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68" r:id="rId4"/>
    <p:sldId id="26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eWn4e9grrMoABb3Waj8EhwtpX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9139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27" name="Google Shape;27;p18" descr="PPP_BUSI_TLE_Networking_2007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" name="Google Shape;28;p18"/>
            <p:cNvSpPr/>
            <p:nvPr/>
          </p:nvSpPr>
          <p:spPr>
            <a:xfrm>
              <a:off x="0" y="2819400"/>
              <a:ext cx="9144000" cy="2286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" name="Google Shape;29;p18"/>
            <p:cNvGrpSpPr/>
            <p:nvPr/>
          </p:nvGrpSpPr>
          <p:grpSpPr>
            <a:xfrm>
              <a:off x="0" y="0"/>
              <a:ext cx="9144000" cy="2819400"/>
              <a:chOff x="0" y="0"/>
              <a:chExt cx="9144000" cy="2819400"/>
            </a:xfrm>
          </p:grpSpPr>
          <p:sp>
            <p:nvSpPr>
              <p:cNvPr id="30" name="Google Shape;30;p18"/>
              <p:cNvSpPr/>
              <p:nvPr/>
            </p:nvSpPr>
            <p:spPr>
              <a:xfrm>
                <a:off x="0" y="0"/>
                <a:ext cx="9144000" cy="2667000"/>
              </a:xfrm>
              <a:prstGeom prst="rect">
                <a:avLst/>
              </a:prstGeom>
              <a:solidFill>
                <a:srgbClr val="366092">
                  <a:alpha val="42745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18"/>
              <p:cNvSpPr/>
              <p:nvPr/>
            </p:nvSpPr>
            <p:spPr>
              <a:xfrm>
                <a:off x="0" y="2667000"/>
                <a:ext cx="9144000" cy="152400"/>
              </a:xfrm>
              <a:prstGeom prst="rect">
                <a:avLst/>
              </a:prstGeom>
              <a:solidFill>
                <a:srgbClr val="36609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32;p18"/>
            <p:cNvSpPr/>
            <p:nvPr/>
          </p:nvSpPr>
          <p:spPr>
            <a:xfrm>
              <a:off x="0" y="5105400"/>
              <a:ext cx="9144000" cy="1752600"/>
            </a:xfrm>
            <a:prstGeom prst="rect">
              <a:avLst/>
            </a:prstGeom>
            <a:solidFill>
              <a:srgbClr val="36609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8"/>
            <p:cNvSpPr/>
            <p:nvPr/>
          </p:nvSpPr>
          <p:spPr>
            <a:xfrm>
              <a:off x="4176712" y="4545808"/>
              <a:ext cx="4953000" cy="1828800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" name="Google Shape;34;p18"/>
            <p:cNvGrpSpPr/>
            <p:nvPr/>
          </p:nvGrpSpPr>
          <p:grpSpPr>
            <a:xfrm>
              <a:off x="428625" y="1919288"/>
              <a:ext cx="4371975" cy="3686036"/>
              <a:chOff x="428625" y="1919288"/>
              <a:chExt cx="4371975" cy="3686036"/>
            </a:xfrm>
          </p:grpSpPr>
          <p:pic>
            <p:nvPicPr>
              <p:cNvPr id="35" name="Google Shape;35;p18" descr="PPP_BUSI_TLE_Networking_2007_elements.jpg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428625" y="2019300"/>
                <a:ext cx="4267200" cy="3586024"/>
              </a:xfrm>
              <a:prstGeom prst="rect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</p:pic>
          <p:sp>
            <p:nvSpPr>
              <p:cNvPr id="36" name="Google Shape;36;p18"/>
              <p:cNvSpPr/>
              <p:nvPr/>
            </p:nvSpPr>
            <p:spPr>
              <a:xfrm>
                <a:off x="533400" y="1919288"/>
                <a:ext cx="4267200" cy="3581400"/>
              </a:xfrm>
              <a:prstGeom prst="rect">
                <a:avLst/>
              </a:pr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" name="Google Shape;37;p18"/>
            <p:cNvGrpSpPr/>
            <p:nvPr/>
          </p:nvGrpSpPr>
          <p:grpSpPr>
            <a:xfrm>
              <a:off x="1828800" y="3333750"/>
              <a:ext cx="3286125" cy="2472407"/>
              <a:chOff x="1828800" y="3333750"/>
              <a:chExt cx="3286125" cy="2472407"/>
            </a:xfrm>
          </p:grpSpPr>
          <p:pic>
            <p:nvPicPr>
              <p:cNvPr id="38" name="Google Shape;38;p18" descr="PPP_BUSI_TLE_Networking_2007_elements3.jpg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828800" y="4601028"/>
                <a:ext cx="1216152" cy="1205129"/>
              </a:xfrm>
              <a:prstGeom prst="rect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</p:pic>
          <p:pic>
            <p:nvPicPr>
              <p:cNvPr id="39" name="Google Shape;39;p18" descr="PPP_BUSI_TLE_Networking_2007_elements2.jpg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4200525" y="3333750"/>
                <a:ext cx="914400" cy="1005840"/>
              </a:xfrm>
              <a:prstGeom prst="rect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</p:pic>
          <p:pic>
            <p:nvPicPr>
              <p:cNvPr id="40" name="Google Shape;40;p18" descr="PPP_BUSI_TLE_Networking_2007_elements4.jpg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2819400" y="3947886"/>
                <a:ext cx="1016000" cy="1016000"/>
              </a:xfrm>
              <a:prstGeom prst="rect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</p:pic>
        </p:grpSp>
      </p:grpSp>
      <p:sp>
        <p:nvSpPr>
          <p:cNvPr id="41" name="Google Shape;41;p18"/>
          <p:cNvSpPr txBox="1">
            <a:spLocks noGrp="1"/>
          </p:cNvSpPr>
          <p:nvPr>
            <p:ph type="ctrTitle"/>
          </p:nvPr>
        </p:nvSpPr>
        <p:spPr>
          <a:xfrm>
            <a:off x="5181600" y="2819400"/>
            <a:ext cx="39624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subTitle" idx="1"/>
          </p:nvPr>
        </p:nvSpPr>
        <p:spPr>
          <a:xfrm>
            <a:off x="4724400" y="4876800"/>
            <a:ext cx="4343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8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8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9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body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9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3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1"/>
          <p:cNvSpPr txBox="1">
            <a:spLocks noGrp="1"/>
          </p:cNvSpPr>
          <p:nvPr>
            <p:ph type="body" idx="1"/>
          </p:nvPr>
        </p:nvSpPr>
        <p:spPr>
          <a:xfrm rot="5400000">
            <a:off x="2156619" y="-99217"/>
            <a:ext cx="4525963" cy="79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2"/>
          <p:cNvSpPr/>
          <p:nvPr/>
        </p:nvSpPr>
        <p:spPr>
          <a:xfrm rot="5400000">
            <a:off x="5067300" y="2781300"/>
            <a:ext cx="6858000" cy="12954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32" descr="PPP_BUSI_TLE_Networking_2007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-2457450" y="85725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2"/>
          <p:cNvSpPr/>
          <p:nvPr/>
        </p:nvSpPr>
        <p:spPr>
          <a:xfrm>
            <a:off x="2743200" y="0"/>
            <a:ext cx="2286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65000">
                <a:schemeClr val="lt1"/>
              </a:gs>
              <a:gs pos="100000">
                <a:srgbClr val="FFFFFF">
                  <a:alpha val="0"/>
                </a:srgbClr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2"/>
          <p:cNvSpPr txBox="1">
            <a:spLocks noGrp="1"/>
          </p:cNvSpPr>
          <p:nvPr>
            <p:ph type="title"/>
          </p:nvPr>
        </p:nvSpPr>
        <p:spPr>
          <a:xfrm rot="5400000">
            <a:off x="5067300" y="2933700"/>
            <a:ext cx="6858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2"/>
          <p:cNvSpPr txBox="1">
            <a:spLocks noGrp="1"/>
          </p:cNvSpPr>
          <p:nvPr>
            <p:ph type="body" idx="1"/>
          </p:nvPr>
        </p:nvSpPr>
        <p:spPr>
          <a:xfrm rot="5400000">
            <a:off x="1066800" y="0"/>
            <a:ext cx="594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32"/>
          <p:cNvSpPr/>
          <p:nvPr/>
        </p:nvSpPr>
        <p:spPr>
          <a:xfrm rot="5400000">
            <a:off x="3853519" y="-3482340"/>
            <a:ext cx="137160" cy="7863840"/>
          </a:xfrm>
          <a:prstGeom prst="rect">
            <a:avLst/>
          </a:prstGeom>
          <a:solidFill>
            <a:srgbClr val="17365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2"/>
          <p:cNvSpPr/>
          <p:nvPr/>
        </p:nvSpPr>
        <p:spPr>
          <a:xfrm rot="5400000">
            <a:off x="8427720" y="-198120"/>
            <a:ext cx="137160" cy="129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32" descr="PPP_BUSI_TLE_Networking_2007_elements3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902372" y="155964"/>
            <a:ext cx="787122" cy="779988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46" name="Google Shape;146;p32" descr="PPP_BUSI_TLE_Networking_2007_elements4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127006" y="228601"/>
            <a:ext cx="657579" cy="657579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47" name="Google Shape;147;p32" descr="PPP_BUSI_TLE_Networking_2007_elements2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0">
            <a:off x="440697" y="727710"/>
            <a:ext cx="685800" cy="75438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Vertical Title and Text">
  <p:cSld name="1_Vertical Title and 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3"/>
          <p:cNvSpPr/>
          <p:nvPr/>
        </p:nvSpPr>
        <p:spPr>
          <a:xfrm rot="5400000">
            <a:off x="5067300" y="2781300"/>
            <a:ext cx="6858000" cy="12954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33" descr="PPP_BUSI_TLE_Networking_2007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-2457450" y="85725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3"/>
          <p:cNvSpPr/>
          <p:nvPr/>
        </p:nvSpPr>
        <p:spPr>
          <a:xfrm>
            <a:off x="2743200" y="0"/>
            <a:ext cx="2286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65000">
                <a:schemeClr val="lt1"/>
              </a:gs>
              <a:gs pos="100000">
                <a:srgbClr val="FFFFFF">
                  <a:alpha val="0"/>
                </a:srgbClr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3"/>
          <p:cNvSpPr txBox="1">
            <a:spLocks noGrp="1"/>
          </p:cNvSpPr>
          <p:nvPr>
            <p:ph type="title"/>
          </p:nvPr>
        </p:nvSpPr>
        <p:spPr>
          <a:xfrm rot="5400000">
            <a:off x="5067300" y="2933700"/>
            <a:ext cx="6858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3"/>
          <p:cNvSpPr txBox="1">
            <a:spLocks noGrp="1"/>
          </p:cNvSpPr>
          <p:nvPr>
            <p:ph type="body" idx="1"/>
          </p:nvPr>
        </p:nvSpPr>
        <p:spPr>
          <a:xfrm rot="5400000">
            <a:off x="1066800" y="0"/>
            <a:ext cx="594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33"/>
          <p:cNvSpPr/>
          <p:nvPr/>
        </p:nvSpPr>
        <p:spPr>
          <a:xfrm rot="5400000">
            <a:off x="3853519" y="-3482340"/>
            <a:ext cx="137160" cy="7863840"/>
          </a:xfrm>
          <a:prstGeom prst="rect">
            <a:avLst/>
          </a:prstGeom>
          <a:solidFill>
            <a:srgbClr val="17365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3"/>
          <p:cNvSpPr/>
          <p:nvPr/>
        </p:nvSpPr>
        <p:spPr>
          <a:xfrm rot="5400000">
            <a:off x="8427720" y="-198120"/>
            <a:ext cx="137160" cy="129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>
  <p:cSld name="Заголовок и объект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792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792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Title and Content">
  <p:cSld name="2_Title and Conten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2"/>
          <p:cNvSpPr/>
          <p:nvPr/>
        </p:nvSpPr>
        <p:spPr>
          <a:xfrm>
            <a:off x="0" y="1066800"/>
            <a:ext cx="9144000" cy="5791200"/>
          </a:xfrm>
          <a:prstGeom prst="rect">
            <a:avLst/>
          </a:prstGeom>
          <a:solidFill>
            <a:srgbClr val="24406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2"/>
          <p:cNvSpPr/>
          <p:nvPr/>
        </p:nvSpPr>
        <p:spPr>
          <a:xfrm>
            <a:off x="-9526" y="0"/>
            <a:ext cx="9153525" cy="109728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22" descr="PPP_BUSI_TLE_Networking_2007.png"/>
          <p:cNvPicPr preferRelativeResize="0"/>
          <p:nvPr/>
        </p:nvPicPr>
        <p:blipFill rotWithShape="1">
          <a:blip r:embed="rId2">
            <a:alphaModFix/>
          </a:blip>
          <a:srcRect b="16250"/>
          <a:stretch/>
        </p:blipFill>
        <p:spPr>
          <a:xfrm>
            <a:off x="0" y="1114424"/>
            <a:ext cx="9144000" cy="574357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2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784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/>
          <p:nvPr/>
        </p:nvSpPr>
        <p:spPr>
          <a:xfrm rot="-5400000">
            <a:off x="4495800" y="-3505199"/>
            <a:ext cx="152400" cy="9144000"/>
          </a:xfrm>
          <a:prstGeom prst="rect">
            <a:avLst/>
          </a:prstGeom>
          <a:solidFill>
            <a:srgbClr val="24406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2"/>
          <p:cNvSpPr/>
          <p:nvPr/>
        </p:nvSpPr>
        <p:spPr>
          <a:xfrm>
            <a:off x="8433858" y="1066800"/>
            <a:ext cx="100542" cy="57912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2"/>
          <p:cNvSpPr/>
          <p:nvPr/>
        </p:nvSpPr>
        <p:spPr>
          <a:xfrm>
            <a:off x="8429626" y="0"/>
            <a:ext cx="104775" cy="106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Title and Content">
  <p:cSld name="4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/>
          <p:nvPr/>
        </p:nvSpPr>
        <p:spPr>
          <a:xfrm>
            <a:off x="-9526" y="0"/>
            <a:ext cx="9153525" cy="109728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23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924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784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5" name="Google Shape;85;p23"/>
          <p:cNvSpPr/>
          <p:nvPr/>
        </p:nvSpPr>
        <p:spPr>
          <a:xfrm rot="-5400000">
            <a:off x="4495800" y="-3429000"/>
            <a:ext cx="152400" cy="9144000"/>
          </a:xfrm>
          <a:prstGeom prst="rect">
            <a:avLst/>
          </a:prstGeom>
          <a:solidFill>
            <a:srgbClr val="24406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"/>
          <p:cNvSpPr txBox="1"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5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body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5" name="Google Shape;105;p26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6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7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/>
          <p:nvPr/>
        </p:nvSpPr>
        <p:spPr>
          <a:xfrm>
            <a:off x="-9525" y="0"/>
            <a:ext cx="8321040" cy="109728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17"/>
          <p:cNvGrpSpPr/>
          <p:nvPr/>
        </p:nvGrpSpPr>
        <p:grpSpPr>
          <a:xfrm>
            <a:off x="1" y="1066800"/>
            <a:ext cx="8425815" cy="5791200"/>
            <a:chOff x="-9526" y="1066800"/>
            <a:chExt cx="8435341" cy="5791200"/>
          </a:xfrm>
        </p:grpSpPr>
        <p:sp>
          <p:nvSpPr>
            <p:cNvPr id="12" name="Google Shape;12;p17"/>
            <p:cNvSpPr/>
            <p:nvPr/>
          </p:nvSpPr>
          <p:spPr>
            <a:xfrm>
              <a:off x="-9526" y="1066800"/>
              <a:ext cx="8321040" cy="5791200"/>
            </a:xfrm>
            <a:prstGeom prst="rect">
              <a:avLst/>
            </a:prstGeom>
            <a:solidFill>
              <a:srgbClr val="2440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7"/>
            <p:cNvSpPr/>
            <p:nvPr/>
          </p:nvSpPr>
          <p:spPr>
            <a:xfrm>
              <a:off x="8258175" y="1295400"/>
              <a:ext cx="167640" cy="5562600"/>
            </a:xfrm>
            <a:prstGeom prst="rect">
              <a:avLst/>
            </a:prstGeom>
            <a:solidFill>
              <a:srgbClr val="2440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" name="Google Shape;14;p17"/>
          <p:cNvGrpSpPr/>
          <p:nvPr/>
        </p:nvGrpSpPr>
        <p:grpSpPr>
          <a:xfrm>
            <a:off x="8305801" y="0"/>
            <a:ext cx="842687" cy="6858000"/>
            <a:chOff x="8305800" y="0"/>
            <a:chExt cx="842687" cy="6858000"/>
          </a:xfrm>
        </p:grpSpPr>
        <p:sp>
          <p:nvSpPr>
            <p:cNvPr id="15" name="Google Shape;15;p17"/>
            <p:cNvSpPr/>
            <p:nvPr/>
          </p:nvSpPr>
          <p:spPr>
            <a:xfrm>
              <a:off x="8305800" y="0"/>
              <a:ext cx="838200" cy="1295400"/>
            </a:xfrm>
            <a:prstGeom prst="rect">
              <a:avLst/>
            </a:prstGeom>
            <a:solidFill>
              <a:srgbClr val="FABF8E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7"/>
            <p:cNvSpPr/>
            <p:nvPr/>
          </p:nvSpPr>
          <p:spPr>
            <a:xfrm>
              <a:off x="8544983" y="1295400"/>
              <a:ext cx="603504" cy="5562600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" name="Google Shape;17;p17" descr="PPP_BUSI_TXT_Networking_2007_elements.png"/>
            <p:cNvPicPr preferRelativeResize="0"/>
            <p:nvPr/>
          </p:nvPicPr>
          <p:blipFill rotWithShape="1">
            <a:blip r:embed="rId17">
              <a:alphaModFix/>
            </a:blip>
            <a:srcRect/>
            <a:stretch/>
          </p:blipFill>
          <p:spPr>
            <a:xfrm>
              <a:off x="8458200" y="0"/>
              <a:ext cx="6858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Google Shape;18;p17"/>
            <p:cNvSpPr/>
            <p:nvPr/>
          </p:nvSpPr>
          <p:spPr>
            <a:xfrm>
              <a:off x="8421158" y="1295400"/>
              <a:ext cx="118872" cy="5562600"/>
            </a:xfrm>
            <a:prstGeom prst="rect">
              <a:avLst/>
            </a:prstGeom>
            <a:solidFill>
              <a:srgbClr val="36609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7"/>
            <p:cNvSpPr/>
            <p:nvPr/>
          </p:nvSpPr>
          <p:spPr>
            <a:xfrm>
              <a:off x="8429625" y="0"/>
              <a:ext cx="114300" cy="1295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" name="Google Shape;20;p17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7848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792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dt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ft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"/>
          <p:cNvSpPr txBox="1">
            <a:spLocks noGrp="1"/>
          </p:cNvSpPr>
          <p:nvPr>
            <p:ph type="ctrTitle"/>
          </p:nvPr>
        </p:nvSpPr>
        <p:spPr>
          <a:xfrm>
            <a:off x="5004048" y="2708919"/>
            <a:ext cx="4139952" cy="192752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mbria"/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Введение. Развитие взглядов на общество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4724400" y="4876800"/>
            <a:ext cx="4343400" cy="1143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ru-RU"/>
              <a:t>Обществоведение (повышенный уровень)</a:t>
            </a:r>
            <a:endParaRPr/>
          </a:p>
          <a:p>
            <a:pPr marL="0" lvl="0" indent="0" algn="ctr" rtl="0">
              <a:spcBef>
                <a:spcPts val="496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ru-RU"/>
              <a:t>10 класс</a:t>
            </a:r>
            <a:endParaRPr/>
          </a:p>
        </p:txBody>
      </p:sp>
      <p:sp>
        <p:nvSpPr>
          <p:cNvPr id="163" name="Google Shape;163;p1"/>
          <p:cNvSpPr txBox="1"/>
          <p:nvPr/>
        </p:nvSpPr>
        <p:spPr>
          <a:xfrm>
            <a:off x="2195736" y="44624"/>
            <a:ext cx="4680520" cy="59784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Лицей Ивацевичского района</a:t>
            </a:r>
            <a:endParaRPr sz="20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"/>
          <p:cNvSpPr txBox="1"/>
          <p:nvPr/>
        </p:nvSpPr>
        <p:spPr>
          <a:xfrm>
            <a:off x="7452320" y="6260157"/>
            <a:ext cx="1691680" cy="59784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Ситник П.В.</a:t>
            </a:r>
            <a:endParaRPr sz="2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"/>
          <p:cNvSpPr txBox="1"/>
          <p:nvPr/>
        </p:nvSpPr>
        <p:spPr>
          <a:xfrm>
            <a:off x="0" y="6260157"/>
            <a:ext cx="1691680" cy="59784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2023</a:t>
            </a:r>
            <a:endParaRPr sz="2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title"/>
          </p:nvPr>
        </p:nvSpPr>
        <p:spPr>
          <a:xfrm>
            <a:off x="35496" y="0"/>
            <a:ext cx="8270304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ru-RU" sz="2800"/>
              <a:t>Особенности изучения учебного предмета «Обществоведение» на повышенном уровне</a:t>
            </a:r>
            <a:endParaRPr sz="2800"/>
          </a:p>
        </p:txBody>
      </p:sp>
      <p:grpSp>
        <p:nvGrpSpPr>
          <p:cNvPr id="273" name="Google Shape;273;p12"/>
          <p:cNvGrpSpPr/>
          <p:nvPr/>
        </p:nvGrpSpPr>
        <p:grpSpPr>
          <a:xfrm>
            <a:off x="111744" y="1916830"/>
            <a:ext cx="8189814" cy="4104459"/>
            <a:chOff x="4240" y="648070"/>
            <a:chExt cx="8189814" cy="4104459"/>
          </a:xfrm>
        </p:grpSpPr>
        <p:sp>
          <p:nvSpPr>
            <p:cNvPr id="274" name="Google Shape;274;p12"/>
            <p:cNvSpPr/>
            <p:nvPr/>
          </p:nvSpPr>
          <p:spPr>
            <a:xfrm>
              <a:off x="7263906" y="2984077"/>
              <a:ext cx="91440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5" name="Google Shape;275;p12"/>
            <p:cNvSpPr/>
            <p:nvPr/>
          </p:nvSpPr>
          <p:spPr>
            <a:xfrm>
              <a:off x="4099148" y="1532499"/>
              <a:ext cx="3210478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B6495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6" name="Google Shape;276;p12"/>
            <p:cNvSpPr/>
            <p:nvPr/>
          </p:nvSpPr>
          <p:spPr>
            <a:xfrm>
              <a:off x="5123587" y="2984077"/>
              <a:ext cx="91440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7" name="Google Shape;277;p12"/>
            <p:cNvSpPr/>
            <p:nvPr/>
          </p:nvSpPr>
          <p:spPr>
            <a:xfrm>
              <a:off x="4099148" y="1532499"/>
              <a:ext cx="1070159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B6495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8" name="Google Shape;278;p12"/>
            <p:cNvSpPr/>
            <p:nvPr/>
          </p:nvSpPr>
          <p:spPr>
            <a:xfrm>
              <a:off x="2983268" y="2984077"/>
              <a:ext cx="91440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9" name="Google Shape;279;p12"/>
            <p:cNvSpPr/>
            <p:nvPr/>
          </p:nvSpPr>
          <p:spPr>
            <a:xfrm>
              <a:off x="3028988" y="1532499"/>
              <a:ext cx="1070159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B6495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80" name="Google Shape;280;p12"/>
            <p:cNvSpPr/>
            <p:nvPr/>
          </p:nvSpPr>
          <p:spPr>
            <a:xfrm>
              <a:off x="842949" y="2984077"/>
              <a:ext cx="91440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81" name="Google Shape;281;p12"/>
            <p:cNvSpPr/>
            <p:nvPr/>
          </p:nvSpPr>
          <p:spPr>
            <a:xfrm>
              <a:off x="888669" y="1532499"/>
              <a:ext cx="3210478" cy="37146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B6495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82" name="Google Shape;282;p12"/>
            <p:cNvSpPr/>
            <p:nvPr/>
          </p:nvSpPr>
          <p:spPr>
            <a:xfrm>
              <a:off x="2077616" y="648070"/>
              <a:ext cx="4043062" cy="884429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2"/>
            <p:cNvSpPr txBox="1"/>
            <p:nvPr/>
          </p:nvSpPr>
          <p:spPr>
            <a:xfrm>
              <a:off x="2077616" y="648070"/>
              <a:ext cx="4043062" cy="884429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Обществоведение в 9 классе</a:t>
              </a:r>
              <a:endPara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2"/>
            <p:cNvSpPr/>
            <p:nvPr/>
          </p:nvSpPr>
          <p:spPr>
            <a:xfrm>
              <a:off x="4240" y="1903959"/>
              <a:ext cx="1768858" cy="108011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2"/>
            <p:cNvSpPr txBox="1"/>
            <p:nvPr/>
          </p:nvSpPr>
          <p:spPr>
            <a:xfrm>
              <a:off x="4240" y="1903959"/>
              <a:ext cx="1768858" cy="108011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Человек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2"/>
            <p:cNvSpPr/>
            <p:nvPr/>
          </p:nvSpPr>
          <p:spPr>
            <a:xfrm>
              <a:off x="4240" y="3355538"/>
              <a:ext cx="1768858" cy="139699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2"/>
            <p:cNvSpPr txBox="1"/>
            <p:nvPr/>
          </p:nvSpPr>
          <p:spPr>
            <a:xfrm>
              <a:off x="4240" y="3355538"/>
              <a:ext cx="1768858" cy="139699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Внутренний мир человека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2"/>
            <p:cNvSpPr/>
            <p:nvPr/>
          </p:nvSpPr>
          <p:spPr>
            <a:xfrm>
              <a:off x="2144559" y="1903959"/>
              <a:ext cx="1768858" cy="108011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2"/>
            <p:cNvSpPr txBox="1"/>
            <p:nvPr/>
          </p:nvSpPr>
          <p:spPr>
            <a:xfrm>
              <a:off x="2144559" y="1903959"/>
              <a:ext cx="1768858" cy="108011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Деятельность, общение, взаимодействие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2"/>
            <p:cNvSpPr/>
            <p:nvPr/>
          </p:nvSpPr>
          <p:spPr>
            <a:xfrm>
              <a:off x="2144559" y="3355538"/>
              <a:ext cx="1768858" cy="139699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2"/>
            <p:cNvSpPr txBox="1"/>
            <p:nvPr/>
          </p:nvSpPr>
          <p:spPr>
            <a:xfrm>
              <a:off x="2144559" y="3355538"/>
              <a:ext cx="1768858" cy="139699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Межличностные отношения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2"/>
            <p:cNvSpPr/>
            <p:nvPr/>
          </p:nvSpPr>
          <p:spPr>
            <a:xfrm>
              <a:off x="4284878" y="1903959"/>
              <a:ext cx="1768858" cy="108011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2"/>
            <p:cNvSpPr txBox="1"/>
            <p:nvPr/>
          </p:nvSpPr>
          <p:spPr>
            <a:xfrm>
              <a:off x="4284878" y="1903959"/>
              <a:ext cx="1768858" cy="108011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Личность, общество, государство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2"/>
            <p:cNvSpPr/>
            <p:nvPr/>
          </p:nvSpPr>
          <p:spPr>
            <a:xfrm>
              <a:off x="4284878" y="3355538"/>
              <a:ext cx="1768858" cy="139699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2"/>
            <p:cNvSpPr txBox="1"/>
            <p:nvPr/>
          </p:nvSpPr>
          <p:spPr>
            <a:xfrm>
              <a:off x="4284878" y="3355538"/>
              <a:ext cx="1768858" cy="139699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Взаимодействие с государством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2"/>
            <p:cNvSpPr/>
            <p:nvPr/>
          </p:nvSpPr>
          <p:spPr>
            <a:xfrm>
              <a:off x="6425196" y="1903959"/>
              <a:ext cx="1768858" cy="108011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2"/>
            <p:cNvSpPr txBox="1"/>
            <p:nvPr/>
          </p:nvSpPr>
          <p:spPr>
            <a:xfrm>
              <a:off x="6425196" y="1903959"/>
              <a:ext cx="1768858" cy="108011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Человек в мире культуры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12"/>
            <p:cNvSpPr/>
            <p:nvPr/>
          </p:nvSpPr>
          <p:spPr>
            <a:xfrm>
              <a:off x="6425196" y="3355538"/>
              <a:ext cx="1768858" cy="139699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2"/>
            <p:cNvSpPr txBox="1"/>
            <p:nvPr/>
          </p:nvSpPr>
          <p:spPr>
            <a:xfrm>
              <a:off x="6425196" y="3355538"/>
              <a:ext cx="1768858" cy="139699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Диалог культур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3"/>
          <p:cNvSpPr txBox="1">
            <a:spLocks noGrp="1"/>
          </p:cNvSpPr>
          <p:nvPr>
            <p:ph type="title"/>
          </p:nvPr>
        </p:nvSpPr>
        <p:spPr>
          <a:xfrm>
            <a:off x="35496" y="0"/>
            <a:ext cx="8270304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ru-RU" sz="2800"/>
              <a:t>Особенности изучения учебного предмета «Обществоведение» на повышенном уровне</a:t>
            </a:r>
            <a:endParaRPr sz="2800"/>
          </a:p>
        </p:txBody>
      </p:sp>
      <p:grpSp>
        <p:nvGrpSpPr>
          <p:cNvPr id="305" name="Google Shape;305;p13"/>
          <p:cNvGrpSpPr/>
          <p:nvPr/>
        </p:nvGrpSpPr>
        <p:grpSpPr>
          <a:xfrm>
            <a:off x="324624" y="1988839"/>
            <a:ext cx="7918687" cy="3888433"/>
            <a:chOff x="1096" y="720079"/>
            <a:chExt cx="7918687" cy="3888433"/>
          </a:xfrm>
        </p:grpSpPr>
        <p:sp>
          <p:nvSpPr>
            <p:cNvPr id="306" name="Google Shape;306;p13"/>
            <p:cNvSpPr/>
            <p:nvPr/>
          </p:nvSpPr>
          <p:spPr>
            <a:xfrm>
              <a:off x="6442742" y="3311549"/>
              <a:ext cx="869100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07" name="Google Shape;307;p13"/>
            <p:cNvSpPr/>
            <p:nvPr/>
          </p:nvSpPr>
          <p:spPr>
            <a:xfrm>
              <a:off x="5707133" y="3311549"/>
              <a:ext cx="735608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08" name="Google Shape;308;p13"/>
            <p:cNvSpPr/>
            <p:nvPr/>
          </p:nvSpPr>
          <p:spPr>
            <a:xfrm>
              <a:off x="3652463" y="2191296"/>
              <a:ext cx="2790279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09" name="Google Shape;309;p13"/>
            <p:cNvSpPr/>
            <p:nvPr/>
          </p:nvSpPr>
          <p:spPr>
            <a:xfrm>
              <a:off x="3869744" y="3311549"/>
              <a:ext cx="91440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0" name="Google Shape;310;p13"/>
            <p:cNvSpPr/>
            <p:nvPr/>
          </p:nvSpPr>
          <p:spPr>
            <a:xfrm>
              <a:off x="3652463" y="2191296"/>
              <a:ext cx="263001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1" name="Google Shape;311;p13"/>
            <p:cNvSpPr/>
            <p:nvPr/>
          </p:nvSpPr>
          <p:spPr>
            <a:xfrm>
              <a:off x="2123050" y="3311549"/>
              <a:ext cx="91440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2" name="Google Shape;312;p13"/>
            <p:cNvSpPr/>
            <p:nvPr/>
          </p:nvSpPr>
          <p:spPr>
            <a:xfrm>
              <a:off x="2168770" y="2191296"/>
              <a:ext cx="1483692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3" name="Google Shape;313;p13"/>
            <p:cNvSpPr/>
            <p:nvPr/>
          </p:nvSpPr>
          <p:spPr>
            <a:xfrm>
              <a:off x="563317" y="3311549"/>
              <a:ext cx="91440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4" name="Google Shape;314;p13"/>
            <p:cNvSpPr/>
            <p:nvPr/>
          </p:nvSpPr>
          <p:spPr>
            <a:xfrm>
              <a:off x="609037" y="2191296"/>
              <a:ext cx="3043425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4674A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5" name="Google Shape;315;p13"/>
            <p:cNvSpPr/>
            <p:nvPr/>
          </p:nvSpPr>
          <p:spPr>
            <a:xfrm>
              <a:off x="3606743" y="1328020"/>
              <a:ext cx="91440" cy="2553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B6495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16" name="Google Shape;316;p13"/>
            <p:cNvSpPr/>
            <p:nvPr/>
          </p:nvSpPr>
          <p:spPr>
            <a:xfrm>
              <a:off x="1799701" y="720079"/>
              <a:ext cx="3705522" cy="60794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3"/>
            <p:cNvSpPr txBox="1"/>
            <p:nvPr/>
          </p:nvSpPr>
          <p:spPr>
            <a:xfrm>
              <a:off x="1799701" y="720079"/>
              <a:ext cx="3705522" cy="60794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Обществоведение в 10 класс</a:t>
              </a:r>
              <a:endPara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3"/>
            <p:cNvSpPr/>
            <p:nvPr/>
          </p:nvSpPr>
          <p:spPr>
            <a:xfrm>
              <a:off x="1799701" y="1583355"/>
              <a:ext cx="3705522" cy="60794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3"/>
            <p:cNvSpPr txBox="1"/>
            <p:nvPr/>
          </p:nvSpPr>
          <p:spPr>
            <a:xfrm>
              <a:off x="1799701" y="1583355"/>
              <a:ext cx="3705522" cy="60794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Современное общество</a:t>
              </a: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1096" y="2446631"/>
              <a:ext cx="1215882" cy="864917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3"/>
            <p:cNvSpPr txBox="1"/>
            <p:nvPr/>
          </p:nvSpPr>
          <p:spPr>
            <a:xfrm>
              <a:off x="1096" y="2446631"/>
              <a:ext cx="1215882" cy="8649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Социальная сфера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1096" y="3566884"/>
              <a:ext cx="1215882" cy="104162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3"/>
            <p:cNvSpPr txBox="1"/>
            <p:nvPr/>
          </p:nvSpPr>
          <p:spPr>
            <a:xfrm>
              <a:off x="1096" y="3566884"/>
              <a:ext cx="1215882" cy="104162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Социология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3"/>
            <p:cNvSpPr/>
            <p:nvPr/>
          </p:nvSpPr>
          <p:spPr>
            <a:xfrm>
              <a:off x="1472313" y="2446631"/>
              <a:ext cx="1392914" cy="864917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3"/>
            <p:cNvSpPr txBox="1"/>
            <p:nvPr/>
          </p:nvSpPr>
          <p:spPr>
            <a:xfrm>
              <a:off x="1472313" y="2446631"/>
              <a:ext cx="1392914" cy="8649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Политическая сфера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1472313" y="3566884"/>
              <a:ext cx="1392914" cy="104162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 txBox="1"/>
            <p:nvPr/>
          </p:nvSpPr>
          <p:spPr>
            <a:xfrm>
              <a:off x="1472313" y="3566884"/>
              <a:ext cx="1392914" cy="104162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Политология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3120563" y="2446631"/>
              <a:ext cx="1589802" cy="864917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 txBox="1"/>
            <p:nvPr/>
          </p:nvSpPr>
          <p:spPr>
            <a:xfrm>
              <a:off x="3120563" y="2446631"/>
              <a:ext cx="1589802" cy="8649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Экономическая сфера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3120563" y="3566884"/>
              <a:ext cx="1589802" cy="104162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 txBox="1"/>
            <p:nvPr/>
          </p:nvSpPr>
          <p:spPr>
            <a:xfrm>
              <a:off x="3120563" y="3566884"/>
              <a:ext cx="1589802" cy="104162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Экономика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3"/>
            <p:cNvSpPr/>
            <p:nvPr/>
          </p:nvSpPr>
          <p:spPr>
            <a:xfrm>
              <a:off x="5581654" y="2446631"/>
              <a:ext cx="1722175" cy="864917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3"/>
            <p:cNvSpPr txBox="1"/>
            <p:nvPr/>
          </p:nvSpPr>
          <p:spPr>
            <a:xfrm>
              <a:off x="5581654" y="2446631"/>
              <a:ext cx="1722175" cy="864917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Духовная сфера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3"/>
            <p:cNvSpPr/>
            <p:nvPr/>
          </p:nvSpPr>
          <p:spPr>
            <a:xfrm>
              <a:off x="4965700" y="3566884"/>
              <a:ext cx="1482865" cy="104162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3"/>
            <p:cNvSpPr txBox="1"/>
            <p:nvPr/>
          </p:nvSpPr>
          <p:spPr>
            <a:xfrm>
              <a:off x="4965700" y="3566884"/>
              <a:ext cx="1482865" cy="104162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Культурология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3"/>
            <p:cNvSpPr/>
            <p:nvPr/>
          </p:nvSpPr>
          <p:spPr>
            <a:xfrm>
              <a:off x="6703901" y="3566884"/>
              <a:ext cx="1215882" cy="1041628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3"/>
            <p:cNvSpPr txBox="1"/>
            <p:nvPr/>
          </p:nvSpPr>
          <p:spPr>
            <a:xfrm>
              <a:off x="6703901" y="3566884"/>
              <a:ext cx="1215882" cy="1041628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Философия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4"/>
          <p:cNvSpPr txBox="1">
            <a:spLocks noGrp="1"/>
          </p:cNvSpPr>
          <p:nvPr>
            <p:ph type="title"/>
          </p:nvPr>
        </p:nvSpPr>
        <p:spPr>
          <a:xfrm>
            <a:off x="35496" y="0"/>
            <a:ext cx="8270304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ru-RU" sz="2800"/>
              <a:t>Особенности изучения учебного предмета «Обществоведение» на повышенном уровне</a:t>
            </a:r>
            <a:endParaRPr sz="2800"/>
          </a:p>
        </p:txBody>
      </p:sp>
      <p:grpSp>
        <p:nvGrpSpPr>
          <p:cNvPr id="343" name="Google Shape;343;p14"/>
          <p:cNvGrpSpPr/>
          <p:nvPr/>
        </p:nvGrpSpPr>
        <p:grpSpPr>
          <a:xfrm>
            <a:off x="2411760" y="1268761"/>
            <a:ext cx="3705522" cy="432048"/>
            <a:chOff x="1799701" y="720079"/>
            <a:chExt cx="3705522" cy="607941"/>
          </a:xfrm>
        </p:grpSpPr>
        <p:sp>
          <p:nvSpPr>
            <p:cNvPr id="344" name="Google Shape;344;p14"/>
            <p:cNvSpPr/>
            <p:nvPr/>
          </p:nvSpPr>
          <p:spPr>
            <a:xfrm>
              <a:off x="1799701" y="720079"/>
              <a:ext cx="3705522" cy="607941"/>
            </a:xfrm>
            <a:prstGeom prst="rect">
              <a:avLst/>
            </a:prstGeom>
            <a:gradFill>
              <a:gsLst>
                <a:gs pos="0">
                  <a:srgbClr val="2D5C97"/>
                </a:gs>
                <a:gs pos="80000">
                  <a:srgbClr val="3C7AC5"/>
                </a:gs>
                <a:gs pos="100000">
                  <a:srgbClr val="397BC9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4"/>
            <p:cNvSpPr txBox="1"/>
            <p:nvPr/>
          </p:nvSpPr>
          <p:spPr>
            <a:xfrm>
              <a:off x="1799701" y="720079"/>
              <a:ext cx="3705522" cy="607941"/>
            </a:xfrm>
            <a:prstGeom prst="rect">
              <a:avLst/>
            </a:prstGeom>
            <a:noFill/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Обществоведение в 10 класс</a:t>
              </a:r>
              <a:endParaRPr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46" name="Google Shape;34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536" y="1916832"/>
            <a:ext cx="3528392" cy="459343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347" name="Google Shape;347;p14"/>
          <p:cNvSpPr txBox="1">
            <a:spLocks noGrp="1"/>
          </p:cNvSpPr>
          <p:nvPr>
            <p:ph type="body" idx="1"/>
          </p:nvPr>
        </p:nvSpPr>
        <p:spPr>
          <a:xfrm>
            <a:off x="4123786" y="1916832"/>
            <a:ext cx="4180384" cy="648072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ru-RU"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Учебник по обществоведению для 10 класса</a:t>
            </a:r>
            <a:endParaRPr sz="1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48" name="Google Shape;348;p14"/>
          <p:cNvSpPr txBox="1"/>
          <p:nvPr/>
        </p:nvSpPr>
        <p:spPr>
          <a:xfrm>
            <a:off x="4125416" y="2708920"/>
            <a:ext cx="4180384" cy="1008112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ru-RU" sz="18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Электронную версию учебника можно скачать по ссылке </a:t>
            </a:r>
            <a:endParaRPr/>
          </a:p>
          <a:p>
            <a:pPr marL="0" marR="0" lvl="0" indent="0" algn="ctr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ru-RU" sz="1800" b="0" i="0" u="none" strike="noStrike" cap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http://e-padruchnik.adu.by/</a:t>
            </a:r>
            <a:endParaRPr sz="1800" b="0" i="0" u="none" strike="noStrike" cap="none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Networking_2007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79646"/>
      </a:accent2>
      <a:accent3>
        <a:srgbClr val="9BBB59"/>
      </a:accent3>
      <a:accent4>
        <a:srgbClr val="8064A2"/>
      </a:accent4>
      <a:accent5>
        <a:srgbClr val="4BACC6"/>
      </a:accent5>
      <a:accent6>
        <a:srgbClr val="C0504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Экран (4:3)</PresentationFormat>
  <Paragraphs>34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Networking_2007</vt:lpstr>
      <vt:lpstr>Введение. Развитие взглядов на общество</vt:lpstr>
      <vt:lpstr>Особенности изучения учебного предмета «Обществоведение» на повышенном уровне</vt:lpstr>
      <vt:lpstr>Особенности изучения учебного предмета «Обществоведение» на повышенном уровне</vt:lpstr>
      <vt:lpstr>Особенности изучения учебного предмета «Обществоведение» на повышенном уровне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Развитие взглядов на общество</dc:title>
  <dc:creator>Ситник П.В.</dc:creator>
  <cp:lastModifiedBy>1111</cp:lastModifiedBy>
  <cp:revision>1</cp:revision>
  <dcterms:created xsi:type="dcterms:W3CDTF">2013-08-18T12:52:54Z</dcterms:created>
  <dcterms:modified xsi:type="dcterms:W3CDTF">2024-09-04T17:25:38Z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29.08.2020</vt:lpwstr>
  </property>
</Properties>
</file>