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0" roundtripDataSignature="AMtx7mgblRZVg1OrodSGiwlUXA90Ryxu9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customschemas.google.com/relationships/presentationmetadata" Target="meta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>
  <p:cSld name="Титульный слайд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16"/>
          <p:cNvSpPr/>
          <p:nvPr/>
        </p:nvSpPr>
        <p:spPr>
          <a:xfrm>
            <a:off x="0" y="0"/>
            <a:ext cx="12192000" cy="3352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16"/>
          <p:cNvSpPr txBox="1"/>
          <p:nvPr>
            <p:ph type="ctrTitle"/>
          </p:nvPr>
        </p:nvSpPr>
        <p:spPr>
          <a:xfrm>
            <a:off x="4286237" y="3352800"/>
            <a:ext cx="7715304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3" name="Google Shape;13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3286124"/>
            <a:ext cx="12192000" cy="7858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071943"/>
            <a:ext cx="1775520" cy="2800167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16"/>
          <p:cNvSpPr txBox="1"/>
          <p:nvPr/>
        </p:nvSpPr>
        <p:spPr>
          <a:xfrm>
            <a:off x="0" y="2784973"/>
            <a:ext cx="6384032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200" cap="none">
                <a:solidFill>
                  <a:schemeClr val="accent3"/>
                </a:solidFill>
                <a:latin typeface="Cambria"/>
                <a:ea typeface="Cambria"/>
                <a:cs typeface="Cambria"/>
                <a:sym typeface="Cambria"/>
              </a:rPr>
              <a:t>История Беларуси (подготовительный курс)</a:t>
            </a:r>
            <a:endParaRPr b="1" sz="2200" cap="none">
              <a:solidFill>
                <a:schemeClr val="accent3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6" name="Google Shape;16;p16"/>
          <p:cNvSpPr txBox="1"/>
          <p:nvPr/>
        </p:nvSpPr>
        <p:spPr>
          <a:xfrm>
            <a:off x="-1" y="6262510"/>
            <a:ext cx="1739669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rgbClr val="26332F"/>
                </a:solidFill>
                <a:latin typeface="Cambria"/>
                <a:ea typeface="Cambria"/>
                <a:cs typeface="Cambria"/>
                <a:sym typeface="Cambria"/>
              </a:rPr>
              <a:t>Ситник П.В.</a:t>
            </a:r>
            <a:endParaRPr b="1" sz="2000">
              <a:solidFill>
                <a:srgbClr val="26332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5"/>
          <p:cNvSpPr txBox="1"/>
          <p:nvPr>
            <p:ph type="title"/>
          </p:nvPr>
        </p:nvSpPr>
        <p:spPr>
          <a:xfrm>
            <a:off x="1155700" y="171451"/>
            <a:ext cx="9855200" cy="563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5"/>
          <p:cNvSpPr txBox="1"/>
          <p:nvPr>
            <p:ph idx="1" type="body"/>
          </p:nvPr>
        </p:nvSpPr>
        <p:spPr>
          <a:xfrm rot="5400000">
            <a:off x="3558346" y="-1581961"/>
            <a:ext cx="5443538" cy="104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❖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61" name="Google Shape;61;p25"/>
          <p:cNvSpPr txBox="1"/>
          <p:nvPr>
            <p:ph idx="11" type="ftr"/>
          </p:nvPr>
        </p:nvSpPr>
        <p:spPr>
          <a:xfrm>
            <a:off x="8331200" y="6443664"/>
            <a:ext cx="3352800" cy="320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" name="Google Shape;62;p25"/>
          <p:cNvSpPr txBox="1"/>
          <p:nvPr>
            <p:ph idx="12" type="sldNum"/>
          </p:nvPr>
        </p:nvSpPr>
        <p:spPr>
          <a:xfrm>
            <a:off x="5892800" y="6443664"/>
            <a:ext cx="2032000" cy="320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6"/>
          <p:cNvSpPr txBox="1"/>
          <p:nvPr>
            <p:ph type="title"/>
          </p:nvPr>
        </p:nvSpPr>
        <p:spPr>
          <a:xfrm rot="5400000">
            <a:off x="7188994" y="1948658"/>
            <a:ext cx="6170613" cy="261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26"/>
          <p:cNvSpPr txBox="1"/>
          <p:nvPr>
            <p:ph idx="1" type="body"/>
          </p:nvPr>
        </p:nvSpPr>
        <p:spPr>
          <a:xfrm rot="5400000">
            <a:off x="1854993" y="-565942"/>
            <a:ext cx="6170613" cy="76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❖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66" name="Google Shape;66;p26"/>
          <p:cNvSpPr txBox="1"/>
          <p:nvPr>
            <p:ph idx="11" type="ftr"/>
          </p:nvPr>
        </p:nvSpPr>
        <p:spPr>
          <a:xfrm>
            <a:off x="8331200" y="6443664"/>
            <a:ext cx="3352800" cy="320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" name="Google Shape;67;p26"/>
          <p:cNvSpPr txBox="1"/>
          <p:nvPr>
            <p:ph idx="12" type="sldNum"/>
          </p:nvPr>
        </p:nvSpPr>
        <p:spPr>
          <a:xfrm>
            <a:off x="5892800" y="6443664"/>
            <a:ext cx="2032000" cy="320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таблица" type="tbl">
  <p:cSld name="TABLE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7"/>
          <p:cNvSpPr txBox="1"/>
          <p:nvPr>
            <p:ph type="title"/>
          </p:nvPr>
        </p:nvSpPr>
        <p:spPr>
          <a:xfrm>
            <a:off x="1155700" y="171451"/>
            <a:ext cx="9855200" cy="563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7"/>
          <p:cNvSpPr txBox="1"/>
          <p:nvPr>
            <p:ph idx="11" type="ftr"/>
          </p:nvPr>
        </p:nvSpPr>
        <p:spPr>
          <a:xfrm>
            <a:off x="8331200" y="6443664"/>
            <a:ext cx="3352800" cy="320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" name="Google Shape;71;p27"/>
          <p:cNvSpPr txBox="1"/>
          <p:nvPr>
            <p:ph idx="12" type="sldNum"/>
          </p:nvPr>
        </p:nvSpPr>
        <p:spPr>
          <a:xfrm>
            <a:off x="5892800" y="6443664"/>
            <a:ext cx="2032000" cy="320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>
  <p:cSld name="Заголовок и объект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7"/>
          <p:cNvSpPr txBox="1"/>
          <p:nvPr>
            <p:ph type="title"/>
          </p:nvPr>
        </p:nvSpPr>
        <p:spPr>
          <a:xfrm>
            <a:off x="1155700" y="171451"/>
            <a:ext cx="9855200" cy="563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7"/>
          <p:cNvSpPr txBox="1"/>
          <p:nvPr>
            <p:ph idx="1" type="body"/>
          </p:nvPr>
        </p:nvSpPr>
        <p:spPr>
          <a:xfrm>
            <a:off x="1047715" y="785794"/>
            <a:ext cx="10464800" cy="54435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❖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8"/>
          <p:cNvSpPr txBox="1"/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8"/>
          <p:cNvSpPr txBox="1"/>
          <p:nvPr>
            <p:ph idx="1" type="body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/>
        </p:txBody>
      </p:sp>
      <p:sp>
        <p:nvSpPr>
          <p:cNvPr id="23" name="Google Shape;23;p18"/>
          <p:cNvSpPr txBox="1"/>
          <p:nvPr>
            <p:ph idx="11" type="ftr"/>
          </p:nvPr>
        </p:nvSpPr>
        <p:spPr>
          <a:xfrm>
            <a:off x="8331200" y="6443664"/>
            <a:ext cx="3352800" cy="320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Google Shape;24;p18"/>
          <p:cNvSpPr txBox="1"/>
          <p:nvPr>
            <p:ph idx="12" type="sldNum"/>
          </p:nvPr>
        </p:nvSpPr>
        <p:spPr>
          <a:xfrm>
            <a:off x="5892800" y="6443664"/>
            <a:ext cx="2032000" cy="320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9"/>
          <p:cNvSpPr txBox="1"/>
          <p:nvPr>
            <p:ph type="title"/>
          </p:nvPr>
        </p:nvSpPr>
        <p:spPr>
          <a:xfrm>
            <a:off x="1155700" y="171451"/>
            <a:ext cx="9855200" cy="563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9"/>
          <p:cNvSpPr txBox="1"/>
          <p:nvPr>
            <p:ph idx="1" type="body"/>
          </p:nvPr>
        </p:nvSpPr>
        <p:spPr>
          <a:xfrm>
            <a:off x="1117600" y="898525"/>
            <a:ext cx="5130800" cy="54435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SzPts val="2800"/>
              <a:buChar char="❖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SzPts val="2400"/>
              <a:buChar char="▪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28" name="Google Shape;28;p19"/>
          <p:cNvSpPr txBox="1"/>
          <p:nvPr>
            <p:ph idx="2" type="body"/>
          </p:nvPr>
        </p:nvSpPr>
        <p:spPr>
          <a:xfrm>
            <a:off x="6451600" y="898525"/>
            <a:ext cx="5130800" cy="54435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SzPts val="2800"/>
              <a:buChar char="❖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SzPts val="2400"/>
              <a:buChar char="▪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29" name="Google Shape;29;p19"/>
          <p:cNvSpPr txBox="1"/>
          <p:nvPr>
            <p:ph idx="11" type="ftr"/>
          </p:nvPr>
        </p:nvSpPr>
        <p:spPr>
          <a:xfrm>
            <a:off x="8331200" y="6443664"/>
            <a:ext cx="3352800" cy="320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Google Shape;30;p19"/>
          <p:cNvSpPr txBox="1"/>
          <p:nvPr>
            <p:ph idx="12" type="sldNum"/>
          </p:nvPr>
        </p:nvSpPr>
        <p:spPr>
          <a:xfrm>
            <a:off x="5892800" y="6443664"/>
            <a:ext cx="2032000" cy="320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0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0"/>
          <p:cNvSpPr txBox="1"/>
          <p:nvPr>
            <p:ph idx="1" type="body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34" name="Google Shape;34;p20"/>
          <p:cNvSpPr txBox="1"/>
          <p:nvPr>
            <p:ph idx="2" type="body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SzPts val="2400"/>
              <a:buChar char="❖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35" name="Google Shape;35;p20"/>
          <p:cNvSpPr txBox="1"/>
          <p:nvPr>
            <p:ph idx="3" type="body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36" name="Google Shape;36;p20"/>
          <p:cNvSpPr txBox="1"/>
          <p:nvPr>
            <p:ph idx="4" type="body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SzPts val="2400"/>
              <a:buChar char="❖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37" name="Google Shape;37;p20"/>
          <p:cNvSpPr txBox="1"/>
          <p:nvPr>
            <p:ph idx="11" type="ftr"/>
          </p:nvPr>
        </p:nvSpPr>
        <p:spPr>
          <a:xfrm>
            <a:off x="8331200" y="6443664"/>
            <a:ext cx="3352800" cy="320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" name="Google Shape;38;p20"/>
          <p:cNvSpPr txBox="1"/>
          <p:nvPr>
            <p:ph idx="12" type="sldNum"/>
          </p:nvPr>
        </p:nvSpPr>
        <p:spPr>
          <a:xfrm>
            <a:off x="5892800" y="6443664"/>
            <a:ext cx="2032000" cy="320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1"/>
          <p:cNvSpPr txBox="1"/>
          <p:nvPr>
            <p:ph type="title"/>
          </p:nvPr>
        </p:nvSpPr>
        <p:spPr>
          <a:xfrm>
            <a:off x="1155700" y="171451"/>
            <a:ext cx="9855200" cy="563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21"/>
          <p:cNvSpPr txBox="1"/>
          <p:nvPr>
            <p:ph idx="11" type="ftr"/>
          </p:nvPr>
        </p:nvSpPr>
        <p:spPr>
          <a:xfrm>
            <a:off x="8331200" y="6443664"/>
            <a:ext cx="3352800" cy="320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" name="Google Shape;42;p21"/>
          <p:cNvSpPr txBox="1"/>
          <p:nvPr>
            <p:ph idx="12" type="sldNum"/>
          </p:nvPr>
        </p:nvSpPr>
        <p:spPr>
          <a:xfrm>
            <a:off x="5892800" y="6443664"/>
            <a:ext cx="2032000" cy="320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2"/>
          <p:cNvSpPr txBox="1"/>
          <p:nvPr>
            <p:ph idx="11" type="ftr"/>
          </p:nvPr>
        </p:nvSpPr>
        <p:spPr>
          <a:xfrm>
            <a:off x="8331200" y="6443664"/>
            <a:ext cx="3352800" cy="320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" name="Google Shape;45;p22"/>
          <p:cNvSpPr txBox="1"/>
          <p:nvPr>
            <p:ph idx="12" type="sldNum"/>
          </p:nvPr>
        </p:nvSpPr>
        <p:spPr>
          <a:xfrm>
            <a:off x="5892800" y="6443664"/>
            <a:ext cx="2032000" cy="320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3"/>
          <p:cNvSpPr txBox="1"/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3"/>
          <p:cNvSpPr txBox="1"/>
          <p:nvPr>
            <p:ph idx="1" type="body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SzPts val="3200"/>
              <a:buChar char="❖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SzPts val="2800"/>
              <a:buChar char="▪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SzPts val="2400"/>
              <a:buFont typeface="Arial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/>
        </p:txBody>
      </p:sp>
      <p:sp>
        <p:nvSpPr>
          <p:cNvPr id="49" name="Google Shape;49;p23"/>
          <p:cNvSpPr txBox="1"/>
          <p:nvPr>
            <p:ph idx="2" type="body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50" name="Google Shape;50;p23"/>
          <p:cNvSpPr txBox="1"/>
          <p:nvPr>
            <p:ph idx="11" type="ftr"/>
          </p:nvPr>
        </p:nvSpPr>
        <p:spPr>
          <a:xfrm>
            <a:off x="8331200" y="6443664"/>
            <a:ext cx="3352800" cy="320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1" name="Google Shape;51;p23"/>
          <p:cNvSpPr txBox="1"/>
          <p:nvPr>
            <p:ph idx="12" type="sldNum"/>
          </p:nvPr>
        </p:nvSpPr>
        <p:spPr>
          <a:xfrm>
            <a:off x="5892800" y="6443664"/>
            <a:ext cx="2032000" cy="320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4"/>
          <p:cNvSpPr txBox="1"/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24"/>
          <p:cNvSpPr/>
          <p:nvPr>
            <p:ph idx="2" type="pic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55" name="Google Shape;55;p24"/>
          <p:cNvSpPr txBox="1"/>
          <p:nvPr>
            <p:ph idx="1" type="body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56" name="Google Shape;56;p24"/>
          <p:cNvSpPr txBox="1"/>
          <p:nvPr>
            <p:ph idx="11" type="ftr"/>
          </p:nvPr>
        </p:nvSpPr>
        <p:spPr>
          <a:xfrm>
            <a:off x="8331200" y="6443664"/>
            <a:ext cx="3352800" cy="320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" name="Google Shape;57;p24"/>
          <p:cNvSpPr txBox="1"/>
          <p:nvPr>
            <p:ph idx="12" type="sldNum"/>
          </p:nvPr>
        </p:nvSpPr>
        <p:spPr>
          <a:xfrm>
            <a:off x="5892800" y="6443664"/>
            <a:ext cx="2032000" cy="320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2C5B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5"/>
          <p:cNvSpPr txBox="1"/>
          <p:nvPr>
            <p:ph idx="1" type="body"/>
          </p:nvPr>
        </p:nvSpPr>
        <p:spPr>
          <a:xfrm>
            <a:off x="1047715" y="928670"/>
            <a:ext cx="10464800" cy="54435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2800"/>
              <a:buFont typeface="Noto Sans Symbols"/>
              <a:buChar char="❖"/>
              <a:defRPr b="1" i="0" sz="2800" u="none" cap="none" strike="noStrik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5"/>
          <p:cNvSpPr txBox="1"/>
          <p:nvPr>
            <p:ph type="title"/>
          </p:nvPr>
        </p:nvSpPr>
        <p:spPr>
          <a:xfrm>
            <a:off x="1155700" y="171451"/>
            <a:ext cx="9855200" cy="563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pic>
        <p:nvPicPr>
          <p:cNvPr id="8" name="Google Shape;8;p15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 rot="5400000">
            <a:off x="-2500339" y="3214696"/>
            <a:ext cx="6143644" cy="114296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9;p15"/>
          <p:cNvSpPr/>
          <p:nvPr/>
        </p:nvSpPr>
        <p:spPr>
          <a:xfrm>
            <a:off x="0" y="0"/>
            <a:ext cx="12192000" cy="762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Relationship Id="rId4" Type="http://schemas.openxmlformats.org/officeDocument/2006/relationships/image" Target="../media/image17.png"/><Relationship Id="rId5" Type="http://schemas.openxmlformats.org/officeDocument/2006/relationships/image" Target="../media/image4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1.png"/><Relationship Id="rId4" Type="http://schemas.openxmlformats.org/officeDocument/2006/relationships/image" Target="../media/image2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3.png"/><Relationship Id="rId4" Type="http://schemas.openxmlformats.org/officeDocument/2006/relationships/image" Target="../media/image2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Relationship Id="rId4" Type="http://schemas.openxmlformats.org/officeDocument/2006/relationships/image" Target="../media/image10.png"/><Relationship Id="rId5" Type="http://schemas.openxmlformats.org/officeDocument/2006/relationships/image" Target="../media/image25.png"/><Relationship Id="rId6" Type="http://schemas.openxmlformats.org/officeDocument/2006/relationships/image" Target="../media/image2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"/>
          <p:cNvSpPr txBox="1"/>
          <p:nvPr>
            <p:ph idx="4294967295" type="subTitle"/>
          </p:nvPr>
        </p:nvSpPr>
        <p:spPr>
          <a:xfrm>
            <a:off x="191344" y="4221088"/>
            <a:ext cx="11737304" cy="136815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4400"/>
              <a:buFont typeface="Noto Sans Symbols"/>
              <a:buNone/>
            </a:pPr>
            <a:r>
              <a:rPr b="1" i="0" lang="ru-RU" sz="4400" u="none" cap="none" strike="noStrike">
                <a:solidFill>
                  <a:srgbClr val="26332F"/>
                </a:solidFill>
                <a:latin typeface="Cambria"/>
                <a:ea typeface="Cambria"/>
                <a:cs typeface="Cambria"/>
                <a:sym typeface="Cambria"/>
              </a:rPr>
              <a:t>Культура Западной Беларуси</a:t>
            </a:r>
            <a:endParaRPr b="1" i="0" sz="4400" u="none" cap="none" strike="noStrike">
              <a:solidFill>
                <a:srgbClr val="26332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7" name="Google Shape;77;p1"/>
          <p:cNvSpPr txBox="1"/>
          <p:nvPr/>
        </p:nvSpPr>
        <p:spPr>
          <a:xfrm>
            <a:off x="11263306" y="6270154"/>
            <a:ext cx="928694" cy="6096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rgbClr val="26332F"/>
                </a:solidFill>
                <a:latin typeface="Cambria"/>
                <a:ea typeface="Cambria"/>
                <a:cs typeface="Cambria"/>
                <a:sym typeface="Cambria"/>
              </a:rPr>
              <a:t>2022</a:t>
            </a:r>
            <a:endParaRPr b="1" sz="1800">
              <a:solidFill>
                <a:srgbClr val="26332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descr="ÐÐ° Ð¿Ð»Ð¾ÑÐ°Ð´Ð¸ Ñ Ð²Ð¾ÐºÐ·Ð°Ð»Ð°. ÐÑÐ¾ Ð¸ Ð¿Ð¾ÑÐµÐ¼Ñ 115 Ð»ÐµÑ Ð½Ð°Ð·Ð°Ð´ ÑÐ°ÑÑÑÑÐµÐ»ÑÐ» Ð¼Ð¸ÑÐ¸Ð½Ð³ Ð² ÑÐµÐ½ÑÑÐµ  ÐÐ¸Ð½ÑÐºÐ°" id="78" name="Google Shape;78;p1"/>
          <p:cNvSpPr/>
          <p:nvPr/>
        </p:nvSpPr>
        <p:spPr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1"/>
          <p:cNvSpPr txBox="1"/>
          <p:nvPr/>
        </p:nvSpPr>
        <p:spPr>
          <a:xfrm>
            <a:off x="47328" y="3330990"/>
            <a:ext cx="880346" cy="70788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0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46</a:t>
            </a:r>
            <a:endParaRPr b="1" sz="40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descr="ÐÐ¾ÑÑÑÐµÑÑ : Ð¯Ð·ÑÐ¿ ÐÑÐ¾Ð·Ð´Ð¾Ð²Ð¸Ñ" id="80" name="Google Shape;80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88014" y="-6495"/>
            <a:ext cx="4103985" cy="40835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0"/>
          <p:cNvSpPr txBox="1"/>
          <p:nvPr>
            <p:ph type="title"/>
          </p:nvPr>
        </p:nvSpPr>
        <p:spPr>
          <a:xfrm>
            <a:off x="119336" y="44624"/>
            <a:ext cx="11953328" cy="72008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latin typeface="Cambria"/>
                <a:ea typeface="Cambria"/>
                <a:cs typeface="Cambria"/>
                <a:sym typeface="Cambria"/>
              </a:rPr>
              <a:t>Литература</a:t>
            </a:r>
            <a:endParaRPr sz="4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72" name="Google Shape;172;p10"/>
          <p:cNvSpPr txBox="1"/>
          <p:nvPr/>
        </p:nvSpPr>
        <p:spPr>
          <a:xfrm>
            <a:off x="1199456" y="1916832"/>
            <a:ext cx="7488832" cy="3024336"/>
          </a:xfrm>
          <a:prstGeom prst="rect">
            <a:avLst/>
          </a:prstGeom>
          <a:noFill/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800"/>
              <a:buFont typeface="Noto Sans Symbols"/>
              <a:buNone/>
            </a:pPr>
            <a:r>
              <a:rPr b="0" lang="ru-RU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На одну из газетных публикаций 1930-х гг. под названием «Нет никаких белорусов и их языка» поэт ответил стихотворением «Калі няма на свеце маёй мовы…»:</a:t>
            </a:r>
            <a:endParaRPr/>
          </a:p>
          <a:p>
            <a:pPr indent="0" lvl="0" marL="0" marR="0" rtl="0" algn="ctr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800"/>
              <a:buFont typeface="Noto Sans Symbols"/>
              <a:buNone/>
            </a:pPr>
            <a:r>
              <a:rPr b="0" lang="ru-RU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Калі няма на свеце маёй мовы,</a:t>
            </a:r>
            <a:endParaRPr/>
          </a:p>
          <a:p>
            <a:pPr indent="0" lvl="0" marL="0" marR="0" rtl="0" algn="ctr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800"/>
              <a:buFont typeface="Noto Sans Symbols"/>
              <a:buNone/>
            </a:pPr>
            <a:r>
              <a:rPr b="0" lang="ru-RU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Майго народа і мяне самога, -</a:t>
            </a:r>
            <a:endParaRPr b="0" sz="1800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800"/>
              <a:buFont typeface="Noto Sans Symbols"/>
              <a:buNone/>
            </a:pPr>
            <a:r>
              <a:rPr b="0" lang="ru-RU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Дык для каго будуеце, панове,</a:t>
            </a:r>
            <a:endParaRPr/>
          </a:p>
          <a:p>
            <a:pPr indent="0" lvl="0" marL="0" marR="0" rtl="0" algn="ctr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800"/>
              <a:buFont typeface="Noto Sans Symbols"/>
              <a:buNone/>
            </a:pPr>
            <a:r>
              <a:rPr b="0" lang="ru-RU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Канцлагеры, катоўні і астрогі?</a:t>
            </a:r>
            <a:endParaRPr/>
          </a:p>
          <a:p>
            <a:pPr indent="0" lvl="0" marL="0" marR="0" rtl="0" algn="ctr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800"/>
              <a:buFont typeface="Noto Sans Symbols"/>
              <a:buNone/>
            </a:pPr>
            <a:r>
              <a:rPr b="0" lang="ru-RU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Супроць каго рыхтуеце расправы</a:t>
            </a:r>
            <a:endParaRPr/>
          </a:p>
          <a:p>
            <a:pPr indent="0" lvl="0" marL="0" marR="0" rtl="0" algn="ctr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800"/>
              <a:buFont typeface="Noto Sans Symbols"/>
              <a:buNone/>
            </a:pPr>
            <a:r>
              <a:rPr b="0" lang="ru-RU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І шыбеніцы ўзносіце пад хмары,</a:t>
            </a:r>
            <a:endParaRPr/>
          </a:p>
          <a:p>
            <a:pPr indent="0" lvl="0" marL="0" marR="0" rtl="0" algn="ctr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800"/>
              <a:buFont typeface="Noto Sans Symbols"/>
              <a:buNone/>
            </a:pPr>
            <a:r>
              <a:rPr b="0" lang="ru-RU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Штодня арганізуеце аблавы</a:t>
            </a:r>
            <a:endParaRPr b="0" sz="1800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800"/>
              <a:buFont typeface="Noto Sans Symbols"/>
              <a:buNone/>
            </a:pPr>
            <a:r>
              <a:rPr b="0" lang="ru-RU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І ўсіх мабілізуеце жандараў?</a:t>
            </a:r>
            <a:endParaRPr b="0" sz="1800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73" name="Google Shape;173;p10"/>
          <p:cNvSpPr txBox="1"/>
          <p:nvPr/>
        </p:nvSpPr>
        <p:spPr>
          <a:xfrm>
            <a:off x="5545581" y="6434084"/>
            <a:ext cx="2476865" cy="31541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None/>
            </a:pPr>
            <a:r>
              <a:rPr b="0" lang="ru-RU" sz="16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Максим Танк</a:t>
            </a:r>
            <a:endParaRPr/>
          </a:p>
        </p:txBody>
      </p:sp>
      <p:pic>
        <p:nvPicPr>
          <p:cNvPr id="174" name="Google Shape;174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40217" y="612007"/>
            <a:ext cx="4032448" cy="6137493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1"/>
          <p:cNvSpPr txBox="1"/>
          <p:nvPr>
            <p:ph type="title"/>
          </p:nvPr>
        </p:nvSpPr>
        <p:spPr>
          <a:xfrm>
            <a:off x="119336" y="44624"/>
            <a:ext cx="11953328" cy="72008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latin typeface="Cambria"/>
                <a:ea typeface="Cambria"/>
                <a:cs typeface="Cambria"/>
                <a:sym typeface="Cambria"/>
              </a:rPr>
              <a:t>Живопись</a:t>
            </a:r>
            <a:endParaRPr sz="4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80" name="Google Shape;180;p11"/>
          <p:cNvSpPr txBox="1"/>
          <p:nvPr/>
        </p:nvSpPr>
        <p:spPr>
          <a:xfrm>
            <a:off x="1288859" y="836712"/>
            <a:ext cx="10873208" cy="1440160"/>
          </a:xfrm>
          <a:prstGeom prst="rect">
            <a:avLst/>
          </a:prstGeom>
          <a:noFill/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800"/>
              <a:buFont typeface="Noto Sans Symbols"/>
              <a:buNone/>
            </a:pPr>
            <a:r>
              <a:rPr b="0" lang="ru-RU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Художники Западной Беларуси особое внимание уделяли истории, родной природе и народным типа- жам. К наиболее известным художникам Западной Беларуси относятся П.Сергиевич, Я.Дроздович, М. Севрук, П.Южик, Б.Залкинд, С.Вишневский, Д.Крачковский. Созданная ими галерея образов очень точ- но передает атмосферу времени, отношение к окружающему миру, национальные идеалы красоты. Творчество этих художников, выявляя яркую индивидуальность каждого из них, отражает основные тенденции развития реалистического искусства 1920-1930-х гг.</a:t>
            </a:r>
            <a:endParaRPr/>
          </a:p>
        </p:txBody>
      </p:sp>
      <p:sp>
        <p:nvSpPr>
          <p:cNvPr id="181" name="Google Shape;181;p11"/>
          <p:cNvSpPr txBox="1"/>
          <p:nvPr/>
        </p:nvSpPr>
        <p:spPr>
          <a:xfrm>
            <a:off x="4655840" y="6386185"/>
            <a:ext cx="2476865" cy="31541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None/>
            </a:pPr>
            <a:r>
              <a:rPr b="0" lang="ru-RU" sz="16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Пётр Сергиевич</a:t>
            </a:r>
            <a:endParaRPr b="0" sz="1600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82" name="Google Shape;182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65182" y="2236205"/>
            <a:ext cx="3390658" cy="4465396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183" name="Google Shape;183;p11"/>
          <p:cNvSpPr txBox="1"/>
          <p:nvPr/>
        </p:nvSpPr>
        <p:spPr>
          <a:xfrm>
            <a:off x="4439816" y="2348880"/>
            <a:ext cx="7752184" cy="1656184"/>
          </a:xfrm>
          <a:prstGeom prst="rect">
            <a:avLst/>
          </a:prstGeom>
          <a:noFill/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800"/>
              <a:buFont typeface="Noto Sans Symbols"/>
              <a:buNone/>
            </a:pPr>
            <a:r>
              <a:rPr b="0" lang="ru-RU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П.Сергиевич жизни крестьян Западной Беларуси посвятил полотна «За прялкой», «Свадьба на Беларуси», «Залёты», «Пахарь», «Кузнец подко- вывает лошадь» и др. Историческое прошлое отображено им на карти- нах «Всеслав Полоцкий», «Кастусь Калиновский среди повстанцев 1863 г.», «Скорина в типографии» и др. П.Сергиевич является автором много- численных портретов – «Портрет матери», «Белорусская учительница», «Григорий Ширма», «Девочка в синем сарафане» и др.</a:t>
            </a:r>
            <a:endParaRPr/>
          </a:p>
        </p:txBody>
      </p:sp>
      <p:pic>
        <p:nvPicPr>
          <p:cNvPr id="184" name="Google Shape;184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24191" y="4068279"/>
            <a:ext cx="4213861" cy="2675802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185" name="Google Shape;185;p11"/>
          <p:cNvSpPr txBox="1"/>
          <p:nvPr/>
        </p:nvSpPr>
        <p:spPr>
          <a:xfrm>
            <a:off x="5087888" y="4468903"/>
            <a:ext cx="2736303" cy="85304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None/>
            </a:pPr>
            <a:r>
              <a:rPr b="0" lang="ru-RU" sz="16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Кастусь Калиновский среди повстанцев 1863 г. Худ. П.Сергиевич</a:t>
            </a:r>
            <a:endParaRPr b="0" sz="1600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upload.wikimedia.org/wikipedia/commons/2/22/Jazep_Drazdovic_1928.jpg" id="190" name="Google Shape;190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72542" y="814609"/>
            <a:ext cx="3887354" cy="5934891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191" name="Google Shape;191;p12"/>
          <p:cNvSpPr txBox="1"/>
          <p:nvPr>
            <p:ph type="title"/>
          </p:nvPr>
        </p:nvSpPr>
        <p:spPr>
          <a:xfrm>
            <a:off x="119336" y="44624"/>
            <a:ext cx="11953328" cy="72008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latin typeface="Cambria"/>
                <a:ea typeface="Cambria"/>
                <a:cs typeface="Cambria"/>
                <a:sym typeface="Cambria"/>
              </a:rPr>
              <a:t>Живопись</a:t>
            </a:r>
            <a:endParaRPr sz="4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92" name="Google Shape;192;p12"/>
          <p:cNvSpPr txBox="1"/>
          <p:nvPr/>
        </p:nvSpPr>
        <p:spPr>
          <a:xfrm>
            <a:off x="4727849" y="836712"/>
            <a:ext cx="7434218" cy="3384376"/>
          </a:xfrm>
          <a:prstGeom prst="rect">
            <a:avLst/>
          </a:prstGeom>
          <a:noFill/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800"/>
              <a:buFont typeface="Noto Sans Symbols"/>
              <a:buNone/>
            </a:pPr>
            <a:r>
              <a:rPr b="0" lang="ru-RU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Язеп Дроздович, уроженец Витебщины, создал зарисовки старинных замков в Креве, Гольшанах и других архитектурных памятников Бе- ларуси. Автор настенных расписных ковров, ставших уникальным явлением в искусстве славянского мира и Европы в целом. Коллек- ция этих ковров хранится сегодня в Заславле, где Я.Дроздович про- водил археологические раскопки. Художник создал серию графичес- ких портретов полоцких князей, в том числе Всеслава Чародея, мно- гочисленные зарисовки полесских деревень и их жителей. Я.Дроздо- вич серьезно занимался астрономией, разработал теорию  происхож- дения планет Солнечной системы. Высказал мнение  о возникнове- нии разумной жизни на Земле от иных цивилизаций, об изменении наклона оси Земли как возможной причине ледниковых эпох. Пер- вым в белорусском искусстве обратился к космической теме. Худож- ник Пётр Сергиевич называл своего друга «белорусским Леонардо да Винчи».</a:t>
            </a:r>
            <a:endParaRPr/>
          </a:p>
        </p:txBody>
      </p:sp>
      <p:sp>
        <p:nvSpPr>
          <p:cNvPr id="193" name="Google Shape;193;p12"/>
          <p:cNvSpPr txBox="1"/>
          <p:nvPr/>
        </p:nvSpPr>
        <p:spPr>
          <a:xfrm>
            <a:off x="4859634" y="6411848"/>
            <a:ext cx="2476865" cy="31541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None/>
            </a:pPr>
            <a:r>
              <a:rPr b="0" lang="ru-RU" sz="16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Язеп Дроздович</a:t>
            </a:r>
            <a:endParaRPr b="0" sz="1600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94" name="Google Shape;194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002378" y="4080150"/>
            <a:ext cx="2070286" cy="2649966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195" name="Google Shape;195;p12"/>
          <p:cNvSpPr txBox="1"/>
          <p:nvPr/>
        </p:nvSpPr>
        <p:spPr>
          <a:xfrm>
            <a:off x="7698122" y="6200065"/>
            <a:ext cx="2304256" cy="56337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None/>
            </a:pPr>
            <a:r>
              <a:rPr b="0" lang="ru-RU" sz="16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Всеслав Полоцкий. Худ. Я.Дроздович</a:t>
            </a:r>
            <a:endParaRPr b="0" sz="1600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descr="ÐÐ¾ÑÑÑÐµÑÑ : Ð¯Ð·ÑÐ¿ ÐÑÐ¾Ð·Ð´Ð¾Ð²Ð¸Ñ" id="196" name="Google Shape;196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915895" y="4041144"/>
            <a:ext cx="2360210" cy="2348468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197" name="Google Shape;197;p12"/>
          <p:cNvSpPr txBox="1"/>
          <p:nvPr/>
        </p:nvSpPr>
        <p:spPr>
          <a:xfrm>
            <a:off x="7293755" y="4841755"/>
            <a:ext cx="1783837" cy="56337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None/>
            </a:pPr>
            <a:r>
              <a:rPr b="0" lang="ru-RU" sz="16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Автопртрет.   Худ. Я.Дроздович</a:t>
            </a:r>
            <a:endParaRPr b="0" sz="1600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3"/>
          <p:cNvSpPr txBox="1"/>
          <p:nvPr>
            <p:ph type="title"/>
          </p:nvPr>
        </p:nvSpPr>
        <p:spPr>
          <a:xfrm>
            <a:off x="119336" y="44624"/>
            <a:ext cx="11953328" cy="72008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latin typeface="Cambria"/>
                <a:ea typeface="Cambria"/>
                <a:cs typeface="Cambria"/>
                <a:sym typeface="Cambria"/>
              </a:rPr>
              <a:t>Музыкальное искусство</a:t>
            </a:r>
            <a:endParaRPr sz="4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03" name="Google Shape;203;p13"/>
          <p:cNvSpPr txBox="1"/>
          <p:nvPr/>
        </p:nvSpPr>
        <p:spPr>
          <a:xfrm>
            <a:off x="1199456" y="836712"/>
            <a:ext cx="10962611" cy="1440160"/>
          </a:xfrm>
          <a:prstGeom prst="rect">
            <a:avLst/>
          </a:prstGeom>
          <a:noFill/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800"/>
              <a:buFont typeface="Noto Sans Symbols"/>
              <a:buNone/>
            </a:pPr>
            <a:r>
              <a:rPr b="0" lang="ru-RU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Сбором и популяризацией белорусского песенного фольклора занимались А. Гриневич и Г. Ширма. В 1923 г. А. Гриневич издал первый белорусский учебник по музыке «Наука пения», а также «Детский песенник». Г.Ширма возглавлял ряд художественных коллективов - хоры в Пружанах, Виленской бело- русской гимназии. Широкую популярность в 1930-е гг. приобрёл хор Белорусского студенческого сою- за в Вильно под его руководством. В 1929 г. он издал свой первый сборник «Белорусские народные песни».</a:t>
            </a:r>
            <a:endParaRPr/>
          </a:p>
        </p:txBody>
      </p:sp>
      <p:sp>
        <p:nvSpPr>
          <p:cNvPr id="204" name="Google Shape;204;p13"/>
          <p:cNvSpPr txBox="1"/>
          <p:nvPr/>
        </p:nvSpPr>
        <p:spPr>
          <a:xfrm>
            <a:off x="6023992" y="4797152"/>
            <a:ext cx="2476865" cy="31541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None/>
            </a:pPr>
            <a:r>
              <a:rPr b="0" lang="ru-RU" sz="16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Антон Гриневич</a:t>
            </a:r>
            <a:endParaRPr/>
          </a:p>
        </p:txBody>
      </p:sp>
      <p:pic>
        <p:nvPicPr>
          <p:cNvPr id="205" name="Google Shape;205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94533" y="2060848"/>
            <a:ext cx="4478131" cy="4666416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id="206" name="Google Shape;206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24278" y="2013026"/>
            <a:ext cx="4583690" cy="4714238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207" name="Google Shape;207;p13"/>
          <p:cNvSpPr txBox="1"/>
          <p:nvPr/>
        </p:nvSpPr>
        <p:spPr>
          <a:xfrm>
            <a:off x="4439816" y="4639444"/>
            <a:ext cx="2476865" cy="31541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None/>
            </a:pPr>
            <a:r>
              <a:rPr b="0" lang="ru-RU" sz="16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Григорий Ширма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4"/>
          <p:cNvSpPr txBox="1"/>
          <p:nvPr>
            <p:ph type="title"/>
          </p:nvPr>
        </p:nvSpPr>
        <p:spPr>
          <a:xfrm>
            <a:off x="47328" y="44624"/>
            <a:ext cx="12097344" cy="72008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latin typeface="Cambria"/>
                <a:ea typeface="Cambria"/>
                <a:cs typeface="Cambria"/>
                <a:sym typeface="Cambria"/>
              </a:rPr>
              <a:t>Литература</a:t>
            </a:r>
            <a:endParaRPr sz="4000"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213" name="Google Shape;213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35560" y="1124744"/>
            <a:ext cx="3117373" cy="4053868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214" name="Google Shape;214;p14"/>
          <p:cNvSpPr txBox="1"/>
          <p:nvPr/>
        </p:nvSpPr>
        <p:spPr>
          <a:xfrm>
            <a:off x="1293767" y="5301208"/>
            <a:ext cx="4514201" cy="136815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800"/>
              <a:buFont typeface="Noto Sans Symbols"/>
              <a:buNone/>
            </a:pPr>
            <a:r>
              <a:rPr b="0" lang="ru-RU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Панов С.В. и др. История Беларуси. 1917 г. – начало XXI в.: Учебное пособие для 9 класса. – Минск: Издательский центр БГУ, 2019,  §9, п. 3-5.</a:t>
            </a:r>
            <a:endParaRPr b="0" sz="1800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215" name="Google Shape;215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40215" y="1124744"/>
            <a:ext cx="3096344" cy="4022055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216" name="Google Shape;216;p14"/>
          <p:cNvSpPr txBox="1"/>
          <p:nvPr/>
        </p:nvSpPr>
        <p:spPr>
          <a:xfrm>
            <a:off x="7331286" y="5301208"/>
            <a:ext cx="4514201" cy="136815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800"/>
              <a:buFont typeface="Noto Sans Symbols"/>
              <a:buNone/>
            </a:pPr>
            <a:r>
              <a:rPr b="0" lang="ru-RU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Касович А.В. и др. История Беларуси. XIX – начало XXI в.: Учебное пособие для 11 класса. / Под ред. А.В.Касовича, А.П.Со- ловьянова. – Минск: Издательский центр БГУ, 2021, §25, п. 9-10.</a:t>
            </a:r>
            <a:endParaRPr b="0" sz="1800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"/>
          <p:cNvSpPr txBox="1"/>
          <p:nvPr>
            <p:ph type="title"/>
          </p:nvPr>
        </p:nvSpPr>
        <p:spPr>
          <a:xfrm>
            <a:off x="119336" y="44625"/>
            <a:ext cx="11953328" cy="69038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latin typeface="Cambria"/>
                <a:ea typeface="Cambria"/>
                <a:cs typeface="Cambria"/>
                <a:sym typeface="Cambria"/>
              </a:rPr>
              <a:t>План</a:t>
            </a:r>
            <a:endParaRPr sz="4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6" name="Google Shape;86;p2"/>
          <p:cNvSpPr txBox="1"/>
          <p:nvPr/>
        </p:nvSpPr>
        <p:spPr>
          <a:xfrm>
            <a:off x="1271464" y="980728"/>
            <a:ext cx="10801200" cy="5591544"/>
          </a:xfrm>
          <a:prstGeom prst="rect">
            <a:avLst/>
          </a:prstGeom>
          <a:noFill/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➢"/>
            </a:pPr>
            <a:r>
              <a:rPr b="1" lang="ru-RU" sz="20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Состояние образования в условиях проведения польскими властями политики по- лонизации. </a:t>
            </a:r>
            <a:endParaRPr b="1" sz="2000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2900" lvl="0" marL="342900" marR="0" rtl="0" algn="just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➢"/>
            </a:pPr>
            <a:r>
              <a:rPr b="1" lang="ru-RU" sz="20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Деятельность Товарищества белорусской школы. Б.Тарашкевич. </a:t>
            </a:r>
            <a:endParaRPr b="1" sz="2000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2900" lvl="0" marL="342900" marR="0" rtl="0" algn="just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➢"/>
            </a:pPr>
            <a:r>
              <a:rPr b="1" lang="ru-RU" sz="20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Литература. М.Танк.</a:t>
            </a:r>
            <a:endParaRPr/>
          </a:p>
          <a:p>
            <a:pPr indent="-342900" lvl="0" marL="342900" marR="0" rtl="0" algn="just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➢"/>
            </a:pPr>
            <a:r>
              <a:rPr b="1" lang="ru-RU" sz="20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Живопись. Я.Дроздович.</a:t>
            </a:r>
            <a:endParaRPr b="1" sz="2000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2900" lvl="0" marL="342900" marR="0" rtl="0" algn="just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➢"/>
            </a:pPr>
            <a:r>
              <a:rPr b="1" lang="ru-RU" sz="20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Музыкальное искусство.</a:t>
            </a:r>
            <a:endParaRPr b="1" sz="2000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"/>
          <p:cNvSpPr txBox="1"/>
          <p:nvPr>
            <p:ph type="title"/>
          </p:nvPr>
        </p:nvSpPr>
        <p:spPr>
          <a:xfrm>
            <a:off x="119336" y="44624"/>
            <a:ext cx="11953328" cy="72008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>
                <a:latin typeface="Cambria"/>
                <a:ea typeface="Cambria"/>
                <a:cs typeface="Cambria"/>
                <a:sym typeface="Cambria"/>
              </a:rPr>
              <a:t>Состояние образования в условиях проведения польскими властями политики полонизации</a:t>
            </a:r>
            <a:endParaRPr sz="36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2" name="Google Shape;92;p3"/>
          <p:cNvSpPr txBox="1"/>
          <p:nvPr/>
        </p:nvSpPr>
        <p:spPr>
          <a:xfrm>
            <a:off x="1262144" y="980728"/>
            <a:ext cx="10801200" cy="1896338"/>
          </a:xfrm>
          <a:prstGeom prst="rect">
            <a:avLst/>
          </a:prstGeom>
          <a:noFill/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800"/>
              <a:buFont typeface="Noto Sans Symbols"/>
              <a:buNone/>
            </a:pPr>
            <a:r>
              <a:rPr b="0" lang="ru-RU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На территории Западной Беларуси польские власти проводили курс на </a:t>
            </a:r>
            <a:r>
              <a:rPr b="1" lang="ru-RU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полонизацию</a:t>
            </a:r>
            <a:r>
              <a:rPr b="0" lang="ru-RU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. Она представ- ляла собой систему мероприятий по насаждению польского языка и культуры и ассимиляции (сме- шения с поляками) белорусского населения в Западной Беларуси. Польские власти не признавали бе- лорусскую нацию и пытались искоренить национальное самосознание белорусов и ополячить их. Статистические сведения о национальном составе населения Западной Беларуси фальсифицирова- лись, к полякам относили почти всех белорусов-католиков и многих православных. На самом же деле в Новогрудском, Полесском и Виленском воеводствах белорусов было 67%, а не 22,5%, как утвержда- ла официальная польская статистика, поляков - соответственно 12-13%, а не 42%.</a:t>
            </a:r>
            <a:endParaRPr/>
          </a:p>
          <a:p>
            <a:pPr indent="0" lvl="0" marL="0" marR="0" rtl="0" algn="ctr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800"/>
              <a:buFont typeface="Noto Sans Symbols"/>
              <a:buNone/>
            </a:pPr>
            <a:r>
              <a:t/>
            </a:r>
            <a:endParaRPr b="0" sz="1800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93" name="Google Shape;93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7625" y="2877075"/>
            <a:ext cx="10755725" cy="38379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"/>
          <p:cNvSpPr txBox="1"/>
          <p:nvPr>
            <p:ph type="title"/>
          </p:nvPr>
        </p:nvSpPr>
        <p:spPr>
          <a:xfrm>
            <a:off x="119336" y="44624"/>
            <a:ext cx="11953328" cy="72008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>
                <a:latin typeface="Cambria"/>
                <a:ea typeface="Cambria"/>
                <a:cs typeface="Cambria"/>
                <a:sym typeface="Cambria"/>
              </a:rPr>
              <a:t>Состояние образования в условиях проведения польскими властями политики полонизации</a:t>
            </a:r>
            <a:endParaRPr sz="36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9" name="Google Shape;99;p4"/>
          <p:cNvSpPr txBox="1"/>
          <p:nvPr/>
        </p:nvSpPr>
        <p:spPr>
          <a:xfrm>
            <a:off x="1262144" y="980727"/>
            <a:ext cx="6562048" cy="2088233"/>
          </a:xfrm>
          <a:prstGeom prst="rect">
            <a:avLst/>
          </a:prstGeom>
          <a:noFill/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800"/>
              <a:buFont typeface="Noto Sans Symbols"/>
              <a:buNone/>
            </a:pPr>
            <a:r>
              <a:rPr b="0" lang="ru-RU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До захвата Польшей Западной Беларуси здесь работало 359 белорусских школ, учительские семинарии в Свислочи и Бо- рунах, белорусские гимназии в Новогрудке, Несвиже, Клецке и Радошковичах. В 1938/1939 учебном году в Западной Бе- ларуси не осталось ни одного белорусского учебного заведе- ния. Но и польских школ было недостаточно. Около 13% де- тей школьного возраста нигде не учились, 43% населения в возрасте свыше 10 лет было неграмотным. Интеллигенции из коренных белорусов насчитывалось совсем мало.</a:t>
            </a:r>
            <a:endParaRPr/>
          </a:p>
        </p:txBody>
      </p:sp>
      <p:grpSp>
        <p:nvGrpSpPr>
          <p:cNvPr id="100" name="Google Shape;100;p4"/>
          <p:cNvGrpSpPr/>
          <p:nvPr/>
        </p:nvGrpSpPr>
        <p:grpSpPr>
          <a:xfrm>
            <a:off x="7968208" y="908720"/>
            <a:ext cx="4018279" cy="5796958"/>
            <a:chOff x="7427342" y="1423358"/>
            <a:chExt cx="3658239" cy="5148886"/>
          </a:xfrm>
        </p:grpSpPr>
        <p:pic>
          <p:nvPicPr>
            <p:cNvPr id="101" name="Google Shape;101;p4"/>
            <p:cNvPicPr preferRelativeResize="0"/>
            <p:nvPr/>
          </p:nvPicPr>
          <p:blipFill rotWithShape="1">
            <a:blip r:embed="rId3">
              <a:alphaModFix/>
            </a:blip>
            <a:srcRect b="1788" l="5418" r="1730" t="3015"/>
            <a:stretch/>
          </p:blipFill>
          <p:spPr>
            <a:xfrm>
              <a:off x="7427342" y="1423358"/>
              <a:ext cx="3658239" cy="5148886"/>
            </a:xfrm>
            <a:prstGeom prst="rect">
              <a:avLst/>
            </a:prstGeom>
            <a:noFill/>
            <a:ln>
              <a:noFill/>
            </a:ln>
            <a:effectLst>
              <a:outerShdw blurRad="292100" rotWithShape="0" algn="tl" dir="2700000" dist="139700">
                <a:srgbClr val="333333">
                  <a:alpha val="64705"/>
                </a:srgbClr>
              </a:outerShdw>
            </a:effectLst>
          </p:spPr>
        </p:pic>
        <p:sp>
          <p:nvSpPr>
            <p:cNvPr id="102" name="Google Shape;102;p4"/>
            <p:cNvSpPr/>
            <p:nvPr/>
          </p:nvSpPr>
          <p:spPr>
            <a:xfrm>
              <a:off x="8602970" y="4792673"/>
              <a:ext cx="189424" cy="203796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rgbClr val="FF0000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4"/>
            <p:cNvSpPr/>
            <p:nvPr/>
          </p:nvSpPr>
          <p:spPr>
            <a:xfrm>
              <a:off x="9613232" y="3637829"/>
              <a:ext cx="189424" cy="203796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rgbClr val="FF0000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9486949" y="4249217"/>
              <a:ext cx="189424" cy="203796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rgbClr val="202B28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9881595" y="4567063"/>
              <a:ext cx="189424" cy="203796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rgbClr val="202B28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9881595" y="4770859"/>
              <a:ext cx="189424" cy="203796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rgbClr val="202B28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4"/>
            <p:cNvSpPr/>
            <p:nvPr/>
          </p:nvSpPr>
          <p:spPr>
            <a:xfrm>
              <a:off x="10118362" y="3739727"/>
              <a:ext cx="189424" cy="203796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rgbClr val="202B28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8" name="Google Shape;108;p4"/>
          <p:cNvSpPr txBox="1"/>
          <p:nvPr/>
        </p:nvSpPr>
        <p:spPr>
          <a:xfrm>
            <a:off x="3359696" y="6048945"/>
            <a:ext cx="4608512" cy="65673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None/>
            </a:pPr>
            <a:r>
              <a:rPr b="0" lang="ru-RU" sz="16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Белорусские учебные заведения Западной Беларуси в первой половине 1930-х гг.</a:t>
            </a:r>
            <a:endParaRPr b="0" sz="1600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9" name="Google Shape;109;p4"/>
          <p:cNvSpPr/>
          <p:nvPr/>
        </p:nvSpPr>
        <p:spPr>
          <a:xfrm>
            <a:off x="10546456" y="4962953"/>
            <a:ext cx="768545" cy="351227"/>
          </a:xfrm>
          <a:prstGeom prst="wedgeRectCallout">
            <a:avLst>
              <a:gd fmla="val -18588" name="adj1"/>
              <a:gd fmla="val -65216" name="adj2"/>
            </a:avLst>
          </a:prstGeom>
          <a:solidFill>
            <a:schemeClr val="lt1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4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Клецк</a:t>
            </a:r>
            <a:endParaRPr b="1" sz="1400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0" name="Google Shape;110;p4"/>
          <p:cNvSpPr/>
          <p:nvPr/>
        </p:nvSpPr>
        <p:spPr>
          <a:xfrm>
            <a:off x="8859517" y="4964177"/>
            <a:ext cx="1008112" cy="351227"/>
          </a:xfrm>
          <a:prstGeom prst="wedgeRectCallout">
            <a:avLst>
              <a:gd fmla="val -7998" name="adj1"/>
              <a:gd fmla="val -67672" name="adj2"/>
            </a:avLst>
          </a:prstGeom>
          <a:solidFill>
            <a:schemeClr val="lt1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4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Свислочь</a:t>
            </a:r>
            <a:endParaRPr b="1" sz="1400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1" name="Google Shape;111;p4"/>
          <p:cNvSpPr/>
          <p:nvPr/>
        </p:nvSpPr>
        <p:spPr>
          <a:xfrm>
            <a:off x="10268046" y="3034386"/>
            <a:ext cx="864096" cy="351227"/>
          </a:xfrm>
          <a:prstGeom prst="wedgeRectCallout">
            <a:avLst>
              <a:gd fmla="val -20833" name="adj1"/>
              <a:gd fmla="val 62500" name="adj2"/>
            </a:avLst>
          </a:prstGeom>
          <a:solidFill>
            <a:schemeClr val="lt1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4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Боруны</a:t>
            </a:r>
            <a:endParaRPr b="1" sz="1400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2" name="Google Shape;112;p4"/>
          <p:cNvSpPr/>
          <p:nvPr/>
        </p:nvSpPr>
        <p:spPr>
          <a:xfrm>
            <a:off x="9358462" y="4350892"/>
            <a:ext cx="1200593" cy="351227"/>
          </a:xfrm>
          <a:prstGeom prst="wedgeRectCallout">
            <a:avLst>
              <a:gd fmla="val 20841" name="adj1"/>
              <a:gd fmla="val -70128" name="adj2"/>
            </a:avLst>
          </a:prstGeom>
          <a:solidFill>
            <a:schemeClr val="lt1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4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Новогрудок</a:t>
            </a:r>
            <a:endParaRPr b="1" sz="1400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3" name="Google Shape;113;p4"/>
          <p:cNvSpPr/>
          <p:nvPr/>
        </p:nvSpPr>
        <p:spPr>
          <a:xfrm>
            <a:off x="10617503" y="4098304"/>
            <a:ext cx="840554" cy="351227"/>
          </a:xfrm>
          <a:prstGeom prst="wedgeRectCallout">
            <a:avLst>
              <a:gd fmla="val -20833" name="adj1"/>
              <a:gd fmla="val 62500" name="adj2"/>
            </a:avLst>
          </a:prstGeom>
          <a:solidFill>
            <a:schemeClr val="lt1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4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Несвиж</a:t>
            </a:r>
            <a:endParaRPr b="1" sz="1400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4" name="Google Shape;114;p4"/>
          <p:cNvSpPr/>
          <p:nvPr/>
        </p:nvSpPr>
        <p:spPr>
          <a:xfrm>
            <a:off x="10319799" y="3737607"/>
            <a:ext cx="1416617" cy="351227"/>
          </a:xfrm>
          <a:prstGeom prst="wedgeRectCallout">
            <a:avLst>
              <a:gd fmla="val 8396" name="adj1"/>
              <a:gd fmla="val -62760" name="adj2"/>
            </a:avLst>
          </a:prstGeom>
          <a:solidFill>
            <a:schemeClr val="lt1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4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Радошковичи</a:t>
            </a:r>
            <a:endParaRPr b="1" sz="1400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"/>
          <p:cNvSpPr txBox="1"/>
          <p:nvPr>
            <p:ph type="title"/>
          </p:nvPr>
        </p:nvSpPr>
        <p:spPr>
          <a:xfrm>
            <a:off x="119336" y="44624"/>
            <a:ext cx="11953328" cy="72008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>
                <a:latin typeface="Cambria"/>
                <a:ea typeface="Cambria"/>
                <a:cs typeface="Cambria"/>
                <a:sym typeface="Cambria"/>
              </a:rPr>
              <a:t>Состояние образования в условиях проведения польскими властями политики полонизации</a:t>
            </a:r>
            <a:endParaRPr sz="36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0" name="Google Shape;120;p5"/>
          <p:cNvSpPr txBox="1"/>
          <p:nvPr/>
        </p:nvSpPr>
        <p:spPr>
          <a:xfrm>
            <a:off x="1262144" y="980728"/>
            <a:ext cx="10801200" cy="1440160"/>
          </a:xfrm>
          <a:prstGeom prst="rect">
            <a:avLst/>
          </a:prstGeom>
          <a:noFill/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800"/>
              <a:buFont typeface="Noto Sans Symbols"/>
              <a:buNone/>
            </a:pPr>
            <a:r>
              <a:rPr b="0" lang="ru-RU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В государственных учреждениях не разрешалось пользоваться белорусским языком. Белорусов на государственную службу не брали. Не было белорусских театров. Самодеятельные белорусские теат- ральные коллективы из-за препятствий местной администрации приостанавливали свою деятель- ность. Закрывались немногочисленные клубы, библиотеки, избы-читальни, созданные в предыду- щие годы белорусской общественностью. Прогрессивные газеты и журналы конфисковывались и закрывались, их редакторов сажали в тюрьмы.</a:t>
            </a:r>
            <a:endParaRPr/>
          </a:p>
          <a:p>
            <a:pPr indent="0" lvl="0" marL="0" marR="0" rtl="0" algn="ctr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800"/>
              <a:buFont typeface="Noto Sans Symbols"/>
              <a:buNone/>
            </a:pPr>
            <a:r>
              <a:t/>
            </a:r>
            <a:endParaRPr b="0" sz="1800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121" name="Google Shape;121;p5"/>
          <p:cNvGrpSpPr/>
          <p:nvPr/>
        </p:nvGrpSpPr>
        <p:grpSpPr>
          <a:xfrm>
            <a:off x="2279576" y="2492896"/>
            <a:ext cx="8366894" cy="4063369"/>
            <a:chOff x="971600" y="836712"/>
            <a:chExt cx="8006854" cy="3665164"/>
          </a:xfrm>
        </p:grpSpPr>
        <p:pic>
          <p:nvPicPr>
            <p:cNvPr id="122" name="Google Shape;122;p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444208" y="836712"/>
              <a:ext cx="2534246" cy="3665164"/>
            </a:xfrm>
            <a:prstGeom prst="rect">
              <a:avLst/>
            </a:prstGeom>
            <a:noFill/>
            <a:ln>
              <a:noFill/>
            </a:ln>
            <a:effectLst>
              <a:outerShdw blurRad="292100" rotWithShape="0" algn="tl" dir="2700000" dist="139700">
                <a:srgbClr val="333333">
                  <a:alpha val="64705"/>
                </a:srgbClr>
              </a:outerShdw>
            </a:effectLst>
          </p:spPr>
        </p:pic>
        <p:grpSp>
          <p:nvGrpSpPr>
            <p:cNvPr id="123" name="Google Shape;123;p5"/>
            <p:cNvGrpSpPr/>
            <p:nvPr/>
          </p:nvGrpSpPr>
          <p:grpSpPr>
            <a:xfrm>
              <a:off x="971600" y="908720"/>
              <a:ext cx="5787008" cy="3593156"/>
              <a:chOff x="971600" y="908720"/>
              <a:chExt cx="5787008" cy="3593156"/>
            </a:xfrm>
          </p:grpSpPr>
          <p:pic>
            <p:nvPicPr>
              <p:cNvPr id="124" name="Google Shape;124;p5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1043608" y="908720"/>
                <a:ext cx="5715000" cy="3000375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292100" rotWithShape="0" algn="tl" dir="2700000" dist="139700">
                  <a:srgbClr val="333333">
                    <a:alpha val="64705"/>
                  </a:srgbClr>
                </a:outerShdw>
              </a:effectLst>
            </p:spPr>
          </p:pic>
          <p:pic>
            <p:nvPicPr>
              <p:cNvPr id="125" name="Google Shape;125;p5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971600" y="2311126"/>
                <a:ext cx="2857500" cy="219075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292100" rotWithShape="0" algn="tl" dir="2700000" dist="139700">
                  <a:srgbClr val="333333">
                    <a:alpha val="64705"/>
                  </a:srgbClr>
                </a:outerShdw>
              </a:effectLst>
            </p:spPr>
          </p:pic>
        </p:grpSp>
      </p:grpSp>
      <p:sp>
        <p:nvSpPr>
          <p:cNvPr id="126" name="Google Shape;126;p5"/>
          <p:cNvSpPr txBox="1"/>
          <p:nvPr/>
        </p:nvSpPr>
        <p:spPr>
          <a:xfrm>
            <a:off x="5256658" y="5978912"/>
            <a:ext cx="2702640" cy="65673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None/>
            </a:pPr>
            <a:r>
              <a:rPr b="0" lang="ru-RU" sz="16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Периодическая печать  Западной Беларуси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Ð¢Ð°ÑÐ°ÑÐºÐµÐ²Ð¸ÑÐ°ÐÑÑÐ¾ÑÐ¸Ñ Ð° ÑÐ°ÐºÐ¶Ðµ Ð¡ÐµÐ³Ð¾Ð´Ð½Ñ" id="131" name="Google Shape;131;p6"/>
          <p:cNvPicPr preferRelativeResize="0"/>
          <p:nvPr/>
        </p:nvPicPr>
        <p:blipFill rotWithShape="1">
          <a:blip r:embed="rId3">
            <a:alphaModFix/>
          </a:blip>
          <a:srcRect b="0" l="0" r="0" t="12806"/>
          <a:stretch/>
        </p:blipFill>
        <p:spPr>
          <a:xfrm>
            <a:off x="1262144" y="764704"/>
            <a:ext cx="5265904" cy="5976120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132" name="Google Shape;132;p6"/>
          <p:cNvSpPr txBox="1"/>
          <p:nvPr>
            <p:ph type="title"/>
          </p:nvPr>
        </p:nvSpPr>
        <p:spPr>
          <a:xfrm>
            <a:off x="119336" y="44624"/>
            <a:ext cx="11953328" cy="72008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500">
                <a:latin typeface="Cambria"/>
                <a:ea typeface="Cambria"/>
                <a:cs typeface="Cambria"/>
                <a:sym typeface="Cambria"/>
              </a:rPr>
              <a:t>Деятельность Товарищества белорусской школы</a:t>
            </a:r>
            <a:endParaRPr sz="35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33" name="Google Shape;133;p6"/>
          <p:cNvSpPr txBox="1"/>
          <p:nvPr/>
        </p:nvSpPr>
        <p:spPr>
          <a:xfrm>
            <a:off x="5015880" y="836712"/>
            <a:ext cx="7047464" cy="2952328"/>
          </a:xfrm>
          <a:prstGeom prst="rect">
            <a:avLst/>
          </a:prstGeom>
          <a:noFill/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800"/>
              <a:buFont typeface="Noto Sans Symbols"/>
              <a:buNone/>
            </a:pPr>
            <a:r>
              <a:rPr b="0" lang="ru-RU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Против полонизации выступило Товарищество белорусской шко- лы (ТБШ) - массовая легальная культурно-просветительская ор- ганизация, действовавшая в 1921-1937 гг. Возглавлял её Б.А.Та- рашкевич. Бронислав Адамович Тарашкевич – уроженец Вилен- ской губернии (теперь Вильнюсский район, Литва). Автор первой «Белорусской грамматики для школ», изданной в 1918 г.  В 1921- 1922 гг. работал директором Виленской белорусской гимназии. В 1922 г. был избран депутатом польского сейма, возглавлял в нём Белорусский посольский клуб. Его депутаты отстаивали пра- ва белорусов путём вынесения на рассмотрение парламента  проектов законов, официальных запросов к должностным лицам, организации встреч с крестьянами, рабочими, интеллигенцией. Дважды арестовывался польскими властями. В тюрьме им был</a:t>
            </a:r>
            <a:endParaRPr b="0" sz="1800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34" name="Google Shape;134;p6"/>
          <p:cNvSpPr txBox="1"/>
          <p:nvPr/>
        </p:nvSpPr>
        <p:spPr>
          <a:xfrm>
            <a:off x="6528048" y="6381328"/>
            <a:ext cx="2702640" cy="29669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None/>
            </a:pPr>
            <a:r>
              <a:rPr b="0" lang="ru-RU" sz="16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Бронислав Тарашкевич</a:t>
            </a:r>
            <a:endParaRPr b="0" sz="1600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35" name="Google Shape;135;p6"/>
          <p:cNvSpPr txBox="1"/>
          <p:nvPr/>
        </p:nvSpPr>
        <p:spPr>
          <a:xfrm>
            <a:off x="5879976" y="3717032"/>
            <a:ext cx="6183368" cy="792088"/>
          </a:xfrm>
          <a:prstGeom prst="rect">
            <a:avLst/>
          </a:prstGeom>
          <a:noFill/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800"/>
              <a:buFont typeface="Noto Sans Symbols"/>
              <a:buNone/>
            </a:pPr>
            <a:r>
              <a:rPr b="0" lang="ru-RU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осуществл</a:t>
            </a:r>
            <a:r>
              <a:rPr lang="ru-RU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ё</a:t>
            </a:r>
            <a:r>
              <a:rPr b="0" lang="ru-RU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н перевод на белорусский язык поэм Гомера «Илиада» и А.Мицкевича «Пан Тадеуш». Жертва сталин- ских репрессий, расстрелян как «польский шпион».</a:t>
            </a:r>
            <a:endParaRPr b="0" sz="1800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7"/>
          <p:cNvSpPr txBox="1"/>
          <p:nvPr>
            <p:ph type="title"/>
          </p:nvPr>
        </p:nvSpPr>
        <p:spPr>
          <a:xfrm>
            <a:off x="119336" y="44624"/>
            <a:ext cx="11953328" cy="72008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500">
                <a:latin typeface="Cambria"/>
                <a:ea typeface="Cambria"/>
                <a:cs typeface="Cambria"/>
                <a:sym typeface="Cambria"/>
              </a:rPr>
              <a:t>Деятельность Товарищества белорусской школы</a:t>
            </a:r>
            <a:endParaRPr sz="35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41" name="Google Shape;141;p7"/>
          <p:cNvSpPr txBox="1"/>
          <p:nvPr/>
        </p:nvSpPr>
        <p:spPr>
          <a:xfrm>
            <a:off x="1271464" y="836712"/>
            <a:ext cx="10791880" cy="1440160"/>
          </a:xfrm>
          <a:prstGeom prst="rect">
            <a:avLst/>
          </a:prstGeom>
          <a:noFill/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800"/>
              <a:buFont typeface="Noto Sans Symbols"/>
              <a:buNone/>
            </a:pPr>
            <a:r>
              <a:rPr b="0" lang="ru-RU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В  начале 1930-х гг. ТБШ насчитывало около 500 кружков и 30 тыс. активистов. Товарищество боро- лось за грамотность населения, за открытие новых и сохранение существовавших белорусских школ, создавало клубы, библиотеки, избы-читальни, организовывало художественную самодеятельность, народные хоры, издавало учебники, песенники. Активно работали среди населения драматические кружки, созданные местными отделами ТБШ. В 1937 г. деятельность Товарищества белорусской школы была запрещена.</a:t>
            </a:r>
            <a:endParaRPr/>
          </a:p>
        </p:txBody>
      </p:sp>
      <p:sp>
        <p:nvSpPr>
          <p:cNvPr id="142" name="Google Shape;142;p7"/>
          <p:cNvSpPr txBox="1"/>
          <p:nvPr/>
        </p:nvSpPr>
        <p:spPr>
          <a:xfrm>
            <a:off x="1991544" y="3933056"/>
            <a:ext cx="3240360" cy="79208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None/>
            </a:pPr>
            <a:r>
              <a:rPr b="0" lang="ru-RU" sz="16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Кружок Товарищества белорусской школы в Мире. 1930 г.</a:t>
            </a:r>
            <a:endParaRPr b="0" sz="1600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43" name="Google Shape;143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31904" y="2378620"/>
            <a:ext cx="5890055" cy="4189405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8"/>
          <p:cNvSpPr txBox="1"/>
          <p:nvPr>
            <p:ph type="title"/>
          </p:nvPr>
        </p:nvSpPr>
        <p:spPr>
          <a:xfrm>
            <a:off x="119336" y="44624"/>
            <a:ext cx="11953328" cy="72008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latin typeface="Cambria"/>
                <a:ea typeface="Cambria"/>
                <a:cs typeface="Cambria"/>
                <a:sym typeface="Cambria"/>
              </a:rPr>
              <a:t>Литература</a:t>
            </a:r>
            <a:endParaRPr sz="4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49" name="Google Shape;149;p8"/>
          <p:cNvSpPr txBox="1"/>
          <p:nvPr/>
        </p:nvSpPr>
        <p:spPr>
          <a:xfrm>
            <a:off x="1218305" y="965432"/>
            <a:ext cx="10791880" cy="1224136"/>
          </a:xfrm>
          <a:prstGeom prst="rect">
            <a:avLst/>
          </a:prstGeom>
          <a:noFill/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800"/>
              <a:buFont typeface="Noto Sans Symbols"/>
              <a:buNone/>
            </a:pPr>
            <a:r>
              <a:rPr b="0" lang="ru-RU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Западнобелорусская литература развивалась в условиях национального гнёта. Вместе с тем вояви- лись молодые поэты, творчество которых было связано с  революционно-демократическим направ- лением в поэзии, отражало борьбу белорусского народа за социальное и национальное свобождение. Протест против национального угнетения присутствовал в творчестве В.Тавлая, М.Машары, М.Заси- ма, М.Танка и многих других молодых поэтов Западной Беларуси.</a:t>
            </a:r>
            <a:endParaRPr/>
          </a:p>
        </p:txBody>
      </p:sp>
      <p:sp>
        <p:nvSpPr>
          <p:cNvPr id="150" name="Google Shape;150;p8"/>
          <p:cNvSpPr txBox="1"/>
          <p:nvPr/>
        </p:nvSpPr>
        <p:spPr>
          <a:xfrm>
            <a:off x="9542640" y="6160634"/>
            <a:ext cx="2476865" cy="31541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None/>
            </a:pPr>
            <a:r>
              <a:rPr b="0" lang="ru-RU" sz="16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Максим Танк</a:t>
            </a:r>
            <a:endParaRPr/>
          </a:p>
        </p:txBody>
      </p:sp>
      <p:pic>
        <p:nvPicPr>
          <p:cNvPr id="151" name="Google Shape;151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18305" y="2261575"/>
            <a:ext cx="2664296" cy="3824554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id="152" name="Google Shape;152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30357" y="2261575"/>
            <a:ext cx="2785430" cy="3824555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descr="Mikola Zasim | PruÅ¾ana" id="153" name="Google Shape;153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27274" y="2276872"/>
            <a:ext cx="2512848" cy="3824556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id="154" name="Google Shape;154;p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542640" y="2276872"/>
            <a:ext cx="2512805" cy="3824556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155" name="Google Shape;155;p8"/>
          <p:cNvSpPr txBox="1"/>
          <p:nvPr/>
        </p:nvSpPr>
        <p:spPr>
          <a:xfrm>
            <a:off x="6945265" y="6160634"/>
            <a:ext cx="2476865" cy="31541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None/>
            </a:pPr>
            <a:r>
              <a:rPr b="0" lang="ru-RU" sz="16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Микола Засим</a:t>
            </a:r>
            <a:endParaRPr/>
          </a:p>
        </p:txBody>
      </p:sp>
      <p:sp>
        <p:nvSpPr>
          <p:cNvPr id="156" name="Google Shape;156;p8"/>
          <p:cNvSpPr txBox="1"/>
          <p:nvPr/>
        </p:nvSpPr>
        <p:spPr>
          <a:xfrm>
            <a:off x="4030357" y="6160634"/>
            <a:ext cx="2785430" cy="31541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None/>
            </a:pPr>
            <a:r>
              <a:rPr b="0" lang="ru-RU" sz="16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Михаил Машара</a:t>
            </a:r>
            <a:endParaRPr b="0" sz="1600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57" name="Google Shape;157;p8"/>
          <p:cNvSpPr txBox="1"/>
          <p:nvPr/>
        </p:nvSpPr>
        <p:spPr>
          <a:xfrm>
            <a:off x="1218305" y="6129869"/>
            <a:ext cx="2664296" cy="31541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None/>
            </a:pPr>
            <a:r>
              <a:rPr b="0" lang="ru-RU" sz="16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Валентин Тавлай</a:t>
            </a:r>
            <a:endParaRPr b="0" sz="1600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9"/>
          <p:cNvSpPr txBox="1"/>
          <p:nvPr>
            <p:ph type="title"/>
          </p:nvPr>
        </p:nvSpPr>
        <p:spPr>
          <a:xfrm>
            <a:off x="119336" y="44624"/>
            <a:ext cx="11953328" cy="72008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latin typeface="Cambria"/>
                <a:ea typeface="Cambria"/>
                <a:cs typeface="Cambria"/>
                <a:sym typeface="Cambria"/>
              </a:rPr>
              <a:t>Литература</a:t>
            </a:r>
            <a:endParaRPr sz="4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63" name="Google Shape;163;p9"/>
          <p:cNvSpPr txBox="1"/>
          <p:nvPr/>
        </p:nvSpPr>
        <p:spPr>
          <a:xfrm>
            <a:off x="1199456" y="970644"/>
            <a:ext cx="7488832" cy="3816424"/>
          </a:xfrm>
          <a:prstGeom prst="rect">
            <a:avLst/>
          </a:prstGeom>
          <a:noFill/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800"/>
              <a:buFont typeface="Noto Sans Symbols"/>
              <a:buNone/>
            </a:pPr>
            <a:r>
              <a:rPr b="0" lang="ru-RU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Поэт Евгений Скурко стал известен в литературе под псевдонимом Максим Танк. Уроженец Вилейского уезда (ныне Мядельский район Минской области). Поэт трижды арестовывался польскими властями, а за издание своего первого поэтического сборника - книги стихов «На этапах» - был даже осуждён. Написал героическую поэму «На- рочь», посвящённую восстанию нарочанских рыбаков. Польские ис- следователи литературы сравнивали Максима Танка с Адамом Миц- кевичем. Дата рождения Максима Танка - 17 сентября - символически совпала с днём воссоединения Западной Беларуси с БССР, которое произошло 17 сентября 1939 г. и которому поэт способствовал сло- вом и делом. По воспоминаниям сына поэта, когда кто-то приходил к ним, то отец говорил матери: «Накорми человека с дороги, а потом мы с ним поговорим…». Кто бы ни приходил, знакомый или малозна- комый, хозяин сразу спрашивал: «А ночевать у тебя есть где? Если не- где - оставайся у нас». На родине поэта в Мяделе торжественно от- крыт памятник, а неподалеку расположен валун с изображением рас- крытой книги, где высечены строки М. Танка: «Ёсць адна песня пес-</a:t>
            </a:r>
            <a:endParaRPr b="0" sz="1800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64" name="Google Shape;164;p9"/>
          <p:cNvSpPr txBox="1"/>
          <p:nvPr/>
        </p:nvSpPr>
        <p:spPr>
          <a:xfrm>
            <a:off x="5563352" y="6420605"/>
            <a:ext cx="2476865" cy="31541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None/>
            </a:pPr>
            <a:r>
              <a:rPr b="0" lang="ru-RU" sz="16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Максим Танк</a:t>
            </a:r>
            <a:endParaRPr/>
          </a:p>
        </p:txBody>
      </p:sp>
      <p:pic>
        <p:nvPicPr>
          <p:cNvPr id="165" name="Google Shape;165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40217" y="612007"/>
            <a:ext cx="4032448" cy="6137493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166" name="Google Shape;166;p9"/>
          <p:cNvSpPr txBox="1"/>
          <p:nvPr/>
        </p:nvSpPr>
        <p:spPr>
          <a:xfrm>
            <a:off x="1199456" y="4715059"/>
            <a:ext cx="6840761" cy="576065"/>
          </a:xfrm>
          <a:prstGeom prst="rect">
            <a:avLst/>
          </a:prstGeom>
          <a:noFill/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800"/>
              <a:buFont typeface="Noto Sans Symbols"/>
              <a:buNone/>
            </a:pPr>
            <a:r>
              <a:rPr b="0" lang="ru-RU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няў - пра Радзіму». Имя Максима Танка присвоено Белорусско- му государственному педагогическому университету.</a:t>
            </a:r>
            <a:endParaRPr b="0" sz="1800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db2004c017l">
  <a:themeElements>
    <a:clrScheme name="sample 3">
      <a:dk1>
        <a:srgbClr val="4C665F"/>
      </a:dk1>
      <a:lt1>
        <a:srgbClr val="FFFFFF"/>
      </a:lt1>
      <a:dk2>
        <a:srgbClr val="000000"/>
      </a:dk2>
      <a:lt2>
        <a:srgbClr val="DDDDDD"/>
      </a:lt2>
      <a:accent1>
        <a:srgbClr val="845084"/>
      </a:accent1>
      <a:accent2>
        <a:srgbClr val="C26840"/>
      </a:accent2>
      <a:accent3>
        <a:srgbClr val="FFFFFF"/>
      </a:accent3>
      <a:accent4>
        <a:srgbClr val="405650"/>
      </a:accent4>
      <a:accent5>
        <a:srgbClr val="C2B3C2"/>
      </a:accent5>
      <a:accent6>
        <a:srgbClr val="B05E39"/>
      </a:accent6>
      <a:hlink>
        <a:srgbClr val="C8BA74"/>
      </a:hlink>
      <a:folHlink>
        <a:srgbClr val="438BA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2009-01-18T11:28:08Z</dcterms:created>
  <dc:creator>Ситник П.В.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Автор">
    <vt:lpwstr>Ситник П.В.</vt:lpwstr>
  </property>
  <property fmtid="{D5CDD505-2E9C-101B-9397-08002B2CF9AE}" pid="3" name="Дата создания">
    <vt:lpwstr>26.10.2022</vt:lpwstr>
  </property>
</Properties>
</file>