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Cambria Math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AQdP2ntocXUeHLH/CDIgsmgtv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F52AC9-72E2-4716-9AA2-E31A45C13A1A}">
  <a:tblStyle styleId="{36F52AC9-72E2-4716-9AA2-E31A45C13A1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mbriaMath-regular.fntdata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4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Горизонты информационного общества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311150" y="134471"/>
            <a:ext cx="8520113" cy="7846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179294" y="1000085"/>
            <a:ext cx="8794377" cy="28278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Понимание, на какой стадии формирования информационного общества мы нахо- димся, даёт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Индекс сетевой готовности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который с 2002 г. формируется Всемир- ным экономическим форумом. Он основан на четырёх измерениях: технологиях, людях, управлении, влиянии. Создатели этого исследовательского проекта исхо- дят из положения, согласно которому существует тесная связь между развитием ИКТ и экономическим благополучием, так как ИКТ играют сегодня ведущую роль в развитии инноваций, повышении производительности и конкурентоспособнос- ти, диверсифицируют экономику и стимулируют деловую активность, тем самым способствуя повышению уровня жизни людей. По Индексу сетевой готовности Беларусь занимает 65-е место из 134 стран (данные на октябрь 2020 г.).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8/mod_book/chapter/17050/%D0%98%D0%BD%D0%B4%D0%B5%D0%BA%D1%81%20%D1%81%D0%B5%D1%82%D0%B5%D0%B2%D0%BE%D0%B9%20%D0%B3%D0%BE%D1%82%D0%BE%D0%B2%D0%BD%D0%BE%D1%81%D1%82%D0%B8.jpg"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06" y="3908851"/>
            <a:ext cx="5557323" cy="27786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/>
          <p:nvPr>
            <p:ph type="title"/>
          </p:nvPr>
        </p:nvSpPr>
        <p:spPr>
          <a:xfrm>
            <a:off x="311150" y="89647"/>
            <a:ext cx="8520113" cy="829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190" name="Google Shape;190;p11"/>
          <p:cNvGrpSpPr/>
          <p:nvPr/>
        </p:nvGrpSpPr>
        <p:grpSpPr>
          <a:xfrm>
            <a:off x="268388" y="1755475"/>
            <a:ext cx="8650353" cy="3459192"/>
            <a:chOff x="969" y="513271"/>
            <a:chExt cx="8650353" cy="3459192"/>
          </a:xfrm>
        </p:grpSpPr>
        <p:sp>
          <p:nvSpPr>
            <p:cNvPr id="191" name="Google Shape;191;p11"/>
            <p:cNvSpPr/>
            <p:nvPr/>
          </p:nvSpPr>
          <p:spPr>
            <a:xfrm>
              <a:off x="4326146" y="1189270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92" name="Google Shape;192;p11"/>
            <p:cNvSpPr/>
            <p:nvPr/>
          </p:nvSpPr>
          <p:spPr>
            <a:xfrm>
              <a:off x="4280426" y="1189270"/>
              <a:ext cx="91440" cy="4169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11"/>
            <p:cNvSpPr/>
            <p:nvPr/>
          </p:nvSpPr>
          <p:spPr>
            <a:xfrm>
              <a:off x="1303614" y="1189270"/>
              <a:ext cx="3022531" cy="4169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94" name="Google Shape;194;p11"/>
            <p:cNvSpPr/>
            <p:nvPr/>
          </p:nvSpPr>
          <p:spPr>
            <a:xfrm>
              <a:off x="2268742" y="513271"/>
              <a:ext cx="4114808" cy="6759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2268742" y="513271"/>
              <a:ext cx="4114808" cy="6759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сфера информационного общества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969" y="1606253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969" y="1606253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электронная демокра- тия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(развитие интерак- тивности, обратной свя- зи между органами власти и обществом, повышение уровня по- литического участия, открытости и ответ- ственности)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023243" y="1606253"/>
              <a:ext cx="2605806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3023243" y="1606253"/>
              <a:ext cx="2605806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электронное прави-т ельство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(информиро- вание общества, оказа- ние государственных услуг гражданам и ор- ганизациям)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6046032" y="1606253"/>
              <a:ext cx="2605290" cy="23662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 txBox="1"/>
            <p:nvPr/>
          </p:nvSpPr>
          <p:spPr>
            <a:xfrm>
              <a:off x="6046032" y="1606253"/>
              <a:ext cx="2605290" cy="2366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проблема достовернос- ти информации, воз- можность разжигания вражды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2" name="Google Shape;202;p11"/>
          <p:cNvGrpSpPr/>
          <p:nvPr/>
        </p:nvGrpSpPr>
        <p:grpSpPr>
          <a:xfrm>
            <a:off x="267419" y="5582160"/>
            <a:ext cx="8652293" cy="879025"/>
            <a:chOff x="67" y="2742038"/>
            <a:chExt cx="4010278" cy="2634131"/>
          </a:xfrm>
        </p:grpSpPr>
        <p:sp>
          <p:nvSpPr>
            <p:cNvPr id="203" name="Google Shape;203;p11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Электронное правительство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применение информационных технологий для информирования общества о деятельности органов государственной власти и оказания государственных услуг гражданам и организациям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311150" y="107576"/>
            <a:ext cx="8520113" cy="811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210" name="Google Shape;210;p12"/>
          <p:cNvGrpSpPr/>
          <p:nvPr/>
        </p:nvGrpSpPr>
        <p:grpSpPr>
          <a:xfrm>
            <a:off x="270764" y="1867964"/>
            <a:ext cx="8688733" cy="4122735"/>
            <a:chOff x="3345" y="677519"/>
            <a:chExt cx="8688733" cy="4122735"/>
          </a:xfrm>
        </p:grpSpPr>
        <p:sp>
          <p:nvSpPr>
            <p:cNvPr id="211" name="Google Shape;211;p12"/>
            <p:cNvSpPr/>
            <p:nvPr/>
          </p:nvSpPr>
          <p:spPr>
            <a:xfrm>
              <a:off x="3345" y="677519"/>
              <a:ext cx="7100437" cy="4606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16838" y="691012"/>
              <a:ext cx="7073451" cy="433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сфера информационного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13389" y="1138189"/>
              <a:ext cx="710043" cy="3455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12"/>
            <p:cNvSpPr/>
            <p:nvPr/>
          </p:nvSpPr>
          <p:spPr>
            <a:xfrm>
              <a:off x="1423432" y="1253357"/>
              <a:ext cx="7268646" cy="4606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1436925" y="1266850"/>
              <a:ext cx="7241660" cy="433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социальной структуры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713389" y="1138189"/>
              <a:ext cx="710043" cy="9213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12"/>
            <p:cNvSpPr/>
            <p:nvPr/>
          </p:nvSpPr>
          <p:spPr>
            <a:xfrm>
              <a:off x="1423432" y="1829195"/>
              <a:ext cx="7268646" cy="4606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1436925" y="1842688"/>
              <a:ext cx="7241660" cy="433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приход на смену классам и слоям сетевых сообществ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13389" y="1138189"/>
              <a:ext cx="710043" cy="15489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12"/>
            <p:cNvSpPr/>
            <p:nvPr/>
          </p:nvSpPr>
          <p:spPr>
            <a:xfrm>
              <a:off x="1423432" y="2405034"/>
              <a:ext cx="7268646" cy="5641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2"/>
            <p:cNvSpPr txBox="1"/>
            <p:nvPr/>
          </p:nvSpPr>
          <p:spPr>
            <a:xfrm>
              <a:off x="1439957" y="2421559"/>
              <a:ext cx="7235596" cy="531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социального статуса уровнем образованности, сферой занятости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13389" y="1138189"/>
              <a:ext cx="710043" cy="21765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12"/>
            <p:cNvSpPr/>
            <p:nvPr/>
          </p:nvSpPr>
          <p:spPr>
            <a:xfrm>
              <a:off x="1423432" y="3084390"/>
              <a:ext cx="7268646" cy="4606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1436925" y="3097883"/>
              <a:ext cx="7241660" cy="433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увеличение количества людей, занятых интеллектуальным трудом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713389" y="1138189"/>
              <a:ext cx="710043" cy="27523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12"/>
            <p:cNvSpPr/>
            <p:nvPr/>
          </p:nvSpPr>
          <p:spPr>
            <a:xfrm>
              <a:off x="1423432" y="3660228"/>
              <a:ext cx="7268646" cy="4606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 txBox="1"/>
            <p:nvPr/>
          </p:nvSpPr>
          <p:spPr>
            <a:xfrm>
              <a:off x="1436925" y="3673721"/>
              <a:ext cx="7241660" cy="4336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цифрового неравенства (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«цифровой разрыв»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713389" y="1138189"/>
              <a:ext cx="710043" cy="33799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12"/>
            <p:cNvSpPr/>
            <p:nvPr/>
          </p:nvSpPr>
          <p:spPr>
            <a:xfrm>
              <a:off x="1423432" y="4236066"/>
              <a:ext cx="7268646" cy="5641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1439957" y="4252591"/>
              <a:ext cx="7235596" cy="531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распространение социальных сетей, переход личной жизни в пуб- личное пространство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>
            <p:ph type="title"/>
          </p:nvPr>
        </p:nvSpPr>
        <p:spPr>
          <a:xfrm>
            <a:off x="311150" y="107576"/>
            <a:ext cx="8520113" cy="811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236" name="Google Shape;236;p13"/>
          <p:cNvGrpSpPr/>
          <p:nvPr/>
        </p:nvGrpSpPr>
        <p:grpSpPr>
          <a:xfrm>
            <a:off x="270429" y="2526971"/>
            <a:ext cx="8646271" cy="2899611"/>
            <a:chOff x="3010" y="1284767"/>
            <a:chExt cx="8646271" cy="2899611"/>
          </a:xfrm>
        </p:grpSpPr>
        <p:sp>
          <p:nvSpPr>
            <p:cNvPr id="237" name="Google Shape;237;p13"/>
            <p:cNvSpPr/>
            <p:nvPr/>
          </p:nvSpPr>
          <p:spPr>
            <a:xfrm>
              <a:off x="4326146" y="1966824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38" name="Google Shape;238;p13"/>
            <p:cNvSpPr/>
            <p:nvPr/>
          </p:nvSpPr>
          <p:spPr>
            <a:xfrm>
              <a:off x="4326146" y="1966824"/>
              <a:ext cx="1119514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3"/>
            <p:cNvSpPr/>
            <p:nvPr/>
          </p:nvSpPr>
          <p:spPr>
            <a:xfrm>
              <a:off x="3206669" y="1966824"/>
              <a:ext cx="11194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3"/>
            <p:cNvSpPr/>
            <p:nvPr/>
          </p:nvSpPr>
          <p:spPr>
            <a:xfrm>
              <a:off x="967869" y="1966824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41" name="Google Shape;241;p13"/>
            <p:cNvSpPr/>
            <p:nvPr/>
          </p:nvSpPr>
          <p:spPr>
            <a:xfrm>
              <a:off x="2337754" y="1284767"/>
              <a:ext cx="3976783" cy="6820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2337754" y="1284767"/>
              <a:ext cx="3976783" cy="682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Духовная сфера информационного общества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010" y="2275679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3010" y="2275679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распространение массовой культуры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241583" y="2275679"/>
              <a:ext cx="1930172" cy="19086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2241583" y="2275679"/>
              <a:ext cx="1930172" cy="19086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распространение виртуального досуга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480611" y="2275679"/>
              <a:ext cx="1930098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 txBox="1"/>
            <p:nvPr/>
          </p:nvSpPr>
          <p:spPr>
            <a:xfrm>
              <a:off x="4480611" y="2275679"/>
              <a:ext cx="1930098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возможность манипулировать сознанием людей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6719565" y="2275679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6719565" y="2275679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потребность в качественном образовании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/>
          <p:nvPr>
            <p:ph type="title"/>
          </p:nvPr>
        </p:nvSpPr>
        <p:spPr>
          <a:xfrm>
            <a:off x="311150" y="98612"/>
            <a:ext cx="8520113" cy="820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256" name="Google Shape;256;p14"/>
          <p:cNvGrpSpPr/>
          <p:nvPr/>
        </p:nvGrpSpPr>
        <p:grpSpPr>
          <a:xfrm>
            <a:off x="270429" y="2087024"/>
            <a:ext cx="8646271" cy="2899611"/>
            <a:chOff x="3010" y="844820"/>
            <a:chExt cx="8646271" cy="2899611"/>
          </a:xfrm>
        </p:grpSpPr>
        <p:sp>
          <p:nvSpPr>
            <p:cNvPr id="257" name="Google Shape;257;p14"/>
            <p:cNvSpPr/>
            <p:nvPr/>
          </p:nvSpPr>
          <p:spPr>
            <a:xfrm>
              <a:off x="4326146" y="1526877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58" name="Google Shape;258;p14"/>
            <p:cNvSpPr/>
            <p:nvPr/>
          </p:nvSpPr>
          <p:spPr>
            <a:xfrm>
              <a:off x="4326146" y="1526877"/>
              <a:ext cx="1119514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14"/>
            <p:cNvSpPr/>
            <p:nvPr/>
          </p:nvSpPr>
          <p:spPr>
            <a:xfrm>
              <a:off x="3206669" y="1526877"/>
              <a:ext cx="11194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4"/>
            <p:cNvSpPr/>
            <p:nvPr/>
          </p:nvSpPr>
          <p:spPr>
            <a:xfrm>
              <a:off x="967869" y="1526877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61" name="Google Shape;261;p14"/>
            <p:cNvSpPr/>
            <p:nvPr/>
          </p:nvSpPr>
          <p:spPr>
            <a:xfrm>
              <a:off x="2337754" y="844820"/>
              <a:ext cx="3976783" cy="6820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2337754" y="844820"/>
              <a:ext cx="3976783" cy="682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сфера информационного общества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010" y="1835732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010" y="1835732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цифровая эконо- мика: основной продукт – инфор- мационные това- ры и услуги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241583" y="1835732"/>
              <a:ext cx="1930172" cy="19086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2241583" y="1835732"/>
              <a:ext cx="1930172" cy="19086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инновации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480611" y="1835732"/>
              <a:ext cx="1930098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4480611" y="1835732"/>
              <a:ext cx="1930098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высоких технологий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6719565" y="1835732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6719565" y="1835732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множества мелких и средних компаний, большое количество стартапов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267419" y="5487269"/>
            <a:ext cx="8652293" cy="711679"/>
            <a:chOff x="67" y="2742038"/>
            <a:chExt cx="4010278" cy="2634131"/>
          </a:xfrm>
        </p:grpSpPr>
        <p:sp>
          <p:nvSpPr>
            <p:cNvPr id="272" name="Google Shape;272;p14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«Цифровая экономика»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экономическое производство с использованием цифровых технологий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/>
          <p:nvPr>
            <p:ph type="title"/>
          </p:nvPr>
        </p:nvSpPr>
        <p:spPr>
          <a:xfrm>
            <a:off x="311150" y="107576"/>
            <a:ext cx="8520113" cy="811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/>
          </a:p>
        </p:txBody>
      </p:sp>
      <p:sp>
        <p:nvSpPr>
          <p:cNvPr id="279" name="Google Shape;279;p15"/>
          <p:cNvSpPr txBox="1"/>
          <p:nvPr/>
        </p:nvSpPr>
        <p:spPr>
          <a:xfrm>
            <a:off x="215660" y="1211346"/>
            <a:ext cx="8712679" cy="11867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Суть интернет-коммуникации – предоставление пользователям быстрого досту- па к получению самой широкой и полезной информации, а также к технологи- ческим ресурсам, которые дают возможность людям общаться и обмениваться информацией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0" name="Google Shape;280;p15"/>
          <p:cNvGrpSpPr/>
          <p:nvPr/>
        </p:nvGrpSpPr>
        <p:grpSpPr>
          <a:xfrm>
            <a:off x="221106" y="2914397"/>
            <a:ext cx="5825356" cy="3357006"/>
            <a:chOff x="653" y="564364"/>
            <a:chExt cx="5825356" cy="3357006"/>
          </a:xfrm>
        </p:grpSpPr>
        <p:sp>
          <p:nvSpPr>
            <p:cNvPr id="281" name="Google Shape;281;p15"/>
            <p:cNvSpPr/>
            <p:nvPr/>
          </p:nvSpPr>
          <p:spPr>
            <a:xfrm>
              <a:off x="2913331" y="1074375"/>
              <a:ext cx="2035445" cy="2808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82" name="Google Shape;282;p15"/>
            <p:cNvSpPr/>
            <p:nvPr/>
          </p:nvSpPr>
          <p:spPr>
            <a:xfrm>
              <a:off x="2867611" y="1074375"/>
              <a:ext cx="91440" cy="2808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5"/>
            <p:cNvSpPr/>
            <p:nvPr/>
          </p:nvSpPr>
          <p:spPr>
            <a:xfrm>
              <a:off x="877885" y="1074375"/>
              <a:ext cx="2035445" cy="2808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284" name="Google Shape;284;p15"/>
            <p:cNvSpPr/>
            <p:nvPr/>
          </p:nvSpPr>
          <p:spPr>
            <a:xfrm>
              <a:off x="962375" y="564364"/>
              <a:ext cx="3901912" cy="5100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962375" y="564364"/>
              <a:ext cx="3901912" cy="510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Этапы развития Интернета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53" y="1355181"/>
              <a:ext cx="1754465" cy="256618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653" y="1355181"/>
              <a:ext cx="1754465" cy="2566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конец 1960-х – начало 1970-х гг.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компьютер- ная сеть ARPANET в США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2035924" y="1355181"/>
              <a:ext cx="1754813" cy="256618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2035924" y="1355181"/>
              <a:ext cx="1754813" cy="2566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1983 г. –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оформление сети Интернет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4071544" y="1355181"/>
              <a:ext cx="1754465" cy="256618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4071544" y="1355181"/>
              <a:ext cx="1754465" cy="2566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1989 г.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кон- цепция глобаль- ной компьютер- ной сети –  Все- мирной паути- ны (World Wide Web) (британс- кий учёный Тим Бернес-Ли)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ÐµÑÐ½ÐµÑÑ-ÐÐ¸ Ð¢Ð¸Ð¼ | ÐÐ¸ÐºÐ°Ð±Ñ" id="292" name="Google Shape;2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6514" y="2350032"/>
            <a:ext cx="2751826" cy="41277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3" name="Google Shape;293;p15"/>
          <p:cNvSpPr txBox="1"/>
          <p:nvPr/>
        </p:nvSpPr>
        <p:spPr>
          <a:xfrm>
            <a:off x="6176514" y="6477773"/>
            <a:ext cx="275182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Тим Бернес-Ли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311150" y="89647"/>
            <a:ext cx="8520113" cy="829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215660" y="6371719"/>
            <a:ext cx="2992011" cy="31427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История создания Интернета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15660" y="1211346"/>
            <a:ext cx="8712679" cy="11867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начале 1990-х гг. сформировались основные возможности Интернета, доступ- ные современным пользователям, в 2020-е гг. глобальная информационная сеть использует алгоритмы больших данных, технологии искусственного интеллекта и др.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8/mod_book/chapter/17051/%D0%98%D1%81%D1%82%D0%BE%D1%80%D0%B8%D1%8F%20%D1%81%D0%BE%D0%B7%D0%B4%D0%B0%D0%BD%D0%B8%D1%8F%20%D0%98%D0%BD%D1%82%D0%B5%D1%80%D0%BD%D0%B5%D1%82%D0%B0.jpg"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9636"/>
          <a:stretch/>
        </p:blipFill>
        <p:spPr>
          <a:xfrm>
            <a:off x="3065929" y="2249309"/>
            <a:ext cx="5862410" cy="44366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311150" y="89647"/>
            <a:ext cx="8520113" cy="829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/>
          </a:p>
        </p:txBody>
      </p:sp>
      <p:graphicFrame>
        <p:nvGraphicFramePr>
          <p:cNvPr id="307" name="Google Shape;307;p17"/>
          <p:cNvGraphicFramePr/>
          <p:nvPr/>
        </p:nvGraphicFramePr>
        <p:xfrm>
          <a:off x="159184" y="1246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{36F52AC9-72E2-4716-9AA2-E31A45C13A1A}</a:tableStyleId>
              </a:tblPr>
              <a:tblGrid>
                <a:gridCol w="1015200"/>
                <a:gridCol w="7808850"/>
              </a:tblGrid>
              <a:tr h="304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История создания Интернета</a:t>
                      </a:r>
                      <a:endParaRPr b="1" sz="20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14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Web 1.0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Это все статические веб-сайты, которые были созданы с помощью HTML, CSS и JavaScript. В Интернете было не так много веб-приложений. Не бы- ло взаимодействия, если сравнивать с сегодняшней Сетью. Кроме того, не было возможности транслировать музыку и видео.</a:t>
                      </a:r>
                      <a:endParaRPr b="0"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5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Web 2.0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Это началось с интерактивных интерфейсов и контента. В Web 2.0 также наблюдался рост различных популярных медиаплатформ, таких как «Википедия», YouTube, Flickr и Facebook. Это создало сообщество едино- мышленников, где любому было легко поделиться информацией. Web 2.0 также начал перегрузку информации. По данным ООН, число поль- зователей Интернета увеличилось с 738 миллионов до 3,2 миллиарда в кратчайшие сроки.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5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Web 3.0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Переход к Web 3.0 проявляется в развитии технологий искусственного интеллекта, больших данных и других, которые упростят представле- ние более личного веб-опыта, чем когда-либо. Кроме того, веб-приложе- ния становятся более интуитивно понятными и доступными для людей, чтобы использовать их в повседневной жизни и профессиональной дея- тельности.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311150" y="89647"/>
            <a:ext cx="8520113" cy="829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214866" y="1085840"/>
            <a:ext cx="8712679" cy="256279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Актуальной проблемой в мире остаётся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цифровой разрыв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цифровое неравен- ство, информационное неравенство – ограничение возможностей определённых социальных групп или стран из-за отсутствия (ограничения) у них доступа к современным средствам коммуникации, сети Интернет. Например, на конец 2020 г. примерно 1,3 миллиарда детей в возрасте от 3 до 17 лет не имеют дома доступа к Интернету. Об этом говорится в новом докладе Детского фонда ООН (ЮНИСЕФ) и Международного союза электросвязи (МСЭ). В Восточной Европе и Цент- ральной Азии без домашнего Интернета обходятся 36 миллионов мальчиков и девочек, а это 42 % всех школьников в регионе.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518" y="3712232"/>
            <a:ext cx="5503027" cy="29717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5" name="Google Shape;315;p18"/>
          <p:cNvSpPr txBox="1"/>
          <p:nvPr/>
        </p:nvSpPr>
        <p:spPr>
          <a:xfrm>
            <a:off x="116541" y="5633479"/>
            <a:ext cx="3307977" cy="10505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Население, владеющее навыками работы с текстовым редактором в 2017 г. (в %% от общей численности владельцев ПК)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311150" y="89647"/>
            <a:ext cx="8520113" cy="829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/>
          </a:p>
        </p:txBody>
      </p:sp>
      <p:grpSp>
        <p:nvGrpSpPr>
          <p:cNvPr id="321" name="Google Shape;321;p19"/>
          <p:cNvGrpSpPr/>
          <p:nvPr/>
        </p:nvGrpSpPr>
        <p:grpSpPr>
          <a:xfrm>
            <a:off x="734288" y="1397659"/>
            <a:ext cx="7761686" cy="5244021"/>
            <a:chOff x="406484" y="659"/>
            <a:chExt cx="7761686" cy="5244021"/>
          </a:xfrm>
        </p:grpSpPr>
        <p:sp>
          <p:nvSpPr>
            <p:cNvPr id="322" name="Google Shape;322;p19"/>
            <p:cNvSpPr/>
            <p:nvPr/>
          </p:nvSpPr>
          <p:spPr>
            <a:xfrm>
              <a:off x="7239174" y="1900439"/>
              <a:ext cx="557397" cy="18369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9"/>
            <p:cNvSpPr/>
            <p:nvPr/>
          </p:nvSpPr>
          <p:spPr>
            <a:xfrm>
              <a:off x="7239174" y="1900439"/>
              <a:ext cx="557397" cy="72223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9"/>
            <p:cNvSpPr/>
            <p:nvPr/>
          </p:nvSpPr>
          <p:spPr>
            <a:xfrm>
              <a:off x="4287327" y="785692"/>
              <a:ext cx="2022850" cy="3297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9"/>
            <p:cNvSpPr/>
            <p:nvPr/>
          </p:nvSpPr>
          <p:spPr>
            <a:xfrm>
              <a:off x="778083" y="1900439"/>
              <a:ext cx="557397" cy="29517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6" name="Google Shape;326;p19"/>
            <p:cNvSpPr/>
            <p:nvPr/>
          </p:nvSpPr>
          <p:spPr>
            <a:xfrm>
              <a:off x="778083" y="1900439"/>
              <a:ext cx="557397" cy="18369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9"/>
            <p:cNvSpPr/>
            <p:nvPr/>
          </p:nvSpPr>
          <p:spPr>
            <a:xfrm>
              <a:off x="778083" y="1900439"/>
              <a:ext cx="557397" cy="7222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19"/>
            <p:cNvSpPr/>
            <p:nvPr/>
          </p:nvSpPr>
          <p:spPr>
            <a:xfrm>
              <a:off x="2264477" y="785692"/>
              <a:ext cx="2022850" cy="32971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19"/>
            <p:cNvSpPr/>
            <p:nvPr/>
          </p:nvSpPr>
          <p:spPr>
            <a:xfrm>
              <a:off x="2993365" y="659"/>
              <a:ext cx="2587924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2993365" y="659"/>
              <a:ext cx="2587924" cy="785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Интернет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406484" y="1115406"/>
              <a:ext cx="3715986" cy="78503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444806" y="1153728"/>
              <a:ext cx="3639342" cy="708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335481" y="2230153"/>
              <a:ext cx="2694610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1335481" y="2230153"/>
              <a:ext cx="2694610" cy="785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большое количество ин- формации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335481" y="3344900"/>
              <a:ext cx="2694610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1335481" y="3344900"/>
              <a:ext cx="2694610" cy="785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расширяет возможности ведения бизнеса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335481" y="4459647"/>
              <a:ext cx="2694610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1335481" y="4459647"/>
              <a:ext cx="2694610" cy="785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быстрая коммуникация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4452184" y="1115406"/>
              <a:ext cx="3715986" cy="78503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4490506" y="1153728"/>
              <a:ext cx="3639342" cy="708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4544563" y="2230153"/>
              <a:ext cx="2694610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9"/>
            <p:cNvSpPr txBox="1"/>
            <p:nvPr/>
          </p:nvSpPr>
          <p:spPr>
            <a:xfrm>
              <a:off x="4544563" y="2230153"/>
              <a:ext cx="2694610" cy="785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информационная безо- пасность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4544563" y="3344900"/>
              <a:ext cx="2694610" cy="78503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4544563" y="3344900"/>
              <a:ext cx="2694610" cy="7850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конфиденциальность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Становление информационного общества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Интернет как глобальная информационная система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251012"/>
            <a:ext cx="8520113" cy="668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Становление информационного общества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38159" y="993503"/>
            <a:ext cx="8866094" cy="1169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информационной сфере за всю историю человечества несколько раз происходи- ли настолько радикальные изменения, что их можно назвать настоящими револю- циями. Человечество пережило несколько информационно-коммуникационных революций.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5598/mod_book/chapter/17049/%D0%92%D0%B7%D0%B0%D0%B8%D0%BC%D0%BE%D1%81%D0%B2%D1%8F%D0%B7%D1%8C%20%D0%B8%D0%BD%D1%84%D0%BE%D1%80%D0%BC%D0%B0%D1%86%D0%B8%D0%BE%D0%BD%D0%BD%D1%8B%D1%85%20%D1%80%D0%B5%D0%B2%D0%BE%D0%BB%D1%8E%D1%86%D0%B8%D0%B9%20%D0%B8%20%D0%B8%D0%BD%D1%84%D0%BE%D1%80%D0%BC%D0%B0%D1%86%D0%B8%D0%BE%D0%BD%D0%BD%D1%8B%D1%85%20%D1%82%D0%B5%D1%85%D0%BD%D0%BE%D0%BB%D0%BE%D0%B3%D0%B8%D0%B9.jpg"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1163526" y="2162878"/>
            <a:ext cx="7119861" cy="43723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4" name="Google Shape;84;p3"/>
          <p:cNvSpPr txBox="1"/>
          <p:nvPr/>
        </p:nvSpPr>
        <p:spPr>
          <a:xfrm>
            <a:off x="1118701" y="6530195"/>
            <a:ext cx="7225552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Взаимосвязь информационных революций и информационных технологий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150" y="251012"/>
            <a:ext cx="8520113" cy="668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Становление информационного общества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11594" r="0" t="0"/>
          <a:stretch/>
        </p:blipFill>
        <p:spPr>
          <a:xfrm>
            <a:off x="4975412" y="1189894"/>
            <a:ext cx="4056157" cy="55327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1" name="Google Shape;91;p4"/>
          <p:cNvSpPr txBox="1"/>
          <p:nvPr/>
        </p:nvSpPr>
        <p:spPr>
          <a:xfrm>
            <a:off x="2940424" y="6394808"/>
            <a:ext cx="2034988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Маршалл Маклюэн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75608" y="1189895"/>
            <a:ext cx="4792228" cy="2539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ставшей настоящим бестселлером книге «Галактика Гутенберга» (1960 г.) канад- ский философ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Маршалл Маклюэн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предло- жил собственную концепцию истории средств коммуникации, а в следующей своей книге «Понимание медиа» (1964 г.) он сделал попытку объяснить место и роль средств коммуникации в современной жиз- ни.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type="title"/>
          </p:nvPr>
        </p:nvSpPr>
        <p:spPr>
          <a:xfrm>
            <a:off x="311150" y="251012"/>
            <a:ext cx="8520113" cy="668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Становление информационного общества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5672086" y="6236896"/>
            <a:ext cx="3335569" cy="6211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Обложка книги М.Маклюэна «Галактика Гутенберга»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75607" y="1035942"/>
            <a:ext cx="5500440" cy="909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Основываясь на типах и формах коммуникации М.Маклюэн разработал периодизацию  истории человеческого общества.</a:t>
            </a:r>
            <a:endParaRPr/>
          </a:p>
        </p:txBody>
      </p:sp>
      <p:pic>
        <p:nvPicPr>
          <p:cNvPr descr="http://profil.adu.by/pluginfile.php/5598/mod_book/chapter/17049/4-1.1.jpg"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2086" y="1120588"/>
            <a:ext cx="3335569" cy="51367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aphicFrame>
        <p:nvGraphicFramePr>
          <p:cNvPr id="101" name="Google Shape;101;p5"/>
          <p:cNvGraphicFramePr/>
          <p:nvPr/>
        </p:nvGraphicFramePr>
        <p:xfrm>
          <a:off x="158592" y="2062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{36F52AC9-72E2-4716-9AA2-E31A45C13A1A}</a:tableStyleId>
              </a:tblPr>
              <a:tblGrid>
                <a:gridCol w="1697100"/>
                <a:gridCol w="3720350"/>
              </a:tblGrid>
              <a:tr h="6733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Периодизация истории человеческого общества (по М.Маклюэну)</a:t>
                      </a:r>
                      <a:endParaRPr b="1" sz="20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14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 эпоха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слушающий)</a:t>
                      </a:r>
                      <a:endParaRPr sz="18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Племенной индивид с преоблада- нием устной речи в качестве средства коммуникации</a:t>
                      </a:r>
                      <a:endParaRPr b="0"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5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Изобретение алфавита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 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и книго- печатания. Индустриальный ин- дивид с преобладанием печатно- го слова над устной речью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5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III эпоха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(человек слушающий и смотрящий)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Современная эпоха. Индивид, ко- торый существует в условиях электронной (аудиовизуальной) коммуникации</a:t>
                      </a:r>
                      <a:endParaRPr sz="1800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6"/>
          <p:cNvGrpSpPr/>
          <p:nvPr/>
        </p:nvGrpSpPr>
        <p:grpSpPr>
          <a:xfrm>
            <a:off x="270429" y="1319273"/>
            <a:ext cx="8646271" cy="2899611"/>
            <a:chOff x="3010" y="77069"/>
            <a:chExt cx="8646271" cy="2899611"/>
          </a:xfrm>
        </p:grpSpPr>
        <p:sp>
          <p:nvSpPr>
            <p:cNvPr id="107" name="Google Shape;107;p6"/>
            <p:cNvSpPr/>
            <p:nvPr/>
          </p:nvSpPr>
          <p:spPr>
            <a:xfrm>
              <a:off x="4326146" y="759126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08" name="Google Shape;108;p6"/>
            <p:cNvSpPr/>
            <p:nvPr/>
          </p:nvSpPr>
          <p:spPr>
            <a:xfrm>
              <a:off x="4326146" y="759126"/>
              <a:ext cx="1119514" cy="308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6"/>
            <p:cNvSpPr/>
            <p:nvPr/>
          </p:nvSpPr>
          <p:spPr>
            <a:xfrm>
              <a:off x="3206669" y="759126"/>
              <a:ext cx="11194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6"/>
            <p:cNvSpPr/>
            <p:nvPr/>
          </p:nvSpPr>
          <p:spPr>
            <a:xfrm>
              <a:off x="967869" y="759126"/>
              <a:ext cx="3358277" cy="308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sp>
        <p:sp>
          <p:nvSpPr>
            <p:cNvPr id="111" name="Google Shape;111;p6"/>
            <p:cNvSpPr/>
            <p:nvPr/>
          </p:nvSpPr>
          <p:spPr>
            <a:xfrm>
              <a:off x="1509616" y="77069"/>
              <a:ext cx="5633059" cy="6820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1509616" y="77069"/>
              <a:ext cx="5633059" cy="682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Предпосылки формирования (критерии перехода) информационного общества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010" y="1067981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3010" y="1067981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приоритетное развитие инфор- мационно-комму-никационных технологий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241583" y="1067981"/>
              <a:ext cx="1930172" cy="19086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2241583" y="1067981"/>
              <a:ext cx="1930172" cy="19086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резкое увеличе- ние доли ВВП, которая создаётся в информацион- ной сфере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480611" y="1067981"/>
              <a:ext cx="1930098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 txBox="1"/>
            <p:nvPr/>
          </p:nvSpPr>
          <p:spPr>
            <a:xfrm>
              <a:off x="4480611" y="1067981"/>
              <a:ext cx="1930098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возрастание чис- ленности рабочей силы, занятой в производстве ин- формационных продуктов и услуг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719565" y="1067981"/>
              <a:ext cx="1929716" cy="190847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6719565" y="1067981"/>
              <a:ext cx="1929716" cy="1908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включение на- ционального ин- формационного пространства в глобальные ин- формационные сети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267419" y="4951562"/>
            <a:ext cx="4114800" cy="1733909"/>
            <a:chOff x="67" y="2742038"/>
            <a:chExt cx="4010278" cy="2634131"/>
          </a:xfrm>
        </p:grpSpPr>
        <p:sp>
          <p:nvSpPr>
            <p:cNvPr id="122" name="Google Shape;122;p6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High-Tech (высокие технологии)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наиболее новые и прогрессивные технологии современности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4804912" y="4951562"/>
            <a:ext cx="4114800" cy="1733909"/>
            <a:chOff x="67" y="2742038"/>
            <a:chExt cx="4010278" cy="2634131"/>
          </a:xfrm>
        </p:grpSpPr>
        <p:sp>
          <p:nvSpPr>
            <p:cNvPr id="125" name="Google Shape;125;p6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High-Hume (высокие гуманитарные технологии)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зна- ний, духовных и культурных ценнос- тей, а также методов передачи инфор- мации, организующих людей и побуж- дающих их к определённой коллектив- ной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27" name="Google Shape;127;p6"/>
          <p:cNvCxnSpPr/>
          <p:nvPr/>
        </p:nvCxnSpPr>
        <p:spPr>
          <a:xfrm>
            <a:off x="267419" y="4390845"/>
            <a:ext cx="8652293" cy="2588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8" name="Google Shape;128;p6"/>
          <p:cNvCxnSpPr>
            <a:stCxn id="123" idx="0"/>
          </p:cNvCxnSpPr>
          <p:nvPr/>
        </p:nvCxnSpPr>
        <p:spPr>
          <a:xfrm flipH="1" rot="10800000">
            <a:off x="2324819" y="4416662"/>
            <a:ext cx="2221800" cy="5349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med" w="med" type="triangl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9" name="Google Shape;129;p6"/>
          <p:cNvCxnSpPr>
            <a:stCxn id="126" idx="0"/>
          </p:cNvCxnSpPr>
          <p:nvPr/>
        </p:nvCxnSpPr>
        <p:spPr>
          <a:xfrm rot="10800000">
            <a:off x="4546612" y="4416662"/>
            <a:ext cx="2315700" cy="5349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med" w="med" type="triangl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30" name="Google Shape;130;p6"/>
          <p:cNvSpPr txBox="1"/>
          <p:nvPr>
            <p:ph type="title"/>
          </p:nvPr>
        </p:nvSpPr>
        <p:spPr>
          <a:xfrm>
            <a:off x="311150" y="251012"/>
            <a:ext cx="8520113" cy="668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Становление информационного общества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/>
        </p:nvSpPr>
        <p:spPr>
          <a:xfrm>
            <a:off x="75606" y="1035942"/>
            <a:ext cx="8915993" cy="19941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Окинавской хартии Глобального информационного общества (2000 г.) отмеча- лось, что информационно-коммуникационные технологии являются важнейшим фактором, формирующим общество XXI в. Информационные технологии становят- ся жизненным стимулом развития мировой экономики, позволяют эффективно и творчески решать экономические и социальные проблемы, шире использовать че- ловеческий потенциал, знания и идеи, определяют тенденции развития общества, которое является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информационным обществом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sp>
        <p:nvSpPr>
          <p:cNvPr id="136" name="Google Shape;136;p7"/>
          <p:cNvSpPr txBox="1"/>
          <p:nvPr>
            <p:ph type="title"/>
          </p:nvPr>
        </p:nvSpPr>
        <p:spPr>
          <a:xfrm>
            <a:off x="311150" y="80682"/>
            <a:ext cx="8520113" cy="838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pic>
        <p:nvPicPr>
          <p:cNvPr descr="https://amd-pctr.c.yimg.jp/r/iwiz-amd/20190205-00010000-wordleaf-001-1-view.jpg?w=640&amp;h=391&amp;q=90&amp;exp=10800&amp;pri=l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3175" y="3095793"/>
            <a:ext cx="5988423" cy="36585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8" name="Google Shape;138;p7"/>
          <p:cNvSpPr txBox="1"/>
          <p:nvPr/>
        </p:nvSpPr>
        <p:spPr>
          <a:xfrm>
            <a:off x="311150" y="6205034"/>
            <a:ext cx="2712528" cy="5493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Лидеры стран G-8 на встрече в Окинаве. 2000 г.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311150" y="80682"/>
            <a:ext cx="8520113" cy="838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60068" y="1395944"/>
            <a:ext cx="8807570" cy="898684"/>
            <a:chOff x="67" y="2742038"/>
            <a:chExt cx="4010278" cy="2634131"/>
          </a:xfrm>
        </p:grpSpPr>
        <p:sp>
          <p:nvSpPr>
            <p:cNvPr id="145" name="Google Shape;145;p8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Информационное общество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общество, в котором производство и потребле- ние информации является важнейшим видом деятельности и наиболее значимым ресурсом общественного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www-tap.scphys.kyoto-u.ac.jp/history/hayashi2.gif" id="147" name="Google Shape;147;p8"/>
          <p:cNvPicPr preferRelativeResize="0"/>
          <p:nvPr/>
        </p:nvPicPr>
        <p:blipFill rotWithShape="1">
          <a:blip r:embed="rId3">
            <a:alphaModFix/>
          </a:blip>
          <a:srcRect b="5191" l="2588" r="13171" t="18422"/>
          <a:stretch/>
        </p:blipFill>
        <p:spPr>
          <a:xfrm>
            <a:off x="160068" y="2712342"/>
            <a:ext cx="2712528" cy="36230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assets.sutori.com/user-uploads/image/e32b035a-cf08-4b71-b3fb-905d46c2da18/2cdfdc799b042c8b022b77ab2ba0b92a.jpeg"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9882" y="2712342"/>
            <a:ext cx="3177755" cy="36230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9" name="Google Shape;149;p8"/>
          <p:cNvSpPr txBox="1"/>
          <p:nvPr/>
        </p:nvSpPr>
        <p:spPr>
          <a:xfrm>
            <a:off x="160068" y="6335436"/>
            <a:ext cx="2712528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Юдзиро Хаяси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789882" y="6335436"/>
            <a:ext cx="3177755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Ёнэдзи Масуда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2872596" y="2712342"/>
            <a:ext cx="2917286" cy="20063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Термин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«информацион- ное общество»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стал ши- роко использоваться в ра- ботах японских учёных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Юдзиро Хаяси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Ёнэдзи Масуды в 1960-1970-е гг.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311150" y="134471"/>
            <a:ext cx="8520113" cy="7846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Основные характеристики информационного общества</a:t>
            </a:r>
            <a:endParaRPr/>
          </a:p>
        </p:txBody>
      </p:sp>
      <p:grpSp>
        <p:nvGrpSpPr>
          <p:cNvPr id="157" name="Google Shape;157;p9"/>
          <p:cNvGrpSpPr/>
          <p:nvPr/>
        </p:nvGrpSpPr>
        <p:grpSpPr>
          <a:xfrm>
            <a:off x="267856" y="1357766"/>
            <a:ext cx="8694550" cy="5143131"/>
            <a:chOff x="437" y="167321"/>
            <a:chExt cx="8694550" cy="5143131"/>
          </a:xfrm>
        </p:grpSpPr>
        <p:sp>
          <p:nvSpPr>
            <p:cNvPr id="158" name="Google Shape;158;p9"/>
            <p:cNvSpPr/>
            <p:nvPr/>
          </p:nvSpPr>
          <p:spPr>
            <a:xfrm>
              <a:off x="437" y="167321"/>
              <a:ext cx="4721314" cy="74871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 txBox="1"/>
            <p:nvPr/>
          </p:nvSpPr>
          <p:spPr>
            <a:xfrm>
              <a:off x="22366" y="189250"/>
              <a:ext cx="4677456" cy="7048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информационного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2568" y="916036"/>
              <a:ext cx="472131" cy="4394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9"/>
            <p:cNvSpPr/>
            <p:nvPr/>
          </p:nvSpPr>
          <p:spPr>
            <a:xfrm>
              <a:off x="944699" y="1062516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961860" y="1079677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увеличение роли информации и знаний в жизни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72568" y="916036"/>
              <a:ext cx="472131" cy="11718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9"/>
            <p:cNvSpPr/>
            <p:nvPr/>
          </p:nvSpPr>
          <p:spPr>
            <a:xfrm>
              <a:off x="944699" y="1794919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961860" y="1812080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возрастание числа людей, занятых в сфере информационных и коммуни- кационных технологий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72568" y="916036"/>
              <a:ext cx="472131" cy="19042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9"/>
            <p:cNvSpPr/>
            <p:nvPr/>
          </p:nvSpPr>
          <p:spPr>
            <a:xfrm>
              <a:off x="944699" y="2527322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961860" y="2544483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доли информационных продуктов и услуг в валовом внутреннем продукте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72568" y="916036"/>
              <a:ext cx="472131" cy="26366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9"/>
            <p:cNvSpPr/>
            <p:nvPr/>
          </p:nvSpPr>
          <p:spPr>
            <a:xfrm>
              <a:off x="944699" y="3259724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961860" y="3276885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широкомасштабное использование ИКТ во всех сферах социально-эко- номической, политической и культурной жизни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72568" y="916036"/>
              <a:ext cx="472131" cy="33690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9"/>
            <p:cNvSpPr/>
            <p:nvPr/>
          </p:nvSpPr>
          <p:spPr>
            <a:xfrm>
              <a:off x="944699" y="3992127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961860" y="4009288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глобального информационного пространства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72568" y="916036"/>
              <a:ext cx="472131" cy="41014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9"/>
            <p:cNvSpPr/>
            <p:nvPr/>
          </p:nvSpPr>
          <p:spPr>
            <a:xfrm>
              <a:off x="944699" y="4724530"/>
              <a:ext cx="7750288" cy="58592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961860" y="4741691"/>
              <a:ext cx="7715966" cy="551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информационной экономики, электронного правительства, электронных социальных сетей и др.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11.10.2021</vt:lpwstr>
  </property>
</Properties>
</file>