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I7h/9pQwaSh7EWEeIX0VzKGp/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948364B-F3A3-4D81-B258-5F5266036FE7}">
  <a:tblStyle styleId="{3948364B-F3A3-4D81-B258-5F5266036FE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8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Референдумы в Республике Беларусь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graphicFrame>
        <p:nvGraphicFramePr>
          <p:cNvPr id="182" name="Google Shape;182;p10"/>
          <p:cNvGraphicFramePr/>
          <p:nvPr/>
        </p:nvGraphicFramePr>
        <p:xfrm>
          <a:off x="112141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{3948364B-F3A3-4D81-B258-5F5266036FE7}</a:tableStyleId>
              </a:tblPr>
              <a:tblGrid>
                <a:gridCol w="1630525"/>
                <a:gridCol w="7263300"/>
              </a:tblGrid>
              <a:tr h="3282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Референдумы в современной Беларуси</a:t>
                      </a:r>
                      <a:endParaRPr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4324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14.05.1995 г.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придании статуса русскому языку государственного («за» – 83,3%).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 изменении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государственной символики («за» – 75,1%).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поддержке действий Президента, направленных на экономи- ческую интеграцию с Российской Федерацией («за» – 83,3%).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необходимости внесения изменений в Конституцию, которые предусматривают возможность досрочного прекращения пол- номочий Верховного Совета Президентом в случаях системати- ческого или грубого нарушения Конституции («за» – 77,7%).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1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graphicFrame>
        <p:nvGraphicFramePr>
          <p:cNvPr id="188" name="Google Shape;188;p11"/>
          <p:cNvGraphicFramePr/>
          <p:nvPr/>
        </p:nvGraphicFramePr>
        <p:xfrm>
          <a:off x="112142" y="1165109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{3948364B-F3A3-4D81-B258-5F5266036FE7}</a:tableStyleId>
              </a:tblPr>
              <a:tblGrid>
                <a:gridCol w="1622925"/>
                <a:gridCol w="7229425"/>
              </a:tblGrid>
              <a:tr h="3013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Референдумы в современной Беларуси</a:t>
                      </a:r>
                      <a:endParaRPr sz="20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809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24.11.1996 г.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Вопросы, инициированные Президентом: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переносе Дня Независимости на 3 июля(«за» – 88,18%).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внесении изменений и дополнений в Конституцию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(предло- женных Президентом) («за» – 70,45).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введении свободной без ограничений купли-продажи земель сельскохозяйственного назначения(«против» – 82,88%). 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 отмене смертной казни («против» – 80,44%).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Вопросы, инициированные Верховным Советом: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внесении изменений и дополнений в Конституцию (предло- женных парламентом) («против» – 71,2%).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выборности глав администраций регионов («против» – 69,92%).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AutoNum type="arabicPeriod"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финансировании всех ветвей власти открыто и только из бюджета («против» – 65,85%).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97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17.10.2004 г.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пролонгации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президентских полномочий и внесении изменений в ст. 81 (ч. 1) Конституции («за» – 79,2%)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97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27.02.2022 г.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 внесении изменений и дополнений в Конституцию Республики Беларусь («за» - 82,86%)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2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Местные референдумы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94" name="Google Shape;19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7780" y="1119509"/>
            <a:ext cx="3514158" cy="510013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95" name="Google Shape;195;p12"/>
          <p:cNvSpPr txBox="1"/>
          <p:nvPr/>
        </p:nvSpPr>
        <p:spPr>
          <a:xfrm>
            <a:off x="5577780" y="6254048"/>
            <a:ext cx="35142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Избирательный кодекс Республики Беларусь. 2000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96" name="Google Shape;196;p12"/>
          <p:cNvGrpSpPr/>
          <p:nvPr/>
        </p:nvGrpSpPr>
        <p:grpSpPr>
          <a:xfrm>
            <a:off x="112142" y="1119509"/>
            <a:ext cx="5357004" cy="1520174"/>
            <a:chOff x="2232250" y="1027898"/>
            <a:chExt cx="4176458" cy="1263128"/>
          </a:xfrm>
        </p:grpSpPr>
        <p:sp>
          <p:nvSpPr>
            <p:cNvPr id="197" name="Google Shape;197;p12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112.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местный референдум могут выносить- ся вопросы, имеющие важнейшее значение для на- селения соответствующих административно-тер- риториальных единиц и отнесённые к компетен- ции соответствующих местных Советов депутатов, исполнительных и распорядительных органов.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99" name="Google Shape;199;p12"/>
          <p:cNvGrpSpPr/>
          <p:nvPr/>
        </p:nvGrpSpPr>
        <p:grpSpPr>
          <a:xfrm>
            <a:off x="114147" y="2938211"/>
            <a:ext cx="5352993" cy="3795008"/>
            <a:chOff x="2005" y="186385"/>
            <a:chExt cx="5352993" cy="3795008"/>
          </a:xfrm>
        </p:grpSpPr>
        <p:sp>
          <p:nvSpPr>
            <p:cNvPr id="200" name="Google Shape;200;p12"/>
            <p:cNvSpPr/>
            <p:nvPr/>
          </p:nvSpPr>
          <p:spPr>
            <a:xfrm>
              <a:off x="2005" y="186385"/>
              <a:ext cx="3426787" cy="5703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2"/>
            <p:cNvSpPr txBox="1"/>
            <p:nvPr/>
          </p:nvSpPr>
          <p:spPr>
            <a:xfrm>
              <a:off x="18709" y="203089"/>
              <a:ext cx="3393379" cy="5369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местный референдум не могут выноситься вопросы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344684" y="756697"/>
              <a:ext cx="342678" cy="37361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3" name="Google Shape;203;p12"/>
            <p:cNvSpPr/>
            <p:nvPr/>
          </p:nvSpPr>
          <p:spPr>
            <a:xfrm>
              <a:off x="687362" y="850210"/>
              <a:ext cx="4667636" cy="56020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2"/>
            <p:cNvSpPr txBox="1"/>
            <p:nvPr/>
          </p:nvSpPr>
          <p:spPr>
            <a:xfrm>
              <a:off x="703770" y="866618"/>
              <a:ext cx="4634820" cy="52739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которые не могут быть вынесены на рес- публиканский референдум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344684" y="756697"/>
              <a:ext cx="342678" cy="10243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6" name="Google Shape;206;p12"/>
            <p:cNvSpPr/>
            <p:nvPr/>
          </p:nvSpPr>
          <p:spPr>
            <a:xfrm>
              <a:off x="687362" y="1503931"/>
              <a:ext cx="4667636" cy="55425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2"/>
            <p:cNvSpPr txBox="1"/>
            <p:nvPr/>
          </p:nvSpPr>
          <p:spPr>
            <a:xfrm>
              <a:off x="703595" y="1520164"/>
              <a:ext cx="4635170" cy="5217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имеющие значение для Республики Бела- русь в целом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344684" y="756697"/>
              <a:ext cx="342678" cy="165384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9" name="Google Shape;209;p12"/>
            <p:cNvSpPr/>
            <p:nvPr/>
          </p:nvSpPr>
          <p:spPr>
            <a:xfrm>
              <a:off x="687362" y="2151693"/>
              <a:ext cx="4667636" cy="51770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2"/>
            <p:cNvSpPr txBox="1"/>
            <p:nvPr/>
          </p:nvSpPr>
          <p:spPr>
            <a:xfrm>
              <a:off x="702525" y="2166856"/>
              <a:ext cx="4637310" cy="4873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вопросы, урегулированные законодатель- ными актами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12"/>
            <p:cNvSpPr/>
            <p:nvPr/>
          </p:nvSpPr>
          <p:spPr>
            <a:xfrm>
              <a:off x="344684" y="756697"/>
              <a:ext cx="342678" cy="26154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2" name="Google Shape;212;p12"/>
            <p:cNvSpPr/>
            <p:nvPr/>
          </p:nvSpPr>
          <p:spPr>
            <a:xfrm>
              <a:off x="687362" y="2762911"/>
              <a:ext cx="4667636" cy="12184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2"/>
            <p:cNvSpPr txBox="1"/>
            <p:nvPr/>
          </p:nvSpPr>
          <p:spPr>
            <a:xfrm>
              <a:off x="723050" y="2798599"/>
              <a:ext cx="4596260" cy="114710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связанные с назначением на должность или освобождением от должности, относя- щиеся к компетенции местного исполни- тельного и распорядительного органа ли- бо его руководителя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3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Местные референдумы</a:t>
            </a:r>
            <a:endParaRPr/>
          </a:p>
        </p:txBody>
      </p:sp>
      <p:grpSp>
        <p:nvGrpSpPr>
          <p:cNvPr id="219" name="Google Shape;219;p13"/>
          <p:cNvGrpSpPr/>
          <p:nvPr/>
        </p:nvGrpSpPr>
        <p:grpSpPr>
          <a:xfrm>
            <a:off x="115088" y="1800996"/>
            <a:ext cx="8827556" cy="4185734"/>
            <a:chOff x="2946" y="681487"/>
            <a:chExt cx="8827556" cy="4185734"/>
          </a:xfrm>
        </p:grpSpPr>
        <p:sp>
          <p:nvSpPr>
            <p:cNvPr id="220" name="Google Shape;220;p13"/>
            <p:cNvSpPr/>
            <p:nvPr/>
          </p:nvSpPr>
          <p:spPr>
            <a:xfrm>
              <a:off x="6692248" y="3329859"/>
              <a:ext cx="91440" cy="4574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13"/>
            <p:cNvSpPr/>
            <p:nvPr/>
          </p:nvSpPr>
          <p:spPr>
            <a:xfrm>
              <a:off x="4416725" y="1479264"/>
              <a:ext cx="2321243" cy="4574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3"/>
            <p:cNvSpPr/>
            <p:nvPr/>
          </p:nvSpPr>
          <p:spPr>
            <a:xfrm>
              <a:off x="2095481" y="1479264"/>
              <a:ext cx="2321243" cy="45741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13"/>
            <p:cNvSpPr/>
            <p:nvPr/>
          </p:nvSpPr>
          <p:spPr>
            <a:xfrm>
              <a:off x="666177" y="681487"/>
              <a:ext cx="7501094" cy="7977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3"/>
            <p:cNvSpPr txBox="1"/>
            <p:nvPr/>
          </p:nvSpPr>
          <p:spPr>
            <a:xfrm>
              <a:off x="666177" y="681487"/>
              <a:ext cx="7501094" cy="79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инициативы на проведение местного референдума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(Избирательный кодекс Республики Беларусь, ст. 126)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2946" y="1936679"/>
              <a:ext cx="4185070" cy="139317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3"/>
            <p:cNvSpPr txBox="1"/>
            <p:nvPr/>
          </p:nvSpPr>
          <p:spPr>
            <a:xfrm>
              <a:off x="2946" y="1936679"/>
              <a:ext cx="4185070" cy="13931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местные представительные органы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4645432" y="1936679"/>
              <a:ext cx="4185070" cy="139317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3"/>
            <p:cNvSpPr txBox="1"/>
            <p:nvPr/>
          </p:nvSpPr>
          <p:spPr>
            <a:xfrm>
              <a:off x="4645432" y="1936679"/>
              <a:ext cx="4185070" cy="13931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гражданам Республики Беларусь, постоянно проживающим на территории соответствующей области, района, города, района в городе, посёлка, сельсовета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4645432" y="3787274"/>
              <a:ext cx="4185070" cy="107994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3"/>
            <p:cNvSpPr txBox="1"/>
            <p:nvPr/>
          </p:nvSpPr>
          <p:spPr>
            <a:xfrm>
              <a:off x="4645432" y="3787274"/>
              <a:ext cx="4185070" cy="10799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предложение, внесённое не менее 10% граждан, обладающих избирательным правом и проживающих на соответствующей территории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Референдумы в Республике Беларусь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Местные референдумы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Референдумы в Республике Беларусь</a:t>
            </a:r>
            <a:endParaRPr/>
          </a:p>
        </p:txBody>
      </p:sp>
      <p:grpSp>
        <p:nvGrpSpPr>
          <p:cNvPr id="82" name="Google Shape;82;p3"/>
          <p:cNvGrpSpPr/>
          <p:nvPr/>
        </p:nvGrpSpPr>
        <p:grpSpPr>
          <a:xfrm>
            <a:off x="112141" y="1119509"/>
            <a:ext cx="8885209" cy="881819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Референдум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(от лат. referendum – то, что должно быть сообщено) – это голосование, посредством которого граждане принимают решения по важнейшим вопросам госу- дарственной и общественной жизни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aphicFrame>
        <p:nvGraphicFramePr>
          <p:cNvPr id="85" name="Google Shape;85;p3"/>
          <p:cNvGraphicFramePr/>
          <p:nvPr/>
        </p:nvGraphicFramePr>
        <p:xfrm>
          <a:off x="112141" y="2180559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{3948364B-F3A3-4D81-B258-5F5266036FE7}</a:tableStyleId>
              </a:tblPr>
              <a:tblGrid>
                <a:gridCol w="2359075"/>
                <a:gridCol w="6508725"/>
              </a:tblGrid>
              <a:tr h="4386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lt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референдумов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708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территории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республиканские;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местные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08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обязательности решения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императивные (обязательные);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консультативные 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15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необходимости проведения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обязательные (решение обязательно принимать на рефе- рендуме);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факультативные (референдум – один из возможных спосо- бов решения)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15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предмету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конституционные (для принятия решения необходимо большинство от внесённых в списки);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обычные (для принятия решения необходимо большин- ство от голосовавших)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70C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Референдумы в Республике Беларусь</a:t>
            </a:r>
            <a:endParaRPr/>
          </a:p>
        </p:txBody>
      </p:sp>
      <p:grpSp>
        <p:nvGrpSpPr>
          <p:cNvPr id="91" name="Google Shape;91;p4"/>
          <p:cNvGrpSpPr/>
          <p:nvPr/>
        </p:nvGrpSpPr>
        <p:grpSpPr>
          <a:xfrm>
            <a:off x="112142" y="1178335"/>
            <a:ext cx="5055081" cy="1349205"/>
            <a:chOff x="2232250" y="1027898"/>
            <a:chExt cx="4176458" cy="1263128"/>
          </a:xfrm>
        </p:grpSpPr>
        <p:sp>
          <p:nvSpPr>
            <p:cNvPr id="92" name="Google Shape;92;p4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76.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Референдумы проводятся путём всеоб- щего, свободного, равного и тайного голосова- ния. В референдумах участвуют граждане Рес- публики Беларусь, обладающие избиратель- ным правом.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4" name="Google Shape;94;p4"/>
          <p:cNvGrpSpPr/>
          <p:nvPr/>
        </p:nvGrpSpPr>
        <p:grpSpPr>
          <a:xfrm>
            <a:off x="112142" y="2679216"/>
            <a:ext cx="5055081" cy="1107780"/>
            <a:chOff x="2232250" y="1027898"/>
            <a:chExt cx="4176458" cy="1263128"/>
          </a:xfrm>
        </p:grpSpPr>
        <p:sp>
          <p:nvSpPr>
            <p:cNvPr id="95" name="Google Shape;95;p4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77.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Решения, принятые референдумом, мо- гут быть отменены или изменены только пу- тём референдума, если иное не будет определе- но референдумом.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https://www.sb.by/upload/medialibrary/874/8748f249c0b00ee8bcb834339d2f29cd.jpg" id="97" name="Google Shape;9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1174" y="1128505"/>
            <a:ext cx="3713970" cy="560190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98" name="Google Shape;98;p4"/>
          <p:cNvSpPr txBox="1"/>
          <p:nvPr/>
        </p:nvSpPr>
        <p:spPr>
          <a:xfrm>
            <a:off x="1746198" y="6354780"/>
            <a:ext cx="3536830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Конституция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4" name="Google Shape;104;p5"/>
          <p:cNvGrpSpPr/>
          <p:nvPr/>
        </p:nvGrpSpPr>
        <p:grpSpPr>
          <a:xfrm>
            <a:off x="114902" y="1534708"/>
            <a:ext cx="8827928" cy="4718311"/>
            <a:chOff x="2760" y="415199"/>
            <a:chExt cx="8827928" cy="4718311"/>
          </a:xfrm>
        </p:grpSpPr>
        <p:sp>
          <p:nvSpPr>
            <p:cNvPr id="105" name="Google Shape;105;p5"/>
            <p:cNvSpPr/>
            <p:nvPr/>
          </p:nvSpPr>
          <p:spPr>
            <a:xfrm>
              <a:off x="7430077" y="2723325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6" name="Google Shape;106;p5"/>
            <p:cNvSpPr/>
            <p:nvPr/>
          </p:nvSpPr>
          <p:spPr>
            <a:xfrm>
              <a:off x="4416725" y="1310185"/>
              <a:ext cx="3059072" cy="3492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7" name="Google Shape;107;p5"/>
            <p:cNvSpPr/>
            <p:nvPr/>
          </p:nvSpPr>
          <p:spPr>
            <a:xfrm>
              <a:off x="4371004" y="2723325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8" name="Google Shape;108;p5"/>
            <p:cNvSpPr/>
            <p:nvPr/>
          </p:nvSpPr>
          <p:spPr>
            <a:xfrm>
              <a:off x="4371004" y="1310185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9" name="Google Shape;109;p5"/>
            <p:cNvSpPr/>
            <p:nvPr/>
          </p:nvSpPr>
          <p:spPr>
            <a:xfrm>
              <a:off x="1357652" y="1310185"/>
              <a:ext cx="3059072" cy="34928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5"/>
            <p:cNvSpPr/>
            <p:nvPr/>
          </p:nvSpPr>
          <p:spPr>
            <a:xfrm>
              <a:off x="1552754" y="415199"/>
              <a:ext cx="5727940" cy="89498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5"/>
            <p:cNvSpPr txBox="1"/>
            <p:nvPr/>
          </p:nvSpPr>
          <p:spPr>
            <a:xfrm>
              <a:off x="1552754" y="415199"/>
              <a:ext cx="5727940" cy="89498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инициативы на проведение республиканского референдума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(Избирательный кодекс Республики Беларусь, ст. 113)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2760" y="1659474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5"/>
            <p:cNvSpPr txBox="1"/>
            <p:nvPr/>
          </p:nvSpPr>
          <p:spPr>
            <a:xfrm>
              <a:off x="2760" y="1659474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Президент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3061833" y="1659474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5"/>
            <p:cNvSpPr txBox="1"/>
            <p:nvPr/>
          </p:nvSpPr>
          <p:spPr>
            <a:xfrm>
              <a:off x="3061833" y="1659474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Палата представителей и Совет Республики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3061833" y="3072614"/>
              <a:ext cx="2709783" cy="20608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5"/>
            <p:cNvSpPr txBox="1"/>
            <p:nvPr/>
          </p:nvSpPr>
          <p:spPr>
            <a:xfrm>
              <a:off x="3061833" y="3072614"/>
              <a:ext cx="2709783" cy="20608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предложение, которое принимается на их раздельных заседаниях большинством голосов от полного состава каждой из палат, и вносится Президенту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6120905" y="1659474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5"/>
            <p:cNvSpPr txBox="1"/>
            <p:nvPr/>
          </p:nvSpPr>
          <p:spPr>
            <a:xfrm>
              <a:off x="6120905" y="1659474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граждане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6120905" y="3072614"/>
              <a:ext cx="2709783" cy="20608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5"/>
            <p:cNvSpPr txBox="1"/>
            <p:nvPr/>
          </p:nvSpPr>
          <p:spPr>
            <a:xfrm>
              <a:off x="6120905" y="3072614"/>
              <a:ext cx="2709783" cy="20608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предложение, внесённое не менее 450 тысячами граждан, обладающих избирательным правом, в том числе не менее 30 тысячами граждан от каждой из областей и города Минска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7780" y="1119509"/>
            <a:ext cx="3514158" cy="510013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28" name="Google Shape;128;p6"/>
          <p:cNvSpPr txBox="1"/>
          <p:nvPr/>
        </p:nvSpPr>
        <p:spPr>
          <a:xfrm>
            <a:off x="5577780" y="6254048"/>
            <a:ext cx="35142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Избирательный кодекс Республики Беларусь. 2000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9" name="Google Shape;129;p6"/>
          <p:cNvGrpSpPr/>
          <p:nvPr/>
        </p:nvGrpSpPr>
        <p:grpSpPr>
          <a:xfrm>
            <a:off x="112143" y="1119509"/>
            <a:ext cx="5357004" cy="795555"/>
            <a:chOff x="2232250" y="1027898"/>
            <a:chExt cx="4176458" cy="1263128"/>
          </a:xfrm>
        </p:grpSpPr>
        <p:sp>
          <p:nvSpPr>
            <p:cNvPr id="130" name="Google Shape;130;p6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112.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республиканский референдум могут выноситься важнейшие вопросы государственной и общественной жизни Республики Беларусь. 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32" name="Google Shape;132;p6"/>
          <p:cNvGrpSpPr/>
          <p:nvPr/>
        </p:nvGrpSpPr>
        <p:grpSpPr>
          <a:xfrm>
            <a:off x="114147" y="2062455"/>
            <a:ext cx="5352993" cy="4709758"/>
            <a:chOff x="2005" y="147391"/>
            <a:chExt cx="5352993" cy="4709758"/>
          </a:xfrm>
        </p:grpSpPr>
        <p:sp>
          <p:nvSpPr>
            <p:cNvPr id="133" name="Google Shape;133;p6"/>
            <p:cNvSpPr/>
            <p:nvPr/>
          </p:nvSpPr>
          <p:spPr>
            <a:xfrm>
              <a:off x="2005" y="147391"/>
              <a:ext cx="3426787" cy="84293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6"/>
            <p:cNvSpPr txBox="1"/>
            <p:nvPr/>
          </p:nvSpPr>
          <p:spPr>
            <a:xfrm>
              <a:off x="26694" y="172080"/>
              <a:ext cx="3377409" cy="7935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 республиканский рефе- рендум не могут выноситься вопросы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5" name="Google Shape;135;p6"/>
            <p:cNvSpPr/>
            <p:nvPr/>
          </p:nvSpPr>
          <p:spPr>
            <a:xfrm>
              <a:off x="344684" y="990328"/>
              <a:ext cx="342678" cy="4250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6" name="Google Shape;136;p6"/>
            <p:cNvSpPr/>
            <p:nvPr/>
          </p:nvSpPr>
          <p:spPr>
            <a:xfrm>
              <a:off x="687362" y="1083840"/>
              <a:ext cx="4667636" cy="66312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6"/>
            <p:cNvSpPr txBox="1"/>
            <p:nvPr/>
          </p:nvSpPr>
          <p:spPr>
            <a:xfrm>
              <a:off x="706784" y="1103262"/>
              <a:ext cx="4628792" cy="6242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которые могут вызвать нарушение терри- ториальной целостности Республики Бела- 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8" name="Google Shape;138;p6"/>
            <p:cNvSpPr/>
            <p:nvPr/>
          </p:nvSpPr>
          <p:spPr>
            <a:xfrm>
              <a:off x="344684" y="990328"/>
              <a:ext cx="342678" cy="181909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9" name="Google Shape;139;p6"/>
            <p:cNvSpPr/>
            <p:nvPr/>
          </p:nvSpPr>
          <p:spPr>
            <a:xfrm>
              <a:off x="687362" y="1840474"/>
              <a:ext cx="4667636" cy="193789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6"/>
            <p:cNvSpPr txBox="1"/>
            <p:nvPr/>
          </p:nvSpPr>
          <p:spPr>
            <a:xfrm>
              <a:off x="744121" y="1897233"/>
              <a:ext cx="4554118" cy="18243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связанные с избранием и освобождением Президента Республики Беларусь, назна- чением (избранием, освобождением) дол- жностных лиц, назначение (избрание, ос- вобождение) которых относится к компе- тенции Президента Республики Беларусь и палат Национального собрания Респуб- 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1" name="Google Shape;141;p6"/>
            <p:cNvSpPr/>
            <p:nvPr/>
          </p:nvSpPr>
          <p:spPr>
            <a:xfrm>
              <a:off x="344684" y="990328"/>
              <a:ext cx="342678" cy="314040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2" name="Google Shape;142;p6"/>
            <p:cNvSpPr/>
            <p:nvPr/>
          </p:nvSpPr>
          <p:spPr>
            <a:xfrm>
              <a:off x="687362" y="3871883"/>
              <a:ext cx="4667636" cy="51770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6"/>
            <p:cNvSpPr txBox="1"/>
            <p:nvPr/>
          </p:nvSpPr>
          <p:spPr>
            <a:xfrm>
              <a:off x="702525" y="3887046"/>
              <a:ext cx="4637310" cy="48737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 принятии и изменении бюджета, установ- лении, изменении и отмене налогов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344684" y="990328"/>
              <a:ext cx="342678" cy="36797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5" name="Google Shape;145;p6"/>
            <p:cNvSpPr/>
            <p:nvPr/>
          </p:nvSpPr>
          <p:spPr>
            <a:xfrm>
              <a:off x="687362" y="4483101"/>
              <a:ext cx="4667636" cy="37404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6"/>
            <p:cNvSpPr txBox="1"/>
            <p:nvPr/>
          </p:nvSpPr>
          <p:spPr>
            <a:xfrm>
              <a:off x="698317" y="4494056"/>
              <a:ext cx="4645726" cy="3521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 амнистии, о помиловании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7780" y="1119509"/>
            <a:ext cx="3514158" cy="510013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53" name="Google Shape;153;p7"/>
          <p:cNvSpPr txBox="1"/>
          <p:nvPr/>
        </p:nvSpPr>
        <p:spPr>
          <a:xfrm>
            <a:off x="5577780" y="6254048"/>
            <a:ext cx="35142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Избирательный кодекс Республики Беларусь. 2000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4" name="Google Shape;154;p7"/>
          <p:cNvGrpSpPr/>
          <p:nvPr/>
        </p:nvGrpSpPr>
        <p:grpSpPr>
          <a:xfrm>
            <a:off x="112142" y="1136762"/>
            <a:ext cx="5357004" cy="2572597"/>
            <a:chOff x="2232250" y="1027898"/>
            <a:chExt cx="4176458" cy="1263128"/>
          </a:xfrm>
        </p:grpSpPr>
        <p:sp>
          <p:nvSpPr>
            <p:cNvPr id="155" name="Google Shape;155;p7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117.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Президент Республики Беларусь назна- чает республиканский референдум по собствен- ной инициативе или в двухмесячный срок после внесения на его рассмотрение в соответствии с настоящим Кодексом предложений палат Нацио- нального собрания Республики Беларусь либо граждан… Дата проведения референдума устанав- ливается не позднее трёх месяцев со дня издания указа Президента Республики Беларусь о назначе- нии референдума…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pic>
        <p:nvPicPr>
          <p:cNvPr id="162" name="Google Shape;16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7780" y="1119509"/>
            <a:ext cx="3514158" cy="510013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63" name="Google Shape;163;p8"/>
          <p:cNvSpPr txBox="1"/>
          <p:nvPr/>
        </p:nvSpPr>
        <p:spPr>
          <a:xfrm>
            <a:off x="5577780" y="6254048"/>
            <a:ext cx="35142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Избирательный кодекс Республики Беларусь. 2000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64" name="Google Shape;164;p8"/>
          <p:cNvGrpSpPr/>
          <p:nvPr/>
        </p:nvGrpSpPr>
        <p:grpSpPr>
          <a:xfrm>
            <a:off x="112142" y="1136762"/>
            <a:ext cx="5357004" cy="3081555"/>
            <a:chOff x="2232250" y="1027898"/>
            <a:chExt cx="4176458" cy="1263128"/>
          </a:xfrm>
        </p:grpSpPr>
        <p:sp>
          <p:nvSpPr>
            <p:cNvPr id="165" name="Google Shape;165;p8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121.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…Референдум считается состоявшимся, ес- ли в голосовании приняло участие более полови- ны граждан, внесённых в списки граждан, имею- щих право участвовать в референдуме. Решение считается принятым референдумом, если за него в целом по Республике Беларусь проголосовало бо- лее половины граждан, принявших участие в голо- совании. Решение о принятии, изменении и допол- нении Конституции Республики Беларусь считает- ся принятым, если за него проголосовало боль- шинство граждан, внесённых в списки для голосо- вания…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Республиканские референдумы</a:t>
            </a:r>
            <a:endParaRPr/>
          </a:p>
        </p:txBody>
      </p:sp>
      <p:pic>
        <p:nvPicPr>
          <p:cNvPr id="172" name="Google Shape;17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7780" y="1119509"/>
            <a:ext cx="3514158" cy="510013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73" name="Google Shape;173;p9"/>
          <p:cNvSpPr txBox="1"/>
          <p:nvPr/>
        </p:nvSpPr>
        <p:spPr>
          <a:xfrm>
            <a:off x="5577780" y="6254048"/>
            <a:ext cx="35142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Избирательный кодекс Республики Беларусь. 2000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4" name="Google Shape;174;p9"/>
          <p:cNvGrpSpPr/>
          <p:nvPr/>
        </p:nvGrpSpPr>
        <p:grpSpPr>
          <a:xfrm>
            <a:off x="112142" y="1136763"/>
            <a:ext cx="5357004" cy="2814136"/>
            <a:chOff x="2232250" y="1027898"/>
            <a:chExt cx="4176458" cy="1263128"/>
          </a:xfrm>
        </p:grpSpPr>
        <p:sp>
          <p:nvSpPr>
            <p:cNvPr id="175" name="Google Shape;175;p9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2232250" y="1027898"/>
              <a:ext cx="4176458" cy="126312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124.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Юридическая сила решения, принятого референдумом, определяется указом Президента Республики Беларусь о назначении референдума. Решения, принятые референдумом, могут быть от- менены или изменены только путём референдума, если иное не будет определено референдумом. Ес- ли для выполнения решения, принятого референ- думом, требуется издание какого-либо правового акта, он должен быть принят в течение пяти меся- цев со дня вступления в силу решения, принятого референдумом.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08.02.2022</vt:lpwstr>
  </property>
</Properties>
</file>