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gBfSiaRNKLdSOiP2Poemdaui2o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7C444F1-F935-4149-9F11-8C25EFB92550}">
  <a:tblStyle styleId="{B7C444F1-F935-4149-9F11-8C25EFB9255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4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887366" y="3922475"/>
            <a:ext cx="771366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Внешняя политика Республики Беларусь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2021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0"/>
          <p:cNvGrpSpPr/>
          <p:nvPr/>
        </p:nvGrpSpPr>
        <p:grpSpPr>
          <a:xfrm>
            <a:off x="199155" y="1325014"/>
            <a:ext cx="8745689" cy="3459196"/>
            <a:chOff x="747" y="302401"/>
            <a:chExt cx="8745689" cy="3459196"/>
          </a:xfrm>
        </p:grpSpPr>
        <p:sp>
          <p:nvSpPr>
            <p:cNvPr id="174" name="Google Shape;174;p10"/>
            <p:cNvSpPr/>
            <p:nvPr/>
          </p:nvSpPr>
          <p:spPr>
            <a:xfrm>
              <a:off x="4373592" y="2114436"/>
              <a:ext cx="3624069" cy="31448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5" name="Google Shape;175;p10"/>
            <p:cNvSpPr/>
            <p:nvPr/>
          </p:nvSpPr>
          <p:spPr>
            <a:xfrm>
              <a:off x="4373592" y="2114436"/>
              <a:ext cx="1812034" cy="31448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6" name="Google Shape;176;p10"/>
            <p:cNvSpPr/>
            <p:nvPr/>
          </p:nvSpPr>
          <p:spPr>
            <a:xfrm>
              <a:off x="4327871" y="2114436"/>
              <a:ext cx="91440" cy="31448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7" name="Google Shape;177;p10"/>
            <p:cNvSpPr/>
            <p:nvPr/>
          </p:nvSpPr>
          <p:spPr>
            <a:xfrm>
              <a:off x="2561557" y="2114436"/>
              <a:ext cx="1812034" cy="31448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8" name="Google Shape;178;p10"/>
            <p:cNvSpPr/>
            <p:nvPr/>
          </p:nvSpPr>
          <p:spPr>
            <a:xfrm>
              <a:off x="749522" y="2114436"/>
              <a:ext cx="3624069" cy="31448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9" name="Google Shape;179;p10"/>
            <p:cNvSpPr/>
            <p:nvPr/>
          </p:nvSpPr>
          <p:spPr>
            <a:xfrm>
              <a:off x="4327871" y="1051176"/>
              <a:ext cx="91440" cy="314485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0" name="Google Shape;180;p10"/>
            <p:cNvSpPr/>
            <p:nvPr/>
          </p:nvSpPr>
          <p:spPr>
            <a:xfrm>
              <a:off x="2294626" y="302401"/>
              <a:ext cx="4157931" cy="7487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0"/>
            <p:cNvSpPr txBox="1"/>
            <p:nvPr/>
          </p:nvSpPr>
          <p:spPr>
            <a:xfrm>
              <a:off x="2294626" y="302401"/>
              <a:ext cx="4157931" cy="7487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Принципы внешней политики Республики Беларусь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1846050" y="1365661"/>
              <a:ext cx="5055083" cy="7487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0"/>
            <p:cNvSpPr txBox="1"/>
            <p:nvPr/>
          </p:nvSpPr>
          <p:spPr>
            <a:xfrm>
              <a:off x="1846050" y="1365661"/>
              <a:ext cx="5055083" cy="7487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Конституционные принципы (Конституция Республики Беларусь, ст. 18)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747" y="2428921"/>
              <a:ext cx="1497549" cy="13326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0"/>
            <p:cNvSpPr txBox="1"/>
            <p:nvPr/>
          </p:nvSpPr>
          <p:spPr>
            <a:xfrm>
              <a:off x="747" y="2428921"/>
              <a:ext cx="1497549" cy="13326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равенство государств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1812782" y="2428921"/>
              <a:ext cx="1497549" cy="13326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0"/>
            <p:cNvSpPr txBox="1"/>
            <p:nvPr/>
          </p:nvSpPr>
          <p:spPr>
            <a:xfrm>
              <a:off x="1812782" y="2428921"/>
              <a:ext cx="1497549" cy="13326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непримене- ние силы или угрозы силой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8" name="Google Shape;188;p10"/>
            <p:cNvSpPr/>
            <p:nvPr/>
          </p:nvSpPr>
          <p:spPr>
            <a:xfrm>
              <a:off x="3624817" y="2428921"/>
              <a:ext cx="1497549" cy="13326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0"/>
            <p:cNvSpPr txBox="1"/>
            <p:nvPr/>
          </p:nvSpPr>
          <p:spPr>
            <a:xfrm>
              <a:off x="3624817" y="2428921"/>
              <a:ext cx="1497549" cy="13326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нерушимость границ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0" name="Google Shape;190;p10"/>
            <p:cNvSpPr/>
            <p:nvPr/>
          </p:nvSpPr>
          <p:spPr>
            <a:xfrm>
              <a:off x="5436852" y="2428921"/>
              <a:ext cx="1497549" cy="13326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0"/>
            <p:cNvSpPr txBox="1"/>
            <p:nvPr/>
          </p:nvSpPr>
          <p:spPr>
            <a:xfrm>
              <a:off x="5436852" y="2428921"/>
              <a:ext cx="1497549" cy="13326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мирное урегулирова-ние споров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2" name="Google Shape;192;p10"/>
            <p:cNvSpPr/>
            <p:nvPr/>
          </p:nvSpPr>
          <p:spPr>
            <a:xfrm>
              <a:off x="7248887" y="2428921"/>
              <a:ext cx="1497549" cy="133267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0"/>
            <p:cNvSpPr txBox="1"/>
            <p:nvPr/>
          </p:nvSpPr>
          <p:spPr>
            <a:xfrm>
              <a:off x="7248887" y="2428921"/>
              <a:ext cx="1497549" cy="13326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невмешатель-ство во внут- ренние дела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94" name="Google Shape;194;p10"/>
          <p:cNvGrpSpPr/>
          <p:nvPr/>
        </p:nvGrpSpPr>
        <p:grpSpPr>
          <a:xfrm>
            <a:off x="198408" y="4922711"/>
            <a:ext cx="8747184" cy="748774"/>
            <a:chOff x="1846050" y="1365661"/>
            <a:chExt cx="5055083" cy="748774"/>
          </a:xfrm>
        </p:grpSpPr>
        <p:sp>
          <p:nvSpPr>
            <p:cNvPr id="195" name="Google Shape;195;p10"/>
            <p:cNvSpPr/>
            <p:nvPr/>
          </p:nvSpPr>
          <p:spPr>
            <a:xfrm>
              <a:off x="1846050" y="1365661"/>
              <a:ext cx="5055083" cy="748774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0"/>
            <p:cNvSpPr txBox="1"/>
            <p:nvPr/>
          </p:nvSpPr>
          <p:spPr>
            <a:xfrm>
              <a:off x="1846050" y="1365661"/>
              <a:ext cx="5055083" cy="74877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+ принцип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многовоекторности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(развитие сотрудничества со всеми регионами мира)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97" name="Google Shape;197;p10"/>
          <p:cNvSpPr txBox="1"/>
          <p:nvPr>
            <p:ph type="title"/>
          </p:nvPr>
        </p:nvSpPr>
        <p:spPr>
          <a:xfrm>
            <a:off x="8326" y="-112143"/>
            <a:ext cx="9083614" cy="105242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Внешняя политика Республики Беларусь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98" name="Google Shape;198;p10"/>
          <p:cNvSpPr txBox="1"/>
          <p:nvPr/>
        </p:nvSpPr>
        <p:spPr>
          <a:xfrm>
            <a:off x="185468" y="5788324"/>
            <a:ext cx="8773063" cy="89714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Основные принципы, цели и задачи внешней политики Республики Беларусь за- конодательно закреплены в Законе «Об утверждении Основных направлений внутренней и внешней политики Республики Беларусь» от 14 ноября 2005 г.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ÐÐ°ÑÑÐ° Ð¼Ð¸ÑÐ° Ð¸ Ð ÐµÑÐ¿ÑÐ±Ð»Ð¸ÐºÐ° ÐÐµÐ»Ð°ÑÑÑÑ" id="203" name="Google Shape;20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08104" y="1151627"/>
            <a:ext cx="3983836" cy="2738887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04" name="Google Shape;204;p11"/>
          <p:cNvSpPr txBox="1"/>
          <p:nvPr/>
        </p:nvSpPr>
        <p:spPr>
          <a:xfrm>
            <a:off x="2769078" y="1443530"/>
            <a:ext cx="23391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Республика Беларусь на карте мира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05" name="Google Shape;205;p11"/>
          <p:cNvSpPr txBox="1"/>
          <p:nvPr>
            <p:ph type="title"/>
          </p:nvPr>
        </p:nvSpPr>
        <p:spPr>
          <a:xfrm>
            <a:off x="8326" y="-112143"/>
            <a:ext cx="9083614" cy="105242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Внешняя политика Республики Беларусь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06" name="Google Shape;206;p11"/>
          <p:cNvGrpSpPr/>
          <p:nvPr/>
        </p:nvGrpSpPr>
        <p:grpSpPr>
          <a:xfrm>
            <a:off x="125383" y="3515231"/>
            <a:ext cx="8849498" cy="3122828"/>
            <a:chOff x="601" y="73291"/>
            <a:chExt cx="8849498" cy="3122828"/>
          </a:xfrm>
        </p:grpSpPr>
        <p:sp>
          <p:nvSpPr>
            <p:cNvPr id="207" name="Google Shape;207;p11"/>
            <p:cNvSpPr/>
            <p:nvPr/>
          </p:nvSpPr>
          <p:spPr>
            <a:xfrm>
              <a:off x="601" y="73291"/>
              <a:ext cx="5399687" cy="60371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1"/>
            <p:cNvSpPr txBox="1"/>
            <p:nvPr/>
          </p:nvSpPr>
          <p:spPr>
            <a:xfrm>
              <a:off x="18283" y="90973"/>
              <a:ext cx="5364323" cy="568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Основные геополитические ориентиры Республики Беларусь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9" name="Google Shape;209;p11"/>
            <p:cNvSpPr/>
            <p:nvPr/>
          </p:nvSpPr>
          <p:spPr>
            <a:xfrm>
              <a:off x="540570" y="677010"/>
              <a:ext cx="539968" cy="39520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0" name="Google Shape;210;p11"/>
            <p:cNvSpPr/>
            <p:nvPr/>
          </p:nvSpPr>
          <p:spPr>
            <a:xfrm>
              <a:off x="1080538" y="777083"/>
              <a:ext cx="7769561" cy="59026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1"/>
            <p:cNvSpPr txBox="1"/>
            <p:nvPr/>
          </p:nvSpPr>
          <p:spPr>
            <a:xfrm>
              <a:off x="1097826" y="794371"/>
              <a:ext cx="7734985" cy="5556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тесное экономическое сотрудничество и внешнеполитическое партнёрс- тво с Российской Федерацией и другими странами СНГ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2" name="Google Shape;212;p11"/>
            <p:cNvSpPr/>
            <p:nvPr/>
          </p:nvSpPr>
          <p:spPr>
            <a:xfrm>
              <a:off x="540570" y="677010"/>
              <a:ext cx="539968" cy="99056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3" name="Google Shape;213;p11"/>
            <p:cNvSpPr/>
            <p:nvPr/>
          </p:nvSpPr>
          <p:spPr>
            <a:xfrm>
              <a:off x="1080538" y="1467425"/>
              <a:ext cx="7769561" cy="400291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1"/>
            <p:cNvSpPr txBox="1"/>
            <p:nvPr/>
          </p:nvSpPr>
          <p:spPr>
            <a:xfrm>
              <a:off x="1092262" y="1479149"/>
              <a:ext cx="7746113" cy="376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взаимовыгодные связи с Европейским союзом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11"/>
            <p:cNvSpPr/>
            <p:nvPr/>
          </p:nvSpPr>
          <p:spPr>
            <a:xfrm>
              <a:off x="540570" y="677010"/>
              <a:ext cx="539968" cy="165476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6" name="Google Shape;216;p11"/>
            <p:cNvSpPr/>
            <p:nvPr/>
          </p:nvSpPr>
          <p:spPr>
            <a:xfrm>
              <a:off x="1080538" y="1967789"/>
              <a:ext cx="7769561" cy="727965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7" name="Google Shape;217;p11"/>
            <p:cNvSpPr txBox="1"/>
            <p:nvPr/>
          </p:nvSpPr>
          <p:spPr>
            <a:xfrm>
              <a:off x="1101859" y="1989110"/>
              <a:ext cx="7726919" cy="68532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дальнейшее развитие экономического и иного сотрудничества с Китаем, странами Ближнего и Среднего Востока, Латинской Америкой, Индией, Африкой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8" name="Google Shape;218;p11"/>
            <p:cNvSpPr/>
            <p:nvPr/>
          </p:nvSpPr>
          <p:spPr>
            <a:xfrm>
              <a:off x="540570" y="677010"/>
              <a:ext cx="539968" cy="231896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9" name="Google Shape;219;p11"/>
            <p:cNvSpPr/>
            <p:nvPr/>
          </p:nvSpPr>
          <p:spPr>
            <a:xfrm>
              <a:off x="1080538" y="2795828"/>
              <a:ext cx="7769561" cy="400291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11"/>
            <p:cNvSpPr txBox="1"/>
            <p:nvPr/>
          </p:nvSpPr>
          <p:spPr>
            <a:xfrm>
              <a:off x="1092262" y="2807552"/>
              <a:ext cx="7746113" cy="3768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поиск новых экономических партнёров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static1-repo.aif.by/1/f1/7807/bd9b421f1d19e51e73d6605b335aa260.jpg" id="225" name="Google Shape;225;p12"/>
          <p:cNvPicPr preferRelativeResize="0"/>
          <p:nvPr/>
        </p:nvPicPr>
        <p:blipFill rotWithShape="1">
          <a:blip r:embed="rId3">
            <a:alphaModFix/>
          </a:blip>
          <a:srcRect b="4673" l="2569" r="3190" t="4861"/>
          <a:stretch/>
        </p:blipFill>
        <p:spPr>
          <a:xfrm>
            <a:off x="3027872" y="1190444"/>
            <a:ext cx="5977803" cy="5266991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26" name="Google Shape;226;p12"/>
          <p:cNvSpPr txBox="1"/>
          <p:nvPr/>
        </p:nvSpPr>
        <p:spPr>
          <a:xfrm>
            <a:off x="146648" y="1587259"/>
            <a:ext cx="2769079" cy="4770409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 состоянию на начало 2021 г. Беларусь имеет свои дипломатические представительства в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58 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государствах. С учётом аккредитации послов по совместительству стра- на представлена в </a:t>
            </a:r>
            <a:r>
              <a:rPr b="1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114</a:t>
            </a: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из 183 государств, с ко- торыми установлены дипломатические отно- шения. Координацию внешнеполитической деятельности осущест- вляет Министерство иностранных дел Рес- пулики Беларусь.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7" name="Google Shape;227;p12"/>
          <p:cNvSpPr txBox="1"/>
          <p:nvPr/>
        </p:nvSpPr>
        <p:spPr>
          <a:xfrm>
            <a:off x="3027873" y="6419781"/>
            <a:ext cx="5977802" cy="35348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Дипломатические представительства Беларуси за рубежом</a:t>
            </a:r>
            <a:endParaRPr/>
          </a:p>
        </p:txBody>
      </p:sp>
      <p:sp>
        <p:nvSpPr>
          <p:cNvPr id="228" name="Google Shape;228;p12"/>
          <p:cNvSpPr txBox="1"/>
          <p:nvPr>
            <p:ph type="title"/>
          </p:nvPr>
        </p:nvSpPr>
        <p:spPr>
          <a:xfrm>
            <a:off x="8326" y="-112143"/>
            <a:ext cx="9083614" cy="105242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Внешняя политика Республики Беларусь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Внешняя политика Республики Беларусь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8326" y="-69011"/>
            <a:ext cx="9083614" cy="914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181155" y="1222993"/>
            <a:ext cx="8773064" cy="847347"/>
            <a:chOff x="67" y="2742038"/>
            <a:chExt cx="4010278" cy="2634131"/>
          </a:xfrm>
        </p:grpSpPr>
        <p:sp>
          <p:nvSpPr>
            <p:cNvPr id="83" name="Google Shape;83;p3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Международные отношения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это совокупность политических, экономических, правовых, дипломатических, военных, культурных и иных связей между субъекта- ми, действующими на мировой арене.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85" name="Google Shape;85;p3"/>
          <p:cNvSpPr txBox="1"/>
          <p:nvPr/>
        </p:nvSpPr>
        <p:spPr>
          <a:xfrm>
            <a:off x="181155" y="5831456"/>
            <a:ext cx="8773063" cy="89714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В современном понимании международные отношения появляются со становле- нием национальных государств и возникновением идеи национального сувере- нитета.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6" name="Google Shape;86;p3"/>
          <p:cNvGrpSpPr/>
          <p:nvPr/>
        </p:nvGrpSpPr>
        <p:grpSpPr>
          <a:xfrm>
            <a:off x="601027" y="2192682"/>
            <a:ext cx="7933318" cy="3637198"/>
            <a:chOff x="419872" y="1574"/>
            <a:chExt cx="7933318" cy="3637198"/>
          </a:xfrm>
        </p:grpSpPr>
        <p:sp>
          <p:nvSpPr>
            <p:cNvPr id="87" name="Google Shape;87;p3"/>
            <p:cNvSpPr/>
            <p:nvPr/>
          </p:nvSpPr>
          <p:spPr>
            <a:xfrm>
              <a:off x="2696417" y="1341468"/>
              <a:ext cx="3303923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3"/>
            <p:cNvSpPr txBox="1"/>
            <p:nvPr/>
          </p:nvSpPr>
          <p:spPr>
            <a:xfrm>
              <a:off x="3180265" y="1481678"/>
              <a:ext cx="2336227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Субъекты международных отношений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 rot="-5400000">
              <a:off x="4247021" y="993204"/>
              <a:ext cx="202715" cy="325520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3"/>
            <p:cNvSpPr txBox="1"/>
            <p:nvPr/>
          </p:nvSpPr>
          <p:spPr>
            <a:xfrm rot="-5400000">
              <a:off x="4277428" y="1088715"/>
              <a:ext cx="141901" cy="195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3377907" y="1574"/>
              <a:ext cx="1940942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3"/>
            <p:cNvSpPr txBox="1"/>
            <p:nvPr/>
          </p:nvSpPr>
          <p:spPr>
            <a:xfrm>
              <a:off x="3662151" y="141784"/>
              <a:ext cx="1372454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 rot="-847098">
              <a:off x="5730212" y="1266269"/>
              <a:ext cx="346553" cy="325520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3"/>
            <p:cNvSpPr txBox="1"/>
            <p:nvPr/>
          </p:nvSpPr>
          <p:spPr>
            <a:xfrm rot="-847098">
              <a:off x="5731687" y="1343283"/>
              <a:ext cx="248897" cy="195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6108429" y="641695"/>
              <a:ext cx="2044198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3"/>
            <p:cNvSpPr txBox="1"/>
            <p:nvPr/>
          </p:nvSpPr>
          <p:spPr>
            <a:xfrm>
              <a:off x="6407795" y="781905"/>
              <a:ext cx="1445466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организации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7" name="Google Shape;97;p3"/>
            <p:cNvSpPr/>
            <p:nvPr/>
          </p:nvSpPr>
          <p:spPr>
            <a:xfrm rot="1072836">
              <a:off x="5617107" y="2138418"/>
              <a:ext cx="444428" cy="325520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3"/>
            <p:cNvSpPr txBox="1"/>
            <p:nvPr/>
          </p:nvSpPr>
          <p:spPr>
            <a:xfrm rot="1072836">
              <a:off x="5619465" y="2188530"/>
              <a:ext cx="346772" cy="195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5994118" y="2252951"/>
              <a:ext cx="2359072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3"/>
            <p:cNvSpPr txBox="1"/>
            <p:nvPr/>
          </p:nvSpPr>
          <p:spPr>
            <a:xfrm>
              <a:off x="6339596" y="2393161"/>
              <a:ext cx="1668116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объединения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 rot="5400000">
              <a:off x="4247021" y="2321623"/>
              <a:ext cx="202715" cy="325520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3"/>
            <p:cNvSpPr txBox="1"/>
            <p:nvPr/>
          </p:nvSpPr>
          <p:spPr>
            <a:xfrm rot="5400000">
              <a:off x="4277428" y="2356320"/>
              <a:ext cx="141901" cy="195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3180575" y="2681361"/>
              <a:ext cx="2335606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3"/>
            <p:cNvSpPr txBox="1"/>
            <p:nvPr/>
          </p:nvSpPr>
          <p:spPr>
            <a:xfrm>
              <a:off x="3522617" y="2821571"/>
              <a:ext cx="1651522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общественные движения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 rot="9794124">
              <a:off x="2613691" y="2115464"/>
              <a:ext cx="428313" cy="325520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3"/>
            <p:cNvSpPr txBox="1"/>
            <p:nvPr/>
          </p:nvSpPr>
          <p:spPr>
            <a:xfrm rot="-1005876">
              <a:off x="2709272" y="2166484"/>
              <a:ext cx="330657" cy="195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419872" y="2192564"/>
              <a:ext cx="2206461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743001" y="2332774"/>
              <a:ext cx="1560203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социальные группы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9" name="Google Shape;109;p3"/>
            <p:cNvSpPr/>
            <p:nvPr/>
          </p:nvSpPr>
          <p:spPr>
            <a:xfrm rot="-9960390">
              <a:off x="2613856" y="1268432"/>
              <a:ext cx="347293" cy="325520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3"/>
            <p:cNvSpPr txBox="1"/>
            <p:nvPr/>
          </p:nvSpPr>
          <p:spPr>
            <a:xfrm rot="839610">
              <a:off x="2710063" y="1345343"/>
              <a:ext cx="249637" cy="1953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492792" y="641688"/>
              <a:ext cx="2095133" cy="957411"/>
            </a:xfrm>
            <a:prstGeom prst="ellipse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799617" y="781898"/>
              <a:ext cx="1481483" cy="67699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личности и т.д.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Google Shape;117;p4"/>
          <p:cNvGraphicFramePr/>
          <p:nvPr/>
        </p:nvGraphicFramePr>
        <p:xfrm>
          <a:off x="185167" y="114683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{B7C444F1-F935-4149-9F11-8C25EFB92550}</a:tableStyleId>
              </a:tblPr>
              <a:tblGrid>
                <a:gridCol w="3096875"/>
                <a:gridCol w="3067000"/>
                <a:gridCol w="2566050"/>
              </a:tblGrid>
              <a:tr h="372675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Виды международных отношений</a:t>
                      </a:r>
                      <a:endParaRPr sz="20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  <a:tc hMerge="1"/>
              </a:tr>
              <a:tr h="8339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сферам взаимодействия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политические;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экономические;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военно-стратегические;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культурные;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идеологические;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экологические.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73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количеству участников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двусторонние;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многосторонние.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18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составу участников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межгосударственные отношения;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межпартийные отношения;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отношения международных организаций, транс- национальных корпораций.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824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состоянию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сотрудничество;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мирное существование;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конфликт;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«холодная война»;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война.</a:t>
                      </a:r>
                      <a:endParaRPr sz="1800"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 расстановке сил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многополярный мир;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двуполярный</a:t>
                      </a: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(биполярный) мир;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однополярный мир.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  <a:tr h="8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Степень интенсивности (уровень)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высокий;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средний;</a:t>
                      </a:r>
                      <a:endParaRPr/>
                    </a:p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низкий.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</a:tr>
            </a:tbl>
          </a:graphicData>
        </a:graphic>
      </p:graphicFrame>
      <p:sp>
        <p:nvSpPr>
          <p:cNvPr id="118" name="Google Shape;118;p4"/>
          <p:cNvSpPr txBox="1"/>
          <p:nvPr>
            <p:ph type="title"/>
          </p:nvPr>
        </p:nvSpPr>
        <p:spPr>
          <a:xfrm>
            <a:off x="8326" y="-69011"/>
            <a:ext cx="9083614" cy="914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Google Shape;123;p5"/>
          <p:cNvGraphicFramePr/>
          <p:nvPr/>
        </p:nvGraphicFramePr>
        <p:xfrm>
          <a:off x="185167" y="1146835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{B7C444F1-F935-4149-9F11-8C25EFB92550}</a:tableStyleId>
              </a:tblPr>
              <a:tblGrid>
                <a:gridCol w="8729925"/>
              </a:tblGrid>
              <a:tr h="558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Этапы развития системы международных отношений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</a:tr>
              <a:tr h="902425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международные отношения в Древнем мире (субсистемы международных отно- шений, сложившиеся в V–IV вв. до н. э. - середине V в. н. э.)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2425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международные отношения эпохи Средневековья (династийно-территориаль- ные международные отношения, крестовые походы)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5985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Вестфальская система международных отношений (итоги Тридцатилетней вой- ны и Вестфальский мир 1648 г., система равновесия сил)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595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система «европейских концертов» в XVIII в.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2425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международные отношения в 1871-1914 гг. (от Союза трёх императоров и уси- ления колониального соперничества вплоть до балканских войн)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6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международные отношения в период Первой мировой войны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24" name="Google Shape;124;p5"/>
          <p:cNvSpPr txBox="1"/>
          <p:nvPr>
            <p:ph type="title"/>
          </p:nvPr>
        </p:nvSpPr>
        <p:spPr>
          <a:xfrm>
            <a:off x="8326" y="-69011"/>
            <a:ext cx="9083614" cy="914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p6"/>
          <p:cNvGraphicFramePr/>
          <p:nvPr/>
        </p:nvGraphicFramePr>
        <p:xfrm>
          <a:off x="185167" y="111062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{B7C444F1-F935-4149-9F11-8C25EFB92550}</a:tableStyleId>
              </a:tblPr>
              <a:tblGrid>
                <a:gridCol w="8729925"/>
              </a:tblGrid>
              <a:tr h="6052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Этапы развития системы международных отношений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</a:tr>
              <a:tr h="85290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Версальско-Вашингтонская система международных отношений (мирные дого- воры и короткая эра «пацифизма», Лига Наций)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5290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международные отношения в преддверии Второй мировой войны (выход Гер- мании из Лиги Наций и нарастание агрессии фашизма, до объявления войны)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5290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международные отношения в период Второй мировой войны (создание анти- гитлеровской коалиции, Тегеранская конференция, Ялтинская конференция)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5290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биполярная система 1945-1962 гг. (ООН, Потсдамская конференция и после- военное урегулирование - Карибский кризис)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583950">
                <a:tc>
                  <a:txBody>
                    <a:bodyPr/>
                    <a:lstStyle/>
                    <a:p>
                      <a:pPr indent="-180975" lvl="0" marL="18097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mbria"/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• биполярная система 1963–1991 гг. (от конфронтации к разрядке), международ- ные отношения конца ХХ – начала XXI в. (СНГ и евразийская интеграция, евро- пейская интеграция, ближневосточный кризис, интервенция на Балканах, стра- тегия «смены режимов» в зоне Персидского залива, стратегии гибридных войн)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0" name="Google Shape;130;p6"/>
          <p:cNvSpPr txBox="1"/>
          <p:nvPr>
            <p:ph type="title"/>
          </p:nvPr>
        </p:nvSpPr>
        <p:spPr>
          <a:xfrm>
            <a:off x="8326" y="-69011"/>
            <a:ext cx="9083614" cy="914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Google Shape;135;p7"/>
          <p:cNvGraphicFramePr/>
          <p:nvPr/>
        </p:nvGraphicFramePr>
        <p:xfrm>
          <a:off x="185167" y="1109932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{B7C444F1-F935-4149-9F11-8C25EFB92550}</a:tableStyleId>
              </a:tblPr>
              <a:tblGrid>
                <a:gridCol w="2031825"/>
                <a:gridCol w="6698100"/>
              </a:tblGrid>
              <a:tr h="46410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Системы международных отношений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2034925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Вестфальская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Создана после окончания Тридцатилетней войны (1618-1648 гг.), оформлена Вестфальским миром</a:t>
                      </a: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1648 г. Закрепила идею национального государства и принцип государственного су- веренитета, означающий, что на своей территории каждое го- сударство обладает всей полнотой власти. Этот принцип меж- дународных отношений действует и поныне.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998850">
                <a:tc>
                  <a:txBody>
                    <a:bodyPr/>
                    <a:lstStyle/>
                    <a:p>
                      <a:pPr indent="-180975" lvl="0" marL="180975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Венская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Сложилась после наполеоновских войн, закреплена Венским конгрессом 1814-1815 гг. Впервые было сформулировано по- нятие «великие державы», оформилась многосторонняя дип- ломатия, зафиксировано новое соотношение геополитичес- ких сил, в основу которого положен имперский принцип кон- троля географического пространства в пределах колониаль- ных империй. Началась эпоха «Европейского концерта» – ба- ланса сил между большими европейскими государствами: Россией, Австрией, Пруссией, Францией, Великобританией.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6" name="Google Shape;136;p7"/>
          <p:cNvSpPr txBox="1"/>
          <p:nvPr>
            <p:ph type="title"/>
          </p:nvPr>
        </p:nvSpPr>
        <p:spPr>
          <a:xfrm>
            <a:off x="8326" y="-69011"/>
            <a:ext cx="9083614" cy="914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Google Shape;141;p8"/>
          <p:cNvGraphicFramePr/>
          <p:nvPr/>
        </p:nvGraphicFramePr>
        <p:xfrm>
          <a:off x="107529" y="1128911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{B7C444F1-F935-4149-9F11-8C25EFB92550}</a:tableStyleId>
              </a:tblPr>
              <a:tblGrid>
                <a:gridCol w="1992700"/>
                <a:gridCol w="6892500"/>
              </a:tblGrid>
              <a:tr h="366025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Системы международных отношений</a:t>
                      </a:r>
                      <a:endParaRPr sz="20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1604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Версальско-Ва-шингтонская</a:t>
                      </a:r>
                      <a:endParaRPr b="1"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Существовала в 1919-1939 гг., между</a:t>
                      </a: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двумя мировыми войнами. Характеризовалась усилением влияния держав-победительниц (Великобритании, Франции, США) и игнорированием интере- сов побеждённых и вновь образованных стран, а также Советс- кого государства. Для обеспечения коллективной безопасности была создана международная организация – Лига Наций.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1116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Ялтинско-Потс-дамская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Создана после Второй мировой войны. Характерна двухполюс- ность (биполярность) – противостояние между капиталисти- ческими и социалистическими странами, получившее название «холодной войны». Ведущую роль играли две сверхдержавы – СССР и США. Отличительными чертами стали создание военно- политических блоков (Организация</a:t>
                      </a: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Варшавского договора (ОВД) и Организация Североатлантического договора (НАТО)), гонка вооружений, усиление международной напряжённости.</a:t>
                      </a:r>
                      <a:endParaRPr sz="1800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032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Современная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Возникла в конце 1980-х – начале 1990-х гг. в связи с распадом ОВД и СССР. Упразднение биполярной системы, глобальное до- минирование США в 1990-е гг. и последующее оформление мно- гополюсности мира (основные игроки – США, ЕС, Китай, Россия)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2" name="Google Shape;142;p8"/>
          <p:cNvSpPr txBox="1"/>
          <p:nvPr>
            <p:ph type="title"/>
          </p:nvPr>
        </p:nvSpPr>
        <p:spPr>
          <a:xfrm>
            <a:off x="8326" y="-69011"/>
            <a:ext cx="9083614" cy="9144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Понятие и виды международных отношений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"/>
          <p:cNvSpPr txBox="1"/>
          <p:nvPr>
            <p:ph type="title"/>
          </p:nvPr>
        </p:nvSpPr>
        <p:spPr>
          <a:xfrm>
            <a:off x="8326" y="-112143"/>
            <a:ext cx="9083614" cy="1052421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Внешняя политика Республики Беларусь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48" name="Google Shape;148;p9"/>
          <p:cNvGrpSpPr/>
          <p:nvPr/>
        </p:nvGrpSpPr>
        <p:grpSpPr>
          <a:xfrm>
            <a:off x="194341" y="1402305"/>
            <a:ext cx="8807073" cy="5045426"/>
            <a:chOff x="4560" y="220486"/>
            <a:chExt cx="8807073" cy="5045426"/>
          </a:xfrm>
        </p:grpSpPr>
        <p:sp>
          <p:nvSpPr>
            <p:cNvPr id="149" name="Google Shape;149;p9"/>
            <p:cNvSpPr/>
            <p:nvPr/>
          </p:nvSpPr>
          <p:spPr>
            <a:xfrm>
              <a:off x="6709730" y="2475782"/>
              <a:ext cx="1150816" cy="3994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0" name="Google Shape;150;p9"/>
            <p:cNvSpPr/>
            <p:nvPr/>
          </p:nvSpPr>
          <p:spPr>
            <a:xfrm>
              <a:off x="5558913" y="2475782"/>
              <a:ext cx="1150816" cy="39945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1" name="Google Shape;151;p9"/>
            <p:cNvSpPr/>
            <p:nvPr/>
          </p:nvSpPr>
          <p:spPr>
            <a:xfrm>
              <a:off x="4408097" y="1171574"/>
              <a:ext cx="2301632" cy="3994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2" name="Google Shape;152;p9"/>
            <p:cNvSpPr/>
            <p:nvPr/>
          </p:nvSpPr>
          <p:spPr>
            <a:xfrm>
              <a:off x="2106464" y="2475782"/>
              <a:ext cx="1150816" cy="3994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3" name="Google Shape;153;p9"/>
            <p:cNvSpPr/>
            <p:nvPr/>
          </p:nvSpPr>
          <p:spPr>
            <a:xfrm>
              <a:off x="955648" y="2475782"/>
              <a:ext cx="1150816" cy="39945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4" name="Google Shape;154;p9"/>
            <p:cNvSpPr/>
            <p:nvPr/>
          </p:nvSpPr>
          <p:spPr>
            <a:xfrm>
              <a:off x="2106464" y="1171574"/>
              <a:ext cx="2301632" cy="39945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5" name="Google Shape;155;p9"/>
            <p:cNvSpPr/>
            <p:nvPr/>
          </p:nvSpPr>
          <p:spPr>
            <a:xfrm>
              <a:off x="2458528" y="220486"/>
              <a:ext cx="3899137" cy="95108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9"/>
            <p:cNvSpPr txBox="1"/>
            <p:nvPr/>
          </p:nvSpPr>
          <p:spPr>
            <a:xfrm>
              <a:off x="2458528" y="220486"/>
              <a:ext cx="3899137" cy="95108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Внешняя политика белорусского государства призвана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365545" y="1571031"/>
              <a:ext cx="3481837" cy="90475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9"/>
            <p:cNvSpPr txBox="1"/>
            <p:nvPr/>
          </p:nvSpPr>
          <p:spPr>
            <a:xfrm>
              <a:off x="365545" y="1571031"/>
              <a:ext cx="3481837" cy="9047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обеспечивать защиту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4560" y="2875239"/>
              <a:ext cx="1902175" cy="239067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9"/>
            <p:cNvSpPr txBox="1"/>
            <p:nvPr/>
          </p:nvSpPr>
          <p:spPr>
            <a:xfrm>
              <a:off x="4560" y="2875239"/>
              <a:ext cx="1902175" cy="239067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государственного суверенитета и территориальной целостности Республики Беларусь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2306193" y="2875239"/>
              <a:ext cx="1902175" cy="239067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9"/>
            <p:cNvSpPr txBox="1"/>
            <p:nvPr/>
          </p:nvSpPr>
          <p:spPr>
            <a:xfrm>
              <a:off x="2306193" y="2875239"/>
              <a:ext cx="1902175" cy="239067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прав, свобод и законных интересов граждан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4968811" y="1571031"/>
              <a:ext cx="3481837" cy="90475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9"/>
            <p:cNvSpPr txBox="1"/>
            <p:nvPr/>
          </p:nvSpPr>
          <p:spPr>
            <a:xfrm>
              <a:off x="4968811" y="1571031"/>
              <a:ext cx="3481837" cy="9047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создавать благоприятные внеш- неполитические и внешнеэко- номические условия для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4607825" y="2875239"/>
              <a:ext cx="1902175" cy="239067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9"/>
            <p:cNvSpPr txBox="1"/>
            <p:nvPr/>
          </p:nvSpPr>
          <p:spPr>
            <a:xfrm>
              <a:off x="4607825" y="2875239"/>
              <a:ext cx="1902175" cy="239067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повышения уровня благосостояния народа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6909458" y="2875239"/>
              <a:ext cx="1902175" cy="239067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9"/>
            <p:cNvSpPr txBox="1"/>
            <p:nvPr/>
          </p:nvSpPr>
          <p:spPr>
            <a:xfrm>
              <a:off x="6909458" y="2875239"/>
              <a:ext cx="1902175" cy="239067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развития политического, экономического, интеллектуаль- ного и духовного потенциала общества и государства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20.12.2021</vt:lpwstr>
  </property>
</Properties>
</file>