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5" r:id="rId1"/>
  </p:sldMasterIdLst>
  <p:notesMasterIdLst>
    <p:notesMasterId r:id="rId18"/>
  </p:notesMasterIdLst>
  <p:sldIdLst>
    <p:sldId id="256" r:id="rId2"/>
    <p:sldId id="335" r:id="rId3"/>
    <p:sldId id="257" r:id="rId4"/>
    <p:sldId id="319" r:id="rId5"/>
    <p:sldId id="320" r:id="rId6"/>
    <p:sldId id="321" r:id="rId7"/>
    <p:sldId id="322" r:id="rId8"/>
    <p:sldId id="324" r:id="rId9"/>
    <p:sldId id="325" r:id="rId10"/>
    <p:sldId id="332" r:id="rId11"/>
    <p:sldId id="258" r:id="rId12"/>
    <p:sldId id="323" r:id="rId13"/>
    <p:sldId id="333" r:id="rId14"/>
    <p:sldId id="337" r:id="rId15"/>
    <p:sldId id="336" r:id="rId16"/>
    <p:sldId id="334" r:id="rId17"/>
  </p:sldIdLst>
  <p:sldSz cx="9144000" cy="5143500" type="screen16x9"/>
  <p:notesSz cx="6858000" cy="9945688"/>
  <p:embeddedFontLst>
    <p:embeddedFont>
      <p:font typeface="Open Sans" charset="0"/>
      <p:regular r:id="rId19"/>
      <p:bold r:id="rId20"/>
      <p:italic r:id="rId21"/>
      <p:boldItalic r:id="rId22"/>
    </p:embeddedFont>
    <p:embeddedFont>
      <p:font typeface="Wingdings 3" pitchFamily="18" charset="2"/>
      <p:regular r:id="rId23"/>
    </p:embeddedFont>
    <p:embeddedFont>
      <p:font typeface="Century Gothic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glmVXbxK3EfBSDm3DBy4YWlsL5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-660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8428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7553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690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0155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0155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7553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7553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29087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5860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60760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57725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589248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20895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3647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20173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2038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6619-1BB2-443E-84B6-0D4091C572BE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5C0B-79FB-4C64-A677-CA124BA9E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40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099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21909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83586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11421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37476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06581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8839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C248F-0ACB-4140-92FF-25B0DDAC7BD3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57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grafics.ru/all/silnye-mira-sego-samye-vlijatelnye-ljudi-mira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o1ho84fj20" TargetMode="External"/><Relationship Id="rId2" Type="http://schemas.openxmlformats.org/officeDocument/2006/relationships/hyperlink" Target="https://onlinetestpad.com/nnmyf4gdspwo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ingapps.org/watch?v=pzxhbdwn52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>
            <a:spLocks noGrp="1"/>
          </p:cNvSpPr>
          <p:nvPr>
            <p:ph type="ctrTitle"/>
          </p:nvPr>
        </p:nvSpPr>
        <p:spPr>
          <a:xfrm>
            <a:off x="791347" y="774641"/>
            <a:ext cx="7832240" cy="190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SzPts val="5400"/>
            </a:pPr>
            <a:r>
              <a:rPr lang="ru-RU" sz="44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ПОЛИТИКА </a:t>
            </a:r>
            <a:r>
              <a:rPr lang="ru-RU" sz="44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/>
            </a:r>
            <a:br>
              <a:rPr lang="ru-RU" sz="44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</a:br>
            <a:r>
              <a:rPr lang="ru-RU" sz="44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И </a:t>
            </a:r>
            <a:r>
              <a:rPr lang="ru-RU" sz="44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ЕЁ РОЛЬ В ОБЩЕСТВЕННОЙ ЖИЗНИ</a:t>
            </a:r>
            <a:endParaRPr lang="ru-RU" sz="4400" dirty="0">
              <a:solidFill>
                <a:srgbClr val="7030A0"/>
              </a:solidFill>
              <a:latin typeface="Times New Roman" panose="02020603050405020304" pitchFamily="18" charset="0"/>
              <a:ea typeface="Corsiva"/>
              <a:cs typeface="Times New Roman" panose="02020603050405020304" pitchFamily="18" charset="0"/>
              <a:sym typeface="Corsiva"/>
            </a:endParaRPr>
          </a:p>
        </p:txBody>
      </p:sp>
      <p:sp>
        <p:nvSpPr>
          <p:cNvPr id="67" name="Google Shape;67;p1"/>
          <p:cNvSpPr txBox="1">
            <a:spLocks noGrp="1"/>
          </p:cNvSpPr>
          <p:nvPr>
            <p:ph type="subTitle" idx="1"/>
          </p:nvPr>
        </p:nvSpPr>
        <p:spPr>
          <a:xfrm>
            <a:off x="2073796" y="2860866"/>
            <a:ext cx="5561691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32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Мискевич Светлана Викторовна 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</a:t>
            </a:r>
            <a:endParaRPr sz="2000" b="1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ГУО «Средняя школа №34 </a:t>
            </a:r>
            <a:r>
              <a:rPr lang="ru-RU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г.Бобруйска</a:t>
            </a: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</a:t>
            </a:r>
            <a:endParaRPr sz="2000" b="1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age.slidesharecdn.com/08-201026193753/95/-9-638.jpg?cb=160374113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665346"/>
              </p:ext>
            </p:extLst>
          </p:nvPr>
        </p:nvGraphicFramePr>
        <p:xfrm>
          <a:off x="1463040" y="228177"/>
          <a:ext cx="6096000" cy="3914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ПЕРСОНА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СФЕРА ДЕЯТЕЛЬНОСТИ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 smtClean="0"/>
                        <a:t>1.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ru-RU" dirty="0" smtClean="0"/>
                    </a:p>
                    <a:p>
                      <a:pPr marL="0" indent="0">
                        <a:buFont typeface="+mj-lt"/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 smtClean="0"/>
                        <a:t>2.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ru-RU" baseline="0" dirty="0" smtClean="0"/>
                    </a:p>
                    <a:p>
                      <a:pPr marL="0" indent="0">
                        <a:buFont typeface="+mj-lt"/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 smtClean="0"/>
                        <a:t>3.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ru-RU" dirty="0" smtClean="0"/>
                    </a:p>
                    <a:p>
                      <a:pPr marL="0" indent="0">
                        <a:buFont typeface="+mj-lt"/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 smtClean="0"/>
                        <a:t>4.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ru-RU" dirty="0" smtClean="0"/>
                    </a:p>
                    <a:p>
                      <a:pPr marL="0" indent="0">
                        <a:buFont typeface="+mj-lt"/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 smtClean="0"/>
                        <a:t>5.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ru-RU" dirty="0" smtClean="0"/>
                    </a:p>
                    <a:p>
                      <a:pPr marL="0" indent="0">
                        <a:buFont typeface="+mj-lt"/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394373" y="42804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https://infografics.ru/all/silnye-mira-sego-samye-vlijatelnye-ljudi-mira/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2313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age.slidesharecdn.com/08-201026193753/95/-12-638.jpg?cb=160374113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1" r="8203" b="39677"/>
          <a:stretch/>
        </p:blipFill>
        <p:spPr bwMode="auto">
          <a:xfrm>
            <a:off x="224195" y="522003"/>
            <a:ext cx="4664029" cy="215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" t="21281" r="9986" b="3154"/>
          <a:stretch/>
        </p:blipFill>
        <p:spPr bwMode="auto">
          <a:xfrm>
            <a:off x="5042959" y="591604"/>
            <a:ext cx="3985035" cy="361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84" r="8203" b="3600"/>
          <a:stretch/>
        </p:blipFill>
        <p:spPr bwMode="auto">
          <a:xfrm>
            <a:off x="224194" y="3009333"/>
            <a:ext cx="4664029" cy="172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8" r="8760"/>
          <a:stretch/>
        </p:blipFill>
        <p:spPr bwMode="auto">
          <a:xfrm>
            <a:off x="1106804" y="155787"/>
            <a:ext cx="7143115" cy="478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75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2" r="7757"/>
          <a:stretch/>
        </p:blipFill>
        <p:spPr bwMode="auto">
          <a:xfrm>
            <a:off x="1221950" y="237066"/>
            <a:ext cx="7312449" cy="480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48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age.slidesharecdn.com/08-201026193753/95/-16-638.jpg?cb=160374113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35"/>
          <a:stretch/>
        </p:blipFill>
        <p:spPr bwMode="auto">
          <a:xfrm>
            <a:off x="981635" y="113414"/>
            <a:ext cx="7247965" cy="499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46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475510" y="1453789"/>
            <a:ext cx="8520600" cy="2492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УЧАСТВОВАТЬ В ПОЛИТИЧЕСКОЙ ЖИЗНИ ОБЩЕСТВА МОЖЕТ И ДОЛЖЕН КАЖДЫЙ ЧЕЛОВЕК?</a:t>
            </a:r>
            <a:endParaRPr lang="ru-RU" sz="4000" dirty="0">
              <a:solidFill>
                <a:srgbClr val="000000"/>
              </a:solidFill>
              <a:latin typeface="Times New Roman" panose="02020603050405020304" pitchFamily="18" charset="0"/>
              <a:ea typeface="Corsiva"/>
              <a:cs typeface="Times New Roman" panose="02020603050405020304" pitchFamily="18" charset="0"/>
              <a:sym typeface="Corsiva"/>
            </a:endParaRPr>
          </a:p>
          <a:p>
            <a:pPr marL="1143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                               </a:t>
            </a:r>
          </a:p>
          <a:p>
            <a:pPr marL="114300" lvl="0" indent="0" algn="ctr">
              <a:buNone/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										</a:t>
            </a:r>
            <a:endParaRPr sz="4000" b="0" i="0" dirty="0">
              <a:solidFill>
                <a:srgbClr val="FF0000"/>
              </a:solidFill>
              <a:latin typeface="Times New Roman" panose="02020603050405020304" pitchFamily="18" charset="0"/>
              <a:ea typeface="Corsiva"/>
              <a:cs typeface="Times New Roman" panose="02020603050405020304" pitchFamily="18" charset="0"/>
              <a:sym typeface="Corsiv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5455" y="119586"/>
            <a:ext cx="751793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algn="ctr" defTabSz="342900">
              <a:lnSpc>
                <a:spcPct val="115000"/>
              </a:lnSpc>
              <a:buClr>
                <a:srgbClr val="A53010"/>
              </a:buClr>
              <a:buSzPts val="1800"/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	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ПРОБЛЕМНЫЙ ВОПРОС </a:t>
            </a:r>
          </a:p>
        </p:txBody>
      </p:sp>
    </p:spTree>
    <p:extLst>
      <p:ext uri="{BB962C8B-B14F-4D97-AF65-F5344CB8AC3E}">
        <p14:creationId xmlns:p14="http://schemas.microsoft.com/office/powerpoint/2010/main" val="316348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9894" y="433318"/>
            <a:ext cx="6862059" cy="12261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§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6, в.3 с.60 (письменно)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https://www.youtube.com/watch?v=B2QWSTMvTEs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marL="0" indent="0" algn="ctr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://onlinetestpad.com/nnmyf4gdspwoc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https://learningapps.org/watch?v=po1ho84fj20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https://learningapps.org/watch?v=pzxhbdwn520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475510" y="1453789"/>
            <a:ext cx="8520600" cy="2492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УЧАСТВОВАТЬ В ПОЛИТИЧЕСКОЙ ЖИЗНИ ОБЩЕСТВА МОЖЕТ И ДОЛЖЕН КАЖДЫЙ ЧЕЛОВЕК?</a:t>
            </a:r>
            <a:endParaRPr lang="ru-RU" sz="4000" dirty="0">
              <a:solidFill>
                <a:srgbClr val="000000"/>
              </a:solidFill>
              <a:latin typeface="Times New Roman" panose="02020603050405020304" pitchFamily="18" charset="0"/>
              <a:ea typeface="Corsiva"/>
              <a:cs typeface="Times New Roman" panose="02020603050405020304" pitchFamily="18" charset="0"/>
              <a:sym typeface="Corsiva"/>
            </a:endParaRPr>
          </a:p>
          <a:p>
            <a:pPr marL="1143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                               </a:t>
            </a:r>
          </a:p>
          <a:p>
            <a:pPr marL="114300" lvl="0" indent="0" algn="ctr">
              <a:buNone/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										</a:t>
            </a:r>
            <a:endParaRPr sz="4000" b="0" i="0" dirty="0">
              <a:solidFill>
                <a:srgbClr val="FF0000"/>
              </a:solidFill>
              <a:latin typeface="Times New Roman" panose="02020603050405020304" pitchFamily="18" charset="0"/>
              <a:ea typeface="Corsiva"/>
              <a:cs typeface="Times New Roman" panose="02020603050405020304" pitchFamily="18" charset="0"/>
              <a:sym typeface="Corsiv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5455" y="119586"/>
            <a:ext cx="751793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algn="ctr" defTabSz="342900">
              <a:lnSpc>
                <a:spcPct val="115000"/>
              </a:lnSpc>
              <a:buClr>
                <a:srgbClr val="A53010"/>
              </a:buClr>
              <a:buSzPts val="1800"/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	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ПРОБЛЕМНЫЙ ВОПРОС </a:t>
            </a:r>
          </a:p>
        </p:txBody>
      </p:sp>
    </p:spTree>
    <p:extLst>
      <p:ext uri="{BB962C8B-B14F-4D97-AF65-F5344CB8AC3E}">
        <p14:creationId xmlns:p14="http://schemas.microsoft.com/office/powerpoint/2010/main" val="73163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261055" y="316800"/>
            <a:ext cx="8520600" cy="121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ЧТО ЖЕ ТАКОЕ ПОЛИТИКА?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										</a:t>
            </a:r>
            <a:endParaRPr sz="4000" b="0" i="0" dirty="0">
              <a:solidFill>
                <a:srgbClr val="FF0000"/>
              </a:solidFill>
              <a:latin typeface="Times New Roman" panose="02020603050405020304" pitchFamily="18" charset="0"/>
              <a:ea typeface="Corsiva"/>
              <a:cs typeface="Times New Roman" panose="02020603050405020304" pitchFamily="18" charset="0"/>
              <a:sym typeface="Corsiva"/>
            </a:endParaRPr>
          </a:p>
        </p:txBody>
      </p:sp>
      <p:pic>
        <p:nvPicPr>
          <p:cNvPr id="1026" name="Picture 2" descr="http://history-doc.ru/wp-content/uploads/2018/01/2-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183" y="1205961"/>
            <a:ext cx="3825852" cy="2551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72;p2"/>
          <p:cNvSpPr txBox="1">
            <a:spLocks/>
          </p:cNvSpPr>
          <p:nvPr/>
        </p:nvSpPr>
        <p:spPr>
          <a:xfrm>
            <a:off x="4985602" y="3930374"/>
            <a:ext cx="3197014" cy="110221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42900" algn="l" defTabSz="3429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ingdings 3" charset="2"/>
              <a:buChar char="●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3429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○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3429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3429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●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3429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○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3429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■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3429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●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3429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○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3429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Wingdings 3" charset="2"/>
              <a:buChar char="■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Wingdings 3" charset="2"/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Аристотель </a:t>
            </a: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										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ea typeface="Corsiva"/>
              <a:cs typeface="Times New Roman" panose="02020603050405020304" pitchFamily="18" charset="0"/>
              <a:sym typeface="Corsi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https://image.slidesharecdn.com/08-201026193753/95/-4-638.jpg?cb=160374113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44" r="8427"/>
          <a:stretch/>
        </p:blipFill>
        <p:spPr bwMode="auto">
          <a:xfrm>
            <a:off x="53974" y="292415"/>
            <a:ext cx="9049909" cy="443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677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age.slidesharecdn.com/08-201026193753/95/-5-638.jpg?cb=160374113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7" r="7809"/>
          <a:stretch/>
        </p:blipFill>
        <p:spPr bwMode="auto">
          <a:xfrm>
            <a:off x="755015" y="7937"/>
            <a:ext cx="7731972" cy="510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110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age.slidesharecdn.com/08-201026193753/95/-6-638.jpg?cb=160374113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2" r="7277"/>
          <a:stretch/>
        </p:blipFill>
        <p:spPr bwMode="auto">
          <a:xfrm>
            <a:off x="358774" y="79058"/>
            <a:ext cx="8229811" cy="499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893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460147"/>
              </p:ext>
            </p:extLst>
          </p:nvPr>
        </p:nvGraphicFramePr>
        <p:xfrm>
          <a:off x="799252" y="370416"/>
          <a:ext cx="7410028" cy="42083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2507"/>
                <a:gridCol w="1852507"/>
                <a:gridCol w="1852507"/>
                <a:gridCol w="1852507"/>
              </a:tblGrid>
              <a:tr h="6131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СЕМЬЯ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ТРУДОВОЙ КОЛЛЕКТИВ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ГОСУДАРСТВО </a:t>
                      </a:r>
                      <a:endParaRPr lang="ru-RU" dirty="0"/>
                    </a:p>
                  </a:txBody>
                  <a:tcPr/>
                </a:tc>
              </a:tr>
              <a:tr h="1114797">
                <a:tc>
                  <a:txBody>
                    <a:bodyPr/>
                    <a:lstStyle/>
                    <a:p>
                      <a:r>
                        <a:rPr lang="ru-RU" dirty="0" smtClean="0"/>
                        <a:t>Субъект</a:t>
                      </a:r>
                      <a:r>
                        <a:rPr lang="ru-RU" baseline="0" dirty="0" smtClean="0"/>
                        <a:t> власти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14797">
                <a:tc>
                  <a:txBody>
                    <a:bodyPr/>
                    <a:lstStyle/>
                    <a:p>
                      <a:r>
                        <a:rPr lang="ru-RU" dirty="0" smtClean="0"/>
                        <a:t>Объект власти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65626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Средства воздействия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i="1" dirty="0" smtClean="0"/>
                    </a:p>
                    <a:p>
                      <a:endParaRPr lang="ru-RU" i="1" dirty="0" smtClean="0"/>
                    </a:p>
                    <a:p>
                      <a:endParaRPr lang="ru-RU" i="1" dirty="0" smtClean="0"/>
                    </a:p>
                    <a:p>
                      <a:endParaRPr lang="ru-RU" i="1" dirty="0" smtClean="0"/>
                    </a:p>
                    <a:p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245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FEFF764-F112-4974-A69D-71DE64CF6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0713" y="244811"/>
            <a:ext cx="8520600" cy="1274857"/>
          </a:xfrm>
        </p:spPr>
        <p:txBody>
          <a:bodyPr/>
          <a:lstStyle/>
          <a:p>
            <a:pPr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Никколо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Макиавели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«Государь» 1513 г.</a:t>
            </a:r>
          </a:p>
          <a:p>
            <a:pPr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 государю необходимо владеть искусством подражания зверям, он должен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уподобиться двум: ________и_________. ________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защищён от капканов,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а________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от волков. Следовательно, нужно быть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__________,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избежать ловушек, и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__________,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напугать волков. Те, кто выбирает одного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________, могут не заметить капкана.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on-desktop.com/wps/2017Animals___Wild_cats_A_big_lion_with_a_serious_snout_115678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78" y="3132315"/>
            <a:ext cx="2494809" cy="1663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turism.boltai.com/wp-content/uploads/sites/34/2019/01/09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058" y="3004758"/>
            <a:ext cx="1918319" cy="1918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40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age.slidesharecdn.com/08-201026193753/95/-9-638.jpg?cb=160374113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7"/>
          <a:stretch/>
        </p:blipFill>
        <p:spPr bwMode="auto">
          <a:xfrm>
            <a:off x="680509" y="160337"/>
            <a:ext cx="7826798" cy="47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13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159</Words>
  <Application>Microsoft Office PowerPoint</Application>
  <PresentationFormat>Экран (16:9)</PresentationFormat>
  <Paragraphs>45</Paragraphs>
  <Slides>16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Open Sans</vt:lpstr>
      <vt:lpstr>Wingdings 3</vt:lpstr>
      <vt:lpstr>Century Gothic</vt:lpstr>
      <vt:lpstr>Times New Roman</vt:lpstr>
      <vt:lpstr>Corsiva</vt:lpstr>
      <vt:lpstr>Легкий дым</vt:lpstr>
      <vt:lpstr>ПОЛИТИКА  И ЕЁ РОЛЬ В ОБЩЕСТВЕННОЙ ЖИЗНИ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ВИЗУАЛИЗАЦИЯ ИНФОРМАЦИИ В СОВРЕМЕННЫХ УЧЕБНЫХ ПОСОБИЯХ ПО УЧЕБНЫМ ПРЕДМЕТАМ КАК ЭФФЕКТИВНОЕ СРЕДСТВО ФОРМИРОВАНИЕ ПРЕДМЕТНЫХ И МЕТАПРЕДМЕТНЫХ КОМПЕТЕНЦИЙ УЧАЩИХСЯ</dc:title>
  <dc:creator>user</dc:creator>
  <cp:lastModifiedBy>user</cp:lastModifiedBy>
  <cp:revision>10</cp:revision>
  <dcterms:modified xsi:type="dcterms:W3CDTF">2021-11-07T17:21:17Z</dcterms:modified>
</cp:coreProperties>
</file>