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huqJlO5h9fsfI0T0iJDsNo2yyV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AFA441-2FD0-443C-8115-B0396A1D7D22}">
  <a:tblStyle styleId="{0FAFA441-2FD0-443C-8115-B0396A1D7D2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0E6"/>
          </a:solidFill>
        </a:fill>
      </a:tcStyle>
    </a:wholeTbl>
    <a:band1H>
      <a:tcTxStyle/>
      <a:tcStyle>
        <a:fill>
          <a:solidFill>
            <a:srgbClr val="FFE0CA"/>
          </a:solidFill>
        </a:fill>
      </a:tcStyle>
    </a:band1H>
    <a:band2H>
      <a:tcTxStyle/>
    </a:band2H>
    <a:band1V>
      <a:tcTxStyle/>
      <a:tcStyle>
        <a:fill>
          <a:solidFill>
            <a:srgbClr val="FFE0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1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2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24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2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2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2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129396" y="3922475"/>
            <a:ext cx="8471633" cy="118342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100">
                <a:latin typeface="Cambria"/>
                <a:ea typeface="Cambria"/>
                <a:cs typeface="Cambria"/>
                <a:sym typeface="Cambria"/>
              </a:rPr>
              <a:t>Юридические науки и профессии</a:t>
            </a:r>
            <a:endParaRPr sz="4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235388"/>
            <a:ext cx="7740650" cy="597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2023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/>
          <p:nvPr>
            <p:ph type="title"/>
          </p:nvPr>
        </p:nvSpPr>
        <p:spPr>
          <a:xfrm>
            <a:off x="112142" y="215659"/>
            <a:ext cx="8979797" cy="7246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Нотариус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179388" y="1263769"/>
            <a:ext cx="5367397" cy="285103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Нотариус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– это лицо, совершающее нотариаль- ные действия, т.е. действия, придающие юриди- ческую силу договорам и другим документам. Нотариусом может быть гражданин Республики Беларусь, имеющий высшее юридическое обра- зование и стаж работы по юридической специ- альности не менее 3 лет, прошедший профессио- нальную стажировку, сдавший квалификацион- ный экзамен и получивший свидетельство на осуществление нотариальной деятельности.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1501295" y="6184804"/>
            <a:ext cx="36402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Наталья Борисенко, Председатель Белорусской нотариальной палаты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o.remove.bg/downloads/dcdddbcd-5c99-4cb9-af62-04d00c9fdeb1/Borisenko-N.V.-removebg-preview.png" id="211" name="Google Shape;21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1642" y="940278"/>
            <a:ext cx="3886200" cy="582930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 txBox="1"/>
          <p:nvPr>
            <p:ph type="title"/>
          </p:nvPr>
        </p:nvSpPr>
        <p:spPr>
          <a:xfrm>
            <a:off x="112142" y="215659"/>
            <a:ext cx="8979797" cy="7246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Нотариус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112142" y="940278"/>
            <a:ext cx="8902462" cy="1444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 полномочиям нотариуса относятся совершение нотариальных действий, состав- ление проектов сделок, доверенностей, согласий, отказов, заявлений и иных нота- риальных документов, изготовление копий документов и выписок из документов, разъяснение и консультирование по вопросам совершения нотариальных дейст- вий.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8" name="Google Shape;218;p11"/>
          <p:cNvGrpSpPr/>
          <p:nvPr/>
        </p:nvGrpSpPr>
        <p:grpSpPr>
          <a:xfrm>
            <a:off x="189475" y="2386793"/>
            <a:ext cx="8825130" cy="4348846"/>
            <a:chOff x="77333" y="1590"/>
            <a:chExt cx="8825130" cy="4348846"/>
          </a:xfrm>
        </p:grpSpPr>
        <p:sp>
          <p:nvSpPr>
            <p:cNvPr id="219" name="Google Shape;219;p11"/>
            <p:cNvSpPr/>
            <p:nvPr/>
          </p:nvSpPr>
          <p:spPr>
            <a:xfrm>
              <a:off x="77333" y="1590"/>
              <a:ext cx="6717527" cy="55607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1"/>
            <p:cNvSpPr txBox="1"/>
            <p:nvPr/>
          </p:nvSpPr>
          <p:spPr>
            <a:xfrm>
              <a:off x="93620" y="17877"/>
              <a:ext cx="6684953" cy="5235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Нотариус обязан (Закон Республики Беларусь от 18 июля 2004 г. «О нотариате и нотариальной деятельности», ст. 25: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749085" y="557666"/>
              <a:ext cx="671752" cy="2540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2" name="Google Shape;222;p11"/>
            <p:cNvSpPr/>
            <p:nvPr/>
          </p:nvSpPr>
          <p:spPr>
            <a:xfrm>
              <a:off x="1420838" y="658650"/>
              <a:ext cx="7481470" cy="30610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1"/>
            <p:cNvSpPr txBox="1"/>
            <p:nvPr/>
          </p:nvSpPr>
          <p:spPr>
            <a:xfrm>
              <a:off x="1429804" y="667616"/>
              <a:ext cx="7463538" cy="2881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1575" lIns="32375" spcFirstLastPara="1" rIns="32375" wrap="square" tIns="21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7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быть членом Белорусской нотариальной палаты</a:t>
              </a:r>
              <a:endPara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749085" y="557666"/>
              <a:ext cx="671752" cy="71004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5" name="Google Shape;225;p11"/>
            <p:cNvSpPr/>
            <p:nvPr/>
          </p:nvSpPr>
          <p:spPr>
            <a:xfrm>
              <a:off x="1420838" y="1065743"/>
              <a:ext cx="7481470" cy="40393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1"/>
            <p:cNvSpPr txBox="1"/>
            <p:nvPr/>
          </p:nvSpPr>
          <p:spPr>
            <a:xfrm>
              <a:off x="1432669" y="1077574"/>
              <a:ext cx="7457808" cy="3802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1575" lIns="32375" spcFirstLastPara="1" rIns="32375" wrap="square" tIns="21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7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заключить договор страхования гражданской ответственности нотариуса за причинение нотариусом вреда имуществу</a:t>
              </a:r>
              <a:endPara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749085" y="557666"/>
              <a:ext cx="671752" cy="12482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8" name="Google Shape;228;p11"/>
            <p:cNvSpPr/>
            <p:nvPr/>
          </p:nvSpPr>
          <p:spPr>
            <a:xfrm>
              <a:off x="1420838" y="1570664"/>
              <a:ext cx="7481470" cy="47056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1"/>
            <p:cNvSpPr txBox="1"/>
            <p:nvPr/>
          </p:nvSpPr>
          <p:spPr>
            <a:xfrm>
              <a:off x="1434620" y="1584446"/>
              <a:ext cx="7453906" cy="4430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1575" lIns="32375" spcFirstLastPara="1" rIns="32375" wrap="square" tIns="21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7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соблюдать установленные законодательством требования к осуществле- нию нотариальной деятельности</a:t>
              </a:r>
              <a:endPara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749085" y="557666"/>
              <a:ext cx="671752" cy="19229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1" name="Google Shape;231;p11"/>
            <p:cNvSpPr/>
            <p:nvPr/>
          </p:nvSpPr>
          <p:spPr>
            <a:xfrm>
              <a:off x="1420838" y="2142216"/>
              <a:ext cx="7481470" cy="67681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1"/>
            <p:cNvSpPr txBox="1"/>
            <p:nvPr/>
          </p:nvSpPr>
          <p:spPr>
            <a:xfrm>
              <a:off x="1440661" y="2162039"/>
              <a:ext cx="7441824" cy="6371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1575" lIns="32375" spcFirstLastPara="1" rIns="32375" wrap="square" tIns="21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7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честно и добросовестно обеспечивать защиту прав и законных интересов граждан и юридических лиц, государственных интересов путём соверше- ния нотариальных действий</a:t>
              </a:r>
              <a:endPara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749085" y="557666"/>
              <a:ext cx="671752" cy="27050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4" name="Google Shape;234;p11"/>
            <p:cNvSpPr/>
            <p:nvPr/>
          </p:nvSpPr>
          <p:spPr>
            <a:xfrm>
              <a:off x="1420838" y="2920017"/>
              <a:ext cx="7481470" cy="68532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1"/>
            <p:cNvSpPr txBox="1"/>
            <p:nvPr/>
          </p:nvSpPr>
          <p:spPr>
            <a:xfrm>
              <a:off x="1440911" y="2940090"/>
              <a:ext cx="7441324" cy="6451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1575" lIns="32375" spcFirstLastPara="1" rIns="32375" wrap="square" tIns="21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7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проверять действительность представляемых гражданами и юридически- ми лицами для совершения нотариальных действий сведений и (или) до- кументов</a:t>
              </a:r>
              <a:endPara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749085" y="557666"/>
              <a:ext cx="671752" cy="34707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7" name="Google Shape;237;p11"/>
            <p:cNvSpPr/>
            <p:nvPr/>
          </p:nvSpPr>
          <p:spPr>
            <a:xfrm>
              <a:off x="1420838" y="3706330"/>
              <a:ext cx="7481625" cy="64410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1"/>
            <p:cNvSpPr txBox="1"/>
            <p:nvPr/>
          </p:nvSpPr>
          <p:spPr>
            <a:xfrm>
              <a:off x="1439703" y="3725195"/>
              <a:ext cx="7443895" cy="6063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1575" lIns="32375" spcFirstLastPara="1" rIns="32375" wrap="square" tIns="21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7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разъяснять гражданам и юридическим лицам, обратившимся за соверше- нием нотариального действия, их права и обязанности, предупреждать о последствиях совершаемого нотариального действия</a:t>
              </a:r>
              <a:endPara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"/>
          <p:cNvSpPr txBox="1"/>
          <p:nvPr>
            <p:ph type="title"/>
          </p:nvPr>
        </p:nvSpPr>
        <p:spPr>
          <a:xfrm>
            <a:off x="112142" y="215659"/>
            <a:ext cx="8979797" cy="7246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Прокурор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112142" y="1091241"/>
            <a:ext cx="5781465" cy="285103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Прокурором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является должностное лицо, осущест- вляющее профессиональную деятельность в целях обеспечения верховенства права, законности и пра- вопорядка, защиты прав и законных интересов граж- дан и организаций. Служба в органах прокуратуры является государственной службой. На должность прокурора может быть назначен гражданин Республики Беларусь, имеющий высшее юридичес- кое образование и обладающий необходимыми про- фессиональными и моральными качествами.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1199072" y="6184804"/>
            <a:ext cx="32349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Андрей Швед, Генеральный прокурор Республики Беларусь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o.remove.bg/downloads/c5a77719-422e-4c9c-a128-f41f43d9d118/400kh533-removebg-preview.png" id="246" name="Google Shape;24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3977" y="657829"/>
            <a:ext cx="4586678" cy="61117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"/>
          <p:cNvSpPr txBox="1"/>
          <p:nvPr>
            <p:ph type="title"/>
          </p:nvPr>
        </p:nvSpPr>
        <p:spPr>
          <a:xfrm>
            <a:off x="112142" y="215659"/>
            <a:ext cx="8979797" cy="7246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Прокурор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112142" y="940278"/>
            <a:ext cx="8902462" cy="1444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 полномочиям прокурора относятся осуществление надзора за точным и едино- образным исполнением законодательства в различных сферах, координация пра- воохранительной деятельности, поддержка государственного обвинения по уго- ловным делам в судах, участие в рассмотрении экономических, трудовых, семей- ных и иных споров.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53" name="Google Shape;253;p13"/>
          <p:cNvGrpSpPr/>
          <p:nvPr/>
        </p:nvGrpSpPr>
        <p:grpSpPr>
          <a:xfrm>
            <a:off x="117367" y="2390452"/>
            <a:ext cx="8969346" cy="4371719"/>
            <a:chOff x="5225" y="26816"/>
            <a:chExt cx="8969346" cy="4371719"/>
          </a:xfrm>
        </p:grpSpPr>
        <p:sp>
          <p:nvSpPr>
            <p:cNvPr id="254" name="Google Shape;254;p13"/>
            <p:cNvSpPr/>
            <p:nvPr/>
          </p:nvSpPr>
          <p:spPr>
            <a:xfrm>
              <a:off x="5225" y="26816"/>
              <a:ext cx="7591649" cy="55381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3"/>
            <p:cNvSpPr txBox="1"/>
            <p:nvPr/>
          </p:nvSpPr>
          <p:spPr>
            <a:xfrm>
              <a:off x="21446" y="43037"/>
              <a:ext cx="7559207" cy="5213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Прокуратура осуществляет надзор за (Закон Республики Беларусь от 8 мая 2007 г. «О прокуратуре Республики Беларусь», ст. 4):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764390" y="580629"/>
              <a:ext cx="759164" cy="8587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7" name="Google Shape;257;p13"/>
            <p:cNvSpPr/>
            <p:nvPr/>
          </p:nvSpPr>
          <p:spPr>
            <a:xfrm>
              <a:off x="1523555" y="681202"/>
              <a:ext cx="7451016" cy="151637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3"/>
            <p:cNvSpPr txBox="1"/>
            <p:nvPr/>
          </p:nvSpPr>
          <p:spPr>
            <a:xfrm>
              <a:off x="1567968" y="725615"/>
              <a:ext cx="7362190" cy="14275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0300" lIns="30475" spcFirstLastPara="1" rIns="30475" wrap="square" tIns="20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точным и единообразным исполнением законов, декретов, указов и иных нормативных правовых актов республиканскими органами государственного управления и иными государственными организациями, подчинёнными Со- вету Министров Республики Беларусь, местными представительными, испол- нительными и распорядительными органами, общественными объединения- ми, религиозными организациями и другими организациями, должностными лицами и иными гражданами, в т.ч. индивидуальными предпринимателями</a:t>
              </a:r>
              <a:endPara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764390" y="580629"/>
              <a:ext cx="759164" cy="19186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0" name="Google Shape;260;p13"/>
            <p:cNvSpPr/>
            <p:nvPr/>
          </p:nvSpPr>
          <p:spPr>
            <a:xfrm>
              <a:off x="1523555" y="2298155"/>
              <a:ext cx="7451016" cy="40229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3"/>
            <p:cNvSpPr txBox="1"/>
            <p:nvPr/>
          </p:nvSpPr>
          <p:spPr>
            <a:xfrm>
              <a:off x="1535338" y="2309938"/>
              <a:ext cx="7427450" cy="3787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0300" lIns="30475" spcFirstLastPara="1" rIns="30475" wrap="square" tIns="20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исполнением законодательства при осуществлении оперативно-розыскной деятельности</a:t>
              </a:r>
              <a:endPara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764390" y="580629"/>
              <a:ext cx="759164" cy="24547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3" name="Google Shape;263;p13"/>
            <p:cNvSpPr/>
            <p:nvPr/>
          </p:nvSpPr>
          <p:spPr>
            <a:xfrm>
              <a:off x="1523555" y="2801022"/>
              <a:ext cx="7451016" cy="46865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3"/>
            <p:cNvSpPr txBox="1"/>
            <p:nvPr/>
          </p:nvSpPr>
          <p:spPr>
            <a:xfrm>
              <a:off x="1537281" y="2814748"/>
              <a:ext cx="7423564" cy="4411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0300" lIns="30475" spcFirstLastPara="1" rIns="30475" wrap="square" tIns="20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исполнением закона в ходе досудебного производства, при производстве пред- варительного следствия и дознания</a:t>
              </a:r>
              <a:endPara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764390" y="580629"/>
              <a:ext cx="759164" cy="30224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6" name="Google Shape;266;p13"/>
            <p:cNvSpPr/>
            <p:nvPr/>
          </p:nvSpPr>
          <p:spPr>
            <a:xfrm>
              <a:off x="1523555" y="3370246"/>
              <a:ext cx="7451016" cy="46567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3"/>
            <p:cNvSpPr txBox="1"/>
            <p:nvPr/>
          </p:nvSpPr>
          <p:spPr>
            <a:xfrm>
              <a:off x="1537194" y="3383885"/>
              <a:ext cx="7423738" cy="4384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0300" lIns="30475" spcFirstLastPara="1" rIns="30475" wrap="square" tIns="20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соответствием закону судебных постановлений, а также за соблюдением зако- нодательства при их исполнении</a:t>
              </a:r>
              <a:endPara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764390" y="580629"/>
              <a:ext cx="759164" cy="35868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9" name="Google Shape;269;p13"/>
            <p:cNvSpPr/>
            <p:nvPr/>
          </p:nvSpPr>
          <p:spPr>
            <a:xfrm>
              <a:off x="1523555" y="3936498"/>
              <a:ext cx="7451016" cy="46203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3"/>
            <p:cNvSpPr txBox="1"/>
            <p:nvPr/>
          </p:nvSpPr>
          <p:spPr>
            <a:xfrm>
              <a:off x="1537088" y="3950031"/>
              <a:ext cx="7423950" cy="4349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0300" lIns="30475" spcFirstLastPara="1" rIns="30475" wrap="square" tIns="20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соблюдением законодательства при исполнении наказания и иных мер уго- ловной ответственности, а также мер принудительного характера</a:t>
              </a:r>
              <a:endPara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"/>
          <p:cNvSpPr txBox="1"/>
          <p:nvPr>
            <p:ph type="title"/>
          </p:nvPr>
        </p:nvSpPr>
        <p:spPr>
          <a:xfrm>
            <a:off x="112142" y="215659"/>
            <a:ext cx="8979797" cy="7246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Следователь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112143" y="1091241"/>
            <a:ext cx="5037826" cy="471433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Следователем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является должностное лицо, которое призвано осуществлять предвари- тельное следствие по уголовным делам, т.е. расследовать уголовные преступления. Сле- дователем может стать совершеннолетний гражданин Республики Беларусь, имеющий высшее юридическое образование и способ- ный по своим личным, моральным и деловым качествам, состоянию здоровья осуществлять предварительное следствие. Следователь об- ладает значительной самостоятельностью при проведении предварительного рассле- дования, что требует от него знания уголов- ного и уголовно-процессуального законода- тельства, методик расследования конкретных преступлений, познаний в области психоло- гии.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7" name="Google Shape;277;p14"/>
          <p:cNvSpPr txBox="1"/>
          <p:nvPr/>
        </p:nvSpPr>
        <p:spPr>
          <a:xfrm>
            <a:off x="819509" y="6184804"/>
            <a:ext cx="43305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Дмитрий Гора, Председатель Следственного комитета Республики Беларусь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o.remove.bg/downloads/e340d689-633e-4ef8-89ab-cc165dcbdfa7/000016_809196-removebg-preview.png" id="278" name="Google Shape;278;p14"/>
          <p:cNvPicPr preferRelativeResize="0"/>
          <p:nvPr/>
        </p:nvPicPr>
        <p:blipFill rotWithShape="1">
          <a:blip r:embed="rId3">
            <a:alphaModFix/>
          </a:blip>
          <a:srcRect b="0" l="22142" r="15332" t="0"/>
          <a:stretch/>
        </p:blipFill>
        <p:spPr>
          <a:xfrm>
            <a:off x="5149969" y="574795"/>
            <a:ext cx="3873261" cy="619478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 txBox="1"/>
          <p:nvPr>
            <p:ph type="title"/>
          </p:nvPr>
        </p:nvSpPr>
        <p:spPr>
          <a:xfrm>
            <a:off x="112142" y="215659"/>
            <a:ext cx="8979797" cy="7246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Следователь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4" name="Google Shape;284;p15"/>
          <p:cNvGrpSpPr/>
          <p:nvPr/>
        </p:nvGrpSpPr>
        <p:grpSpPr>
          <a:xfrm>
            <a:off x="211025" y="2104846"/>
            <a:ext cx="8782029" cy="3441939"/>
            <a:chOff x="4547" y="474452"/>
            <a:chExt cx="8782029" cy="3441939"/>
          </a:xfrm>
        </p:grpSpPr>
        <p:sp>
          <p:nvSpPr>
            <p:cNvPr id="285" name="Google Shape;285;p15"/>
            <p:cNvSpPr/>
            <p:nvPr/>
          </p:nvSpPr>
          <p:spPr>
            <a:xfrm>
              <a:off x="4395562" y="1149009"/>
              <a:ext cx="3442631" cy="3983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6" name="Google Shape;286;p15"/>
            <p:cNvSpPr/>
            <p:nvPr/>
          </p:nvSpPr>
          <p:spPr>
            <a:xfrm>
              <a:off x="4395562" y="1149009"/>
              <a:ext cx="1147543" cy="3983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7" name="Google Shape;287;p15"/>
            <p:cNvSpPr/>
            <p:nvPr/>
          </p:nvSpPr>
          <p:spPr>
            <a:xfrm>
              <a:off x="3248018" y="1149009"/>
              <a:ext cx="1147543" cy="39832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8" name="Google Shape;288;p15"/>
            <p:cNvSpPr/>
            <p:nvPr/>
          </p:nvSpPr>
          <p:spPr>
            <a:xfrm>
              <a:off x="952930" y="1149009"/>
              <a:ext cx="3442631" cy="39832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9" name="Google Shape;289;p15"/>
            <p:cNvSpPr/>
            <p:nvPr/>
          </p:nvSpPr>
          <p:spPr>
            <a:xfrm>
              <a:off x="2483450" y="474452"/>
              <a:ext cx="3824222" cy="67455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5"/>
            <p:cNvSpPr txBox="1"/>
            <p:nvPr/>
          </p:nvSpPr>
          <p:spPr>
            <a:xfrm>
              <a:off x="2483450" y="474452"/>
              <a:ext cx="3824222" cy="6745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Обязанности следователя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4547" y="1547330"/>
              <a:ext cx="1896766" cy="23690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5"/>
            <p:cNvSpPr txBox="1"/>
            <p:nvPr/>
          </p:nvSpPr>
          <p:spPr>
            <a:xfrm>
              <a:off x="4547" y="1547330"/>
              <a:ext cx="1896766" cy="23690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всестороннее, полное и объективное исследование обстоятельств уголовного дела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2299634" y="1547330"/>
              <a:ext cx="1896766" cy="23690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5"/>
            <p:cNvSpPr txBox="1"/>
            <p:nvPr/>
          </p:nvSpPr>
          <p:spPr>
            <a:xfrm>
              <a:off x="2299634" y="1547330"/>
              <a:ext cx="1896766" cy="23690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предъявление обвинения лицу, в отношении которого есть доказательства о причастности его к преступлению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4594722" y="1547330"/>
              <a:ext cx="1896766" cy="23690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5"/>
            <p:cNvSpPr txBox="1"/>
            <p:nvPr/>
          </p:nvSpPr>
          <p:spPr>
            <a:xfrm>
              <a:off x="4594722" y="1547330"/>
              <a:ext cx="1896766" cy="23690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определение меры пресечения для обвиняемого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6889810" y="1547330"/>
              <a:ext cx="1896766" cy="23690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5"/>
            <p:cNvSpPr txBox="1"/>
            <p:nvPr/>
          </p:nvSpPr>
          <p:spPr>
            <a:xfrm>
              <a:off x="6889810" y="1547330"/>
              <a:ext cx="1896766" cy="23690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подготовка уголовного дела и передача его прокурору для направления в суд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3586" y="1099867"/>
            <a:ext cx="4180414" cy="510528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04" name="Google Shape;304;p16"/>
          <p:cNvSpPr txBox="1"/>
          <p:nvPr>
            <p:ph type="title"/>
          </p:nvPr>
        </p:nvSpPr>
        <p:spPr>
          <a:xfrm>
            <a:off x="112142" y="215659"/>
            <a:ext cx="8979797" cy="7246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Судья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5" name="Google Shape;305;p16"/>
          <p:cNvSpPr txBox="1"/>
          <p:nvPr/>
        </p:nvSpPr>
        <p:spPr>
          <a:xfrm>
            <a:off x="112142" y="977544"/>
            <a:ext cx="4813540" cy="57063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Судья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– это лицо, назначенное (избранное) в установленном порядке и наделённое полномочиями по осуществлению правосу- дия. Основное назначение судей – разре- шать споры, возникающие между субъекта- ми в различных сферах публичной и част- ной жизни. Деятельность судей направлена на защиту личных, социально-экономичес- ких и политических прав граждан, консти- туционного строя Республики Беларусь, го- сударственных и общественных интересов, прав организаций, индивидуальных пред- принимателей. Судьями общих судов могут стать граждане Республики Беларусь, дос- тигшие 25-летнего возраста, владеющие бе- лорусским и русским языками, имеющие высшее юридическое образование с прис- воением квалификации, стаж работы по специальности не менее 3 лет, не совершив- шие порочащих их поступков. Необходимо также сдать квалификационный экзамен.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6" name="Google Shape;306;p16"/>
          <p:cNvSpPr txBox="1"/>
          <p:nvPr/>
        </p:nvSpPr>
        <p:spPr>
          <a:xfrm>
            <a:off x="4989616" y="6205152"/>
            <a:ext cx="41283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Валентин Сукало, Председатель Верховного Суда Республики Беларусь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"/>
          <p:cNvSpPr txBox="1"/>
          <p:nvPr>
            <p:ph type="title"/>
          </p:nvPr>
        </p:nvSpPr>
        <p:spPr>
          <a:xfrm>
            <a:off x="112142" y="215659"/>
            <a:ext cx="8979797" cy="7246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Судья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2" name="Google Shape;312;p17"/>
          <p:cNvSpPr txBox="1"/>
          <p:nvPr/>
        </p:nvSpPr>
        <p:spPr>
          <a:xfrm>
            <a:off x="112142" y="1140213"/>
            <a:ext cx="5814205" cy="20515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Более строгие требования предъявляются к судьям Конституционного Суда, основным полномочием ко- торого является проверка актов на соответствие их Конституции, международным договорам и выше- стоящим актам. Направленность деятельности Кон- ституционного Суда требует наличия у судей высо- кой квалификации в области права.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3" name="Google Shape;313;p17"/>
          <p:cNvSpPr txBox="1"/>
          <p:nvPr/>
        </p:nvSpPr>
        <p:spPr>
          <a:xfrm>
            <a:off x="388189" y="6156139"/>
            <a:ext cx="45375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Пётр Миклашевич, Председатель Конституционного Суда Республики Беларусь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o.remove.bg/downloads/c422e941-78b6-4df3-b476-e2820f7be7e4/%D0%A1%D0%BD%D0%B8%D0%BC%D0%BE%D0%BA-removebg-preview.png" id="314" name="Google Shape;3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5682" y="1140213"/>
            <a:ext cx="4038600" cy="560070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"/>
          <p:cNvSpPr txBox="1"/>
          <p:nvPr>
            <p:ph type="title"/>
          </p:nvPr>
        </p:nvSpPr>
        <p:spPr>
          <a:xfrm>
            <a:off x="112142" y="215659"/>
            <a:ext cx="8979797" cy="7246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Судья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0" name="Google Shape;320;p18"/>
          <p:cNvSpPr txBox="1"/>
          <p:nvPr/>
        </p:nvSpPr>
        <p:spPr>
          <a:xfrm>
            <a:off x="112142" y="940278"/>
            <a:ext cx="8902462" cy="1444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Для эффективной деятельности судей важным условием является их независи- мость и подчинение только закону. Законодательством запрещается оказывать ка- кое-либо давление на судей, принуждать их к принятию определённого решения по делу. Судьи обладают неприкосновенностью, которая распространяется на их жилище, служебное помещение, транспорт и средства связи, корреспонденцию, имущество и используемые ими документы.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21" name="Google Shape;321;p18"/>
          <p:cNvGrpSpPr/>
          <p:nvPr/>
        </p:nvGrpSpPr>
        <p:grpSpPr>
          <a:xfrm>
            <a:off x="116477" y="2363635"/>
            <a:ext cx="8971126" cy="4364969"/>
            <a:chOff x="4335" y="60383"/>
            <a:chExt cx="8971126" cy="4364969"/>
          </a:xfrm>
        </p:grpSpPr>
        <p:sp>
          <p:nvSpPr>
            <p:cNvPr id="322" name="Google Shape;322;p18"/>
            <p:cNvSpPr/>
            <p:nvPr/>
          </p:nvSpPr>
          <p:spPr>
            <a:xfrm>
              <a:off x="4335" y="60383"/>
              <a:ext cx="7854327" cy="41612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8"/>
            <p:cNvSpPr txBox="1"/>
            <p:nvPr/>
          </p:nvSpPr>
          <p:spPr>
            <a:xfrm>
              <a:off x="16523" y="72571"/>
              <a:ext cx="7829951" cy="3917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Кодекс Республики Беларусь о судоустройстве и статусе судей, ст. 6: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789768" y="476509"/>
              <a:ext cx="785432" cy="10900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5" name="Google Shape;325;p18"/>
            <p:cNvSpPr/>
            <p:nvPr/>
          </p:nvSpPr>
          <p:spPr>
            <a:xfrm>
              <a:off x="1575201" y="576397"/>
              <a:ext cx="7400260" cy="198023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8"/>
            <p:cNvSpPr txBox="1"/>
            <p:nvPr/>
          </p:nvSpPr>
          <p:spPr>
            <a:xfrm>
              <a:off x="1633200" y="634396"/>
              <a:ext cx="7284262" cy="18642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0300" lIns="30475" spcFirstLastPara="1" rIns="30475" wrap="square" tIns="20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Конституционный Суд Республики Беларусь призван защищать конститу- ционный строй Республики Беларусь, гарантированные Конституцией Рес- публики Беларусь права и свободы человека и гражданина, обеспечивать верховенство Конституции Республики Беларусь и её непосредственное дей- ствие на территории Республики Беларусь, соответствие нормативных пра- вовых актов государственных органов Конституции Республики Беларусь, утверждение законности в нормотворчестве и правоприменении, решение других вопросов, предусмотренных Конституцией Республики Беларусь, нас- тоящим Кодексом и иными законодательными актами.</a:t>
              </a:r>
              <a:endPara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789768" y="476509"/>
              <a:ext cx="785432" cy="30644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8" name="Google Shape;328;p18"/>
            <p:cNvSpPr/>
            <p:nvPr/>
          </p:nvSpPr>
          <p:spPr>
            <a:xfrm>
              <a:off x="1575201" y="2656525"/>
              <a:ext cx="7400260" cy="176882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8"/>
            <p:cNvSpPr txBox="1"/>
            <p:nvPr/>
          </p:nvSpPr>
          <p:spPr>
            <a:xfrm>
              <a:off x="1627008" y="2708332"/>
              <a:ext cx="7296646" cy="16652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0300" lIns="30475" spcFirstLastPara="1" rIns="30475" wrap="square" tIns="20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Суды общей юрисдикции в Республике Беларусь призваны защищать гаран- тированные Конституцией Республики Беларусь и иными актами законода- тельства личные права и свободы, социально-экономические и политические права граждан, конституционный строй Республики Беларусь, государствен- ные и общественные интересы, права организаций, индивидуальных пред- принимателей, а также обеспечивать правильное применение законодатель- ства при осуществлении правосудия, способствовать укреплению законности и предупреждению правонарушений.</a:t>
              </a:r>
              <a:endPara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 txBox="1"/>
          <p:nvPr>
            <p:ph type="title"/>
          </p:nvPr>
        </p:nvSpPr>
        <p:spPr>
          <a:xfrm>
            <a:off x="112142" y="215659"/>
            <a:ext cx="8979797" cy="7246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Юрисконсульт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5" name="Google Shape;335;p19"/>
          <p:cNvSpPr txBox="1"/>
          <p:nvPr/>
        </p:nvSpPr>
        <p:spPr>
          <a:xfrm>
            <a:off x="112142" y="1190444"/>
            <a:ext cx="8902462" cy="44943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Юрисконсультом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является работник юридической службы государственных орга- нов, организаций, учреждений и предприятий. Должность юрисконсульта может занять гражданин (в т.ч. и иностранец), имеющий высшее или среднее специаль- ное юридическое образование. Особенностью работы юрисконсульта является то, что её содержание во многом зависит от сферы деятельности, профиля соответ- ствующего государственного органа, организации, учреждения или предприятия. Например, юрисконсульт учреждения здравоохранения должен обладать знания- ми в вопросах закупки медицинских товаров, а юрисконсульт фабрики знать и гра- мотно применять законодательство о купле-продаже, поставках, аренде и т.п. Юрисконсульт участвует в подготовке всех документов правового характера соот- ветствующего органа или организации – приказов и распоряжений руководите- лей, различных договоров и соглашений, претензий, исковых заявлений и т.д. Все работники органа или организации могут обратиться к юрисконсульту за консуль- тацией по юридическим вопросам, которую тот обязан оказать. При этом основной задачей любого юрисконсульта является обеспечение надёжной эффективной дея- тельности органа, организации, учреждения, предприятия.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Понятие правоведения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Теоретические и прикладные науки о праве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Профессия – юрист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Адвокат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Нотариус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Прокурор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Следователь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Судья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Юрисконсульт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правоведения</a:t>
            </a:r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>
            <a:off x="215508" y="1136730"/>
            <a:ext cx="8773064" cy="812841"/>
            <a:chOff x="67" y="2742038"/>
            <a:chExt cx="4010278" cy="2634131"/>
          </a:xfrm>
        </p:grpSpPr>
        <p:sp>
          <p:nvSpPr>
            <p:cNvPr id="83" name="Google Shape;83;p3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Правоведение, или юриспруденция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(от лат. jus - «право» и prudentia - «предвиде- ние», «знание») - это наука, изучающая право, государство и его институты, а также практику применения правовых норм.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85" name="Google Shape;85;p3"/>
          <p:cNvSpPr txBox="1"/>
          <p:nvPr/>
        </p:nvSpPr>
        <p:spPr>
          <a:xfrm>
            <a:off x="215508" y="1949571"/>
            <a:ext cx="8773064" cy="1449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Родиной правоведения считается Древний Рим, где осуществлялась системати- ческая подготовка профессиональных правоведов. Значение юристов для Древне- го Рима хорошо иллюстрирует тот факт, что труды наиболее известных древне- римских правоведов – Ульпиана, Папиниана, Павла, Гая и Модестина – признава- лись источниками права.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6" name="Google Shape;86;p3"/>
          <p:cNvPicPr preferRelativeResize="0"/>
          <p:nvPr/>
        </p:nvPicPr>
        <p:blipFill rotWithShape="1">
          <a:blip r:embed="rId3">
            <a:alphaModFix/>
          </a:blip>
          <a:srcRect b="0" l="0" r="35014" t="0"/>
          <a:stretch/>
        </p:blipFill>
        <p:spPr>
          <a:xfrm>
            <a:off x="112142" y="3320917"/>
            <a:ext cx="2024654" cy="233801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4">
            <a:alphaModFix/>
          </a:blip>
          <a:srcRect b="0" l="10365" r="15648" t="0"/>
          <a:stretch/>
        </p:blipFill>
        <p:spPr>
          <a:xfrm>
            <a:off x="1812481" y="4037162"/>
            <a:ext cx="1871896" cy="24849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88" name="Google Shape;8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05792" y="2962397"/>
            <a:ext cx="1813795" cy="249850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89" name="Google Shape;8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26189" y="3785184"/>
            <a:ext cx="1962208" cy="273688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90" name="Google Shape;9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26248" y="3071914"/>
            <a:ext cx="2262324" cy="271588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91" name="Google Shape;91;p3"/>
          <p:cNvSpPr txBox="1"/>
          <p:nvPr/>
        </p:nvSpPr>
        <p:spPr>
          <a:xfrm>
            <a:off x="215508" y="5658928"/>
            <a:ext cx="1751315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Ульпиан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2052934" y="6493693"/>
            <a:ext cx="1751315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Папиниан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3473484" y="5508723"/>
            <a:ext cx="1751315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Юлий Павел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5121129" y="6522071"/>
            <a:ext cx="1751315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Гай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6788397" y="5847277"/>
            <a:ext cx="2200175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Геренний Модестин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правоведения</a:t>
            </a:r>
            <a:endParaRPr/>
          </a:p>
        </p:txBody>
      </p:sp>
      <p:sp>
        <p:nvSpPr>
          <p:cNvPr id="101" name="Google Shape;101;p4"/>
          <p:cNvSpPr txBox="1"/>
          <p:nvPr/>
        </p:nvSpPr>
        <p:spPr>
          <a:xfrm>
            <a:off x="215508" y="1319843"/>
            <a:ext cx="8773064" cy="9143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Правоведение относится к общественным наукам, т.е. наукам, изучающим общес- тво с различных позиций. Правоведение, как и иные общественные науки, имеет особый предмет.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02" name="Google Shape;102;p4"/>
          <p:cNvGrpSpPr/>
          <p:nvPr/>
        </p:nvGrpSpPr>
        <p:grpSpPr>
          <a:xfrm>
            <a:off x="251975" y="2536165"/>
            <a:ext cx="8733237" cy="2950232"/>
            <a:chOff x="36467" y="500331"/>
            <a:chExt cx="8733237" cy="2950232"/>
          </a:xfrm>
        </p:grpSpPr>
        <p:sp>
          <p:nvSpPr>
            <p:cNvPr id="103" name="Google Shape;103;p4"/>
            <p:cNvSpPr/>
            <p:nvPr/>
          </p:nvSpPr>
          <p:spPr>
            <a:xfrm>
              <a:off x="4386532" y="1029460"/>
              <a:ext cx="3007856" cy="25722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4" name="Google Shape;104;p4"/>
            <p:cNvSpPr/>
            <p:nvPr/>
          </p:nvSpPr>
          <p:spPr>
            <a:xfrm>
              <a:off x="4340812" y="1029460"/>
              <a:ext cx="91440" cy="25722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60000"/>
                  </a:lnTo>
                  <a:lnTo>
                    <a:pt x="103449" y="60000"/>
                  </a:lnTo>
                  <a:lnTo>
                    <a:pt x="103449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5" name="Google Shape;105;p4"/>
            <p:cNvSpPr/>
            <p:nvPr/>
          </p:nvSpPr>
          <p:spPr>
            <a:xfrm>
              <a:off x="1411783" y="1029460"/>
              <a:ext cx="2974748" cy="25722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6" name="Google Shape;106;p4"/>
            <p:cNvSpPr/>
            <p:nvPr/>
          </p:nvSpPr>
          <p:spPr>
            <a:xfrm>
              <a:off x="2812056" y="500331"/>
              <a:ext cx="3148950" cy="52912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"/>
            <p:cNvSpPr txBox="1"/>
            <p:nvPr/>
          </p:nvSpPr>
          <p:spPr>
            <a:xfrm>
              <a:off x="2812056" y="500331"/>
              <a:ext cx="3148950" cy="5291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Предмет правоведения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36467" y="1286684"/>
              <a:ext cx="2750632" cy="216387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"/>
            <p:cNvSpPr txBox="1"/>
            <p:nvPr/>
          </p:nvSpPr>
          <p:spPr>
            <a:xfrm>
              <a:off x="36467" y="1286684"/>
              <a:ext cx="2750632" cy="21638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как совокупность общеобязательных пра- вил поведения, действую- щих в настоящее время или применяемых в прошлом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3044324" y="1286684"/>
              <a:ext cx="2750632" cy="216387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"/>
            <p:cNvSpPr txBox="1"/>
            <p:nvPr/>
          </p:nvSpPr>
          <p:spPr>
            <a:xfrm>
              <a:off x="3044324" y="1286684"/>
              <a:ext cx="2750632" cy="21638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как меха- низм, который посредст- вом правовых норм обес- печивает управление об- ществом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6019072" y="1286684"/>
              <a:ext cx="2750632" cy="216387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 txBox="1"/>
            <p:nvPr/>
          </p:nvSpPr>
          <p:spPr>
            <a:xfrm>
              <a:off x="6019072" y="1286684"/>
              <a:ext cx="2750632" cy="21638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юридическая практика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практика применения правовых норм в кон- кретных отношениях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правоведения</a:t>
            </a:r>
            <a:endParaRPr/>
          </a:p>
        </p:txBody>
      </p:sp>
      <p:sp>
        <p:nvSpPr>
          <p:cNvPr id="119" name="Google Shape;119;p5"/>
          <p:cNvSpPr txBox="1"/>
          <p:nvPr/>
        </p:nvSpPr>
        <p:spPr>
          <a:xfrm>
            <a:off x="215508" y="1026543"/>
            <a:ext cx="8773064" cy="172528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Правоведение не ограничивается изучением только правовых норм, а занимается также исследованием таких важных вопросов, как определение причин возник- новения тех или иных правил поведения, роли государства в деятельности по ус- тановлению и применению норм права, принципов взаимодействия государства и граждан, выявлением проблем реализации правовых норм и выработкой пред- ложений по их разрешению.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0" name="Google Shape;120;p5"/>
          <p:cNvGrpSpPr/>
          <p:nvPr/>
        </p:nvGrpSpPr>
        <p:grpSpPr>
          <a:xfrm>
            <a:off x="451697" y="2838823"/>
            <a:ext cx="8300989" cy="3837287"/>
            <a:chOff x="106640" y="733"/>
            <a:chExt cx="8300989" cy="3837287"/>
          </a:xfrm>
        </p:grpSpPr>
        <p:sp>
          <p:nvSpPr>
            <p:cNvPr id="121" name="Google Shape;121;p5"/>
            <p:cNvSpPr/>
            <p:nvPr/>
          </p:nvSpPr>
          <p:spPr>
            <a:xfrm>
              <a:off x="106640" y="733"/>
              <a:ext cx="3064277" cy="50771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 txBox="1"/>
            <p:nvPr/>
          </p:nvSpPr>
          <p:spPr>
            <a:xfrm>
              <a:off x="121511" y="15604"/>
              <a:ext cx="3034535" cy="4779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Задачи правоведения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13068" y="508451"/>
              <a:ext cx="306427" cy="4589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4" name="Google Shape;124;p5"/>
            <p:cNvSpPr/>
            <p:nvPr/>
          </p:nvSpPr>
          <p:spPr>
            <a:xfrm>
              <a:off x="719496" y="635380"/>
              <a:ext cx="7688133" cy="66405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5"/>
            <p:cNvSpPr txBox="1"/>
            <p:nvPr/>
          </p:nvSpPr>
          <p:spPr>
            <a:xfrm>
              <a:off x="738945" y="654829"/>
              <a:ext cx="7649235" cy="6251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установление сущности права, разработка основных научных категорий (таких как «право», «обязанность», «правовой статус», «правовой прин- цип» и т. д.)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413068" y="508451"/>
              <a:ext cx="306427" cy="117177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7" name="Google Shape;127;p5"/>
            <p:cNvSpPr/>
            <p:nvPr/>
          </p:nvSpPr>
          <p:spPr>
            <a:xfrm>
              <a:off x="719496" y="1426363"/>
              <a:ext cx="7688133" cy="50771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5"/>
            <p:cNvSpPr txBox="1"/>
            <p:nvPr/>
          </p:nvSpPr>
          <p:spPr>
            <a:xfrm>
              <a:off x="734367" y="1441234"/>
              <a:ext cx="7658391" cy="4779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обоснование причин и условий возникновения государства и права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413068" y="508451"/>
              <a:ext cx="306427" cy="18064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0" name="Google Shape;130;p5"/>
            <p:cNvSpPr/>
            <p:nvPr/>
          </p:nvSpPr>
          <p:spPr>
            <a:xfrm>
              <a:off x="719496" y="2061010"/>
              <a:ext cx="7688133" cy="50771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5"/>
            <p:cNvSpPr txBox="1"/>
            <p:nvPr/>
          </p:nvSpPr>
          <p:spPr>
            <a:xfrm>
              <a:off x="734367" y="2075881"/>
              <a:ext cx="7658391" cy="4779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уяснение сущности происходящих в государстве и обществе процессов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413068" y="508451"/>
              <a:ext cx="306427" cy="244106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3" name="Google Shape;133;p5"/>
            <p:cNvSpPr/>
            <p:nvPr/>
          </p:nvSpPr>
          <p:spPr>
            <a:xfrm>
              <a:off x="719496" y="2695657"/>
              <a:ext cx="7688133" cy="50771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734367" y="2710528"/>
              <a:ext cx="7658391" cy="4779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определение возможных направлений развития права и государства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13068" y="508451"/>
              <a:ext cx="306427" cy="307571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6" name="Google Shape;136;p5"/>
            <p:cNvSpPr/>
            <p:nvPr/>
          </p:nvSpPr>
          <p:spPr>
            <a:xfrm>
              <a:off x="719496" y="3330303"/>
              <a:ext cx="7688133" cy="50771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734367" y="3345174"/>
              <a:ext cx="7658391" cy="4779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выработка рекомендаций по совершенствованию правовой системы и функционирования государственных институтов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>
            <p:ph type="title"/>
          </p:nvPr>
        </p:nvSpPr>
        <p:spPr>
          <a:xfrm>
            <a:off x="112142" y="1"/>
            <a:ext cx="8979797" cy="94027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Теоретические и прикладные науки о праве</a:t>
            </a:r>
            <a:endParaRPr/>
          </a:p>
        </p:txBody>
      </p:sp>
      <p:graphicFrame>
        <p:nvGraphicFramePr>
          <p:cNvPr id="143" name="Google Shape;143;p6"/>
          <p:cNvGraphicFramePr/>
          <p:nvPr/>
        </p:nvGraphicFramePr>
        <p:xfrm>
          <a:off x="112142" y="123434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{0FAFA441-2FD0-443C-8115-B0396A1D7D22}</a:tableStyleId>
              </a:tblPr>
              <a:tblGrid>
                <a:gridCol w="2078975"/>
                <a:gridCol w="4209700"/>
                <a:gridCol w="2631050"/>
              </a:tblGrid>
              <a:tr h="38742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Группы юридических наук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  <a:tc hMerge="1"/>
              </a:tr>
              <a:tr h="219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Теоретические и исторические юридические нау- ки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Изучают сущность и развитие права и государства на определённых этапах.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Ф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ормируют общие представления о праве и государстве. Выступают осно- вой для всех иных юридических наук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Теория государства и права, история госу- дарства и права, исто- рия правовых и поли- тических учений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22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Отраслевые юри- дические науки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Изучают группы отношений, регули- руемых конкретными отраслями пра- ва. Выявляют особенности определён- ной отрасли права, её характерные черты и отличия от иных отраслей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Конституционное пра- во, гражданское право, трудовое право, уго- ловное право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Прикладные юри- дические науки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Непосредственно не связаны с изуче- нием каких-либо правовых норм. На- ходятся на стыке юридических и не- юридических наук. Изучают связан- ные с правом явления, используя зна- ния иных наук (социологии, психоло- гии, медицины, химии и т. д.)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Криминалистика, су- дебная психиатрия, су- дебная бухгалтерия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>
            <p:ph type="title"/>
          </p:nvPr>
        </p:nvSpPr>
        <p:spPr>
          <a:xfrm>
            <a:off x="112142" y="215659"/>
            <a:ext cx="8979797" cy="7246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Профессия – юрист</a:t>
            </a: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179388" y="1263770"/>
            <a:ext cx="8773064" cy="172528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Специалисты, которые применяют знания о праве на практике в реальных отно- шениях, называются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юристами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Подготовка юристов осуществляется по различ- ным направлениям. Юристы обеспечивают реализацию правовых норм в отноше- ниях, возникающих в политической, экономической, трудовой, цифровой, семей- ной и иных сферах. Важность правильного применения правовых норм опреде- ляет существование специализаций в юридической профессии.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0" name="Google Shape;150;p7"/>
          <p:cNvGrpSpPr/>
          <p:nvPr/>
        </p:nvGrpSpPr>
        <p:grpSpPr>
          <a:xfrm>
            <a:off x="182171" y="3288654"/>
            <a:ext cx="8785557" cy="1907487"/>
            <a:chOff x="2783" y="200398"/>
            <a:chExt cx="8785557" cy="1907487"/>
          </a:xfrm>
        </p:grpSpPr>
        <p:sp>
          <p:nvSpPr>
            <p:cNvPr id="151" name="Google Shape;151;p7"/>
            <p:cNvSpPr/>
            <p:nvPr/>
          </p:nvSpPr>
          <p:spPr>
            <a:xfrm>
              <a:off x="4395562" y="845389"/>
              <a:ext cx="3769689" cy="26169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2" name="Google Shape;152;p7"/>
            <p:cNvSpPr/>
            <p:nvPr/>
          </p:nvSpPr>
          <p:spPr>
            <a:xfrm>
              <a:off x="4395562" y="845389"/>
              <a:ext cx="2261813" cy="26169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3" name="Google Shape;153;p7"/>
            <p:cNvSpPr/>
            <p:nvPr/>
          </p:nvSpPr>
          <p:spPr>
            <a:xfrm>
              <a:off x="4395562" y="845389"/>
              <a:ext cx="753937" cy="26169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4" name="Google Shape;154;p7"/>
            <p:cNvSpPr/>
            <p:nvPr/>
          </p:nvSpPr>
          <p:spPr>
            <a:xfrm>
              <a:off x="3641624" y="845389"/>
              <a:ext cx="753937" cy="26169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5" name="Google Shape;155;p7"/>
            <p:cNvSpPr/>
            <p:nvPr/>
          </p:nvSpPr>
          <p:spPr>
            <a:xfrm>
              <a:off x="2133748" y="845389"/>
              <a:ext cx="2261813" cy="26169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6" name="Google Shape;156;p7"/>
            <p:cNvSpPr/>
            <p:nvPr/>
          </p:nvSpPr>
          <p:spPr>
            <a:xfrm>
              <a:off x="625872" y="845389"/>
              <a:ext cx="3769689" cy="26169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7" name="Google Shape;157;p7"/>
            <p:cNvSpPr/>
            <p:nvPr/>
          </p:nvSpPr>
          <p:spPr>
            <a:xfrm>
              <a:off x="2304213" y="200398"/>
              <a:ext cx="4182697" cy="64499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 txBox="1"/>
            <p:nvPr/>
          </p:nvSpPr>
          <p:spPr>
            <a:xfrm>
              <a:off x="2304213" y="200398"/>
              <a:ext cx="4182697" cy="6449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Юридические профессии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783" y="1107086"/>
              <a:ext cx="1246178" cy="10007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 txBox="1"/>
            <p:nvPr/>
          </p:nvSpPr>
          <p:spPr>
            <a:xfrm>
              <a:off x="2783" y="1107086"/>
              <a:ext cx="1246178" cy="10007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адвокат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510659" y="1107086"/>
              <a:ext cx="1246178" cy="10007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 txBox="1"/>
            <p:nvPr/>
          </p:nvSpPr>
          <p:spPr>
            <a:xfrm>
              <a:off x="1510659" y="1107086"/>
              <a:ext cx="1246178" cy="10007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нотариус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3018534" y="1107086"/>
              <a:ext cx="1246178" cy="10007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 txBox="1"/>
            <p:nvPr/>
          </p:nvSpPr>
          <p:spPr>
            <a:xfrm>
              <a:off x="3018534" y="1107086"/>
              <a:ext cx="1246178" cy="10007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прокурор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4526410" y="1107086"/>
              <a:ext cx="1246178" cy="10007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7"/>
            <p:cNvSpPr txBox="1"/>
            <p:nvPr/>
          </p:nvSpPr>
          <p:spPr>
            <a:xfrm>
              <a:off x="4526410" y="1107086"/>
              <a:ext cx="1246178" cy="10007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следова- тель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6034286" y="1107086"/>
              <a:ext cx="1246178" cy="10007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7"/>
            <p:cNvSpPr txBox="1"/>
            <p:nvPr/>
          </p:nvSpPr>
          <p:spPr>
            <a:xfrm>
              <a:off x="6034286" y="1107086"/>
              <a:ext cx="1246178" cy="10007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судья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542162" y="1107086"/>
              <a:ext cx="1246178" cy="10007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7"/>
            <p:cNvSpPr txBox="1"/>
            <p:nvPr/>
          </p:nvSpPr>
          <p:spPr>
            <a:xfrm>
              <a:off x="7542162" y="1107086"/>
              <a:ext cx="1246178" cy="10007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юрискон- сульт и др.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71" name="Google Shape;171;p7"/>
          <p:cNvSpPr txBox="1"/>
          <p:nvPr/>
        </p:nvSpPr>
        <p:spPr>
          <a:xfrm>
            <a:off x="197448" y="5594949"/>
            <a:ext cx="8773064" cy="9611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Каждая профессия предполагает наличие специальных полномочий, однако пе- ред всеми юристами стоит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общая задача – обеспечение прав и свобод личнос- ти, укрепление правопорядка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/>
          <p:nvPr>
            <p:ph type="title"/>
          </p:nvPr>
        </p:nvSpPr>
        <p:spPr>
          <a:xfrm>
            <a:off x="112142" y="215659"/>
            <a:ext cx="8979797" cy="7246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Адвокат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179388" y="1263769"/>
            <a:ext cx="4703163" cy="37481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Адвокат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– это лицо, оказывающее на про- фессиональной основе юридическую по- мощь физическим и юридическим лицам в целях осуществления и защиты их прав и свобод. Стать адвокатом может гражданин Республики Беларусь, имеющий высшее юридическое образование и стаж работы по специальности не менее 3 лет, прошед- ший стажировку и сдавший квалифика- ционный экзамен. Осуществлять адвокат- скую деятельность возможно только на ос- новании специального разрешения (ли- цензии).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o.remove.bg/downloads/b7ddc224-31c7-4d73-ba2b-59788239564c/4X3A3218-removebg-preview.png" id="178" name="Google Shape;178;p8"/>
          <p:cNvPicPr preferRelativeResize="0"/>
          <p:nvPr/>
        </p:nvPicPr>
        <p:blipFill rotWithShape="1">
          <a:blip r:embed="rId3">
            <a:alphaModFix/>
          </a:blip>
          <a:srcRect b="0" l="0" r="0" t="7114"/>
          <a:stretch/>
        </p:blipFill>
        <p:spPr>
          <a:xfrm>
            <a:off x="4882551" y="1003509"/>
            <a:ext cx="4069901" cy="567055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9" name="Google Shape;179;p8"/>
          <p:cNvSpPr txBox="1"/>
          <p:nvPr/>
        </p:nvSpPr>
        <p:spPr>
          <a:xfrm>
            <a:off x="1242204" y="5843064"/>
            <a:ext cx="3640347" cy="8309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Алексей Шваков, Председатель Белорусской республиканской коллегии адвокатов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/>
          <p:nvPr>
            <p:ph type="title"/>
          </p:nvPr>
        </p:nvSpPr>
        <p:spPr>
          <a:xfrm>
            <a:off x="112142" y="215659"/>
            <a:ext cx="8979797" cy="7246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Адвокат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179388" y="1022230"/>
            <a:ext cx="8773064" cy="1203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Адвокаты осуществляют различную деятельность: проводят консультации по правовым вопросам, составляют заявления, жалобы и ходатайства, обслуживают коммерческие операции, представляют интересы физических и юридических лиц в судебном процессе и др.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86" name="Google Shape;186;p9"/>
          <p:cNvGrpSpPr/>
          <p:nvPr/>
        </p:nvGrpSpPr>
        <p:grpSpPr>
          <a:xfrm>
            <a:off x="198657" y="2227181"/>
            <a:ext cx="8734524" cy="4560241"/>
            <a:chOff x="19269" y="1566"/>
            <a:chExt cx="8734524" cy="4560241"/>
          </a:xfrm>
        </p:grpSpPr>
        <p:sp>
          <p:nvSpPr>
            <p:cNvPr id="187" name="Google Shape;187;p9"/>
            <p:cNvSpPr/>
            <p:nvPr/>
          </p:nvSpPr>
          <p:spPr>
            <a:xfrm>
              <a:off x="19269" y="1566"/>
              <a:ext cx="8563821" cy="61404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9"/>
            <p:cNvSpPr txBox="1"/>
            <p:nvPr/>
          </p:nvSpPr>
          <p:spPr>
            <a:xfrm>
              <a:off x="37254" y="19551"/>
              <a:ext cx="8527851" cy="5780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Адвокат имеет право (Закон Республики Беларусь от 30 декабря 2011 г. «Об адвокатуре и адвокатской деятельности в Республике Беларусь», ст. 17: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875651" y="615606"/>
              <a:ext cx="856382" cy="4379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" name="Google Shape;190;p9"/>
            <p:cNvSpPr/>
            <p:nvPr/>
          </p:nvSpPr>
          <p:spPr>
            <a:xfrm>
              <a:off x="1732034" y="727117"/>
              <a:ext cx="7021759" cy="65295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9"/>
            <p:cNvSpPr txBox="1"/>
            <p:nvPr/>
          </p:nvSpPr>
          <p:spPr>
            <a:xfrm>
              <a:off x="1751158" y="746241"/>
              <a:ext cx="6983511" cy="6147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представлять права и интересы клиентов, обратившихся за юри- дической помощью, в судах, государственных органах, иных орга- низациях и перед физическими лицами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875651" y="615606"/>
              <a:ext cx="856382" cy="109899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3" name="Google Shape;193;p9"/>
            <p:cNvSpPr/>
            <p:nvPr/>
          </p:nvSpPr>
          <p:spPr>
            <a:xfrm>
              <a:off x="1732034" y="1491580"/>
              <a:ext cx="7021759" cy="44604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9"/>
            <p:cNvSpPr txBox="1"/>
            <p:nvPr/>
          </p:nvSpPr>
          <p:spPr>
            <a:xfrm>
              <a:off x="1745098" y="1504644"/>
              <a:ext cx="6995631" cy="4199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самостоятельно собирать и представлять сведения, касающиеся обстоятельств дела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875651" y="615606"/>
              <a:ext cx="856382" cy="17569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6" name="Google Shape;196;p9"/>
            <p:cNvSpPr/>
            <p:nvPr/>
          </p:nvSpPr>
          <p:spPr>
            <a:xfrm>
              <a:off x="1732034" y="2049133"/>
              <a:ext cx="7021759" cy="64692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9"/>
            <p:cNvSpPr txBox="1"/>
            <p:nvPr/>
          </p:nvSpPr>
          <p:spPr>
            <a:xfrm>
              <a:off x="1750982" y="2068081"/>
              <a:ext cx="6983863" cy="6090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запрашивать справки, характеристики и иные документы, необ- ходимые в связи с оказанием юридической помощи, у государст- венных органов и иных организаций …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875651" y="615606"/>
              <a:ext cx="856382" cy="24149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9" name="Google Shape;199;p9"/>
            <p:cNvSpPr/>
            <p:nvPr/>
          </p:nvSpPr>
          <p:spPr>
            <a:xfrm>
              <a:off x="1732034" y="2807571"/>
              <a:ext cx="7021759" cy="44604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9"/>
            <p:cNvSpPr txBox="1"/>
            <p:nvPr/>
          </p:nvSpPr>
          <p:spPr>
            <a:xfrm>
              <a:off x="1745098" y="2820635"/>
              <a:ext cx="6995631" cy="4199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беспрепятственно и конфиденциально общаться наедине со своим клиентом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875651" y="615606"/>
              <a:ext cx="856382" cy="33478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2" name="Google Shape;202;p9"/>
            <p:cNvSpPr/>
            <p:nvPr/>
          </p:nvSpPr>
          <p:spPr>
            <a:xfrm>
              <a:off x="1732034" y="3365124"/>
              <a:ext cx="7021759" cy="119668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9"/>
            <p:cNvSpPr txBox="1"/>
            <p:nvPr/>
          </p:nvSpPr>
          <p:spPr>
            <a:xfrm>
              <a:off x="1767084" y="3400174"/>
              <a:ext cx="6951659" cy="11265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заявлять ходатайства, подавать в установленном порядке жало- бы на действия суда, государственных органов и иных организа- ций, должностных лиц, ущемляющие права, свободы и интересы клиента, а также права адвоката при осуществлении им профес- сиональных обязанностей…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22.01.2023</vt:lpwstr>
  </property>
</Properties>
</file>