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fjsEgwdzau1EOLgSWJyzvlS6K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5588327-4616-4674-AACE-A17BE11932E8}">
  <a:tblStyle styleId="{B5588327-4616-4674-AACE-A17BE11932E8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8EC"/>
          </a:solidFill>
        </a:fill>
      </a:tcStyle>
    </a:wholeTbl>
    <a:band1H>
      <a:tcTxStyle/>
      <a:tcStyle>
        <a:tcBdr/>
        <a:fill>
          <a:solidFill>
            <a:srgbClr val="D8C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C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A030EC-A1A6-47F6-A107-D07A72A148A2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AE9"/>
          </a:solidFill>
        </a:fill>
      </a:tcStyle>
    </a:wholeTbl>
    <a:band1H>
      <a:tcTxStyle/>
      <a:tcStyle>
        <a:tcBdr/>
        <a:fill>
          <a:solidFill>
            <a:srgbClr val="CED2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D2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948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5"/>
          <p:cNvSpPr/>
          <p:nvPr/>
        </p:nvSpPr>
        <p:spPr>
          <a:xfrm>
            <a:off x="0" y="0"/>
            <a:ext cx="12192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5"/>
          <p:cNvSpPr txBox="1">
            <a:spLocks noGrp="1"/>
          </p:cNvSpPr>
          <p:nvPr>
            <p:ph type="ctrTitle"/>
          </p:nvPr>
        </p:nvSpPr>
        <p:spPr>
          <a:xfrm>
            <a:off x="4286237" y="3352800"/>
            <a:ext cx="771530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/>
          <p:nvPr/>
        </p:nvSpPr>
        <p:spPr>
          <a:xfrm>
            <a:off x="0" y="142852"/>
            <a:ext cx="5486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sz="1800" b="1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" name="Google Shape;1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6124"/>
            <a:ext cx="12192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71943"/>
            <a:ext cx="177552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5"/>
          <p:cNvSpPr txBox="1"/>
          <p:nvPr/>
        </p:nvSpPr>
        <p:spPr>
          <a:xfrm>
            <a:off x="0" y="2784973"/>
            <a:ext cx="54864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Беларуси. 11 класс</a:t>
            </a:r>
            <a:endParaRPr sz="2200" b="1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 rot="5400000">
            <a:off x="3558346" y="-1581961"/>
            <a:ext cx="5443538" cy="10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5"/>
          <p:cNvSpPr txBox="1">
            <a:spLocks noGrp="1"/>
          </p:cNvSpPr>
          <p:nvPr>
            <p:ph type="title"/>
          </p:nvPr>
        </p:nvSpPr>
        <p:spPr>
          <a:xfrm rot="5400000">
            <a:off x="7188994" y="1948658"/>
            <a:ext cx="6170613" cy="2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body" idx="1"/>
          </p:nvPr>
        </p:nvSpPr>
        <p:spPr>
          <a:xfrm rot="5400000">
            <a:off x="1854993" y="-565942"/>
            <a:ext cx="6170613" cy="76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body" idx="1"/>
          </p:nvPr>
        </p:nvSpPr>
        <p:spPr>
          <a:xfrm>
            <a:off x="1047715" y="785794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1117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body" idx="2"/>
          </p:nvPr>
        </p:nvSpPr>
        <p:spPr>
          <a:xfrm>
            <a:off x="6451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4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5B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body" idx="1"/>
          </p:nvPr>
        </p:nvSpPr>
        <p:spPr>
          <a:xfrm>
            <a:off x="1047715" y="928670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sz="2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8" name="Google Shape;8;p3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400000">
            <a:off x="-2500339" y="3214696"/>
            <a:ext cx="6143644" cy="1142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4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subTitle" idx="4294967295"/>
          </p:nvPr>
        </p:nvSpPr>
        <p:spPr>
          <a:xfrm>
            <a:off x="119336" y="4221088"/>
            <a:ext cx="11953328" cy="13681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lang="ru-RU" sz="4400" b="1" i="0" u="none" strike="noStrike" cap="non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Общественно-политическая жизнь во второй половине 1990-х гг. - начале XXI в.</a:t>
            </a:r>
            <a:endParaRPr/>
          </a:p>
        </p:txBody>
      </p:sp>
      <p:sp>
        <p:nvSpPr>
          <p:cNvPr id="77" name="Google Shape;77;p1"/>
          <p:cNvSpPr txBox="1"/>
          <p:nvPr/>
        </p:nvSpPr>
        <p:spPr>
          <a:xfrm>
            <a:off x="11263306" y="6270154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sz="1800" b="1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"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7328" y="3330990"/>
            <a:ext cx="880346" cy="707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52</a:t>
            </a:r>
            <a:endParaRPr sz="40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0" name="Google Shape;80;p1" descr="ÐÐ°ÑÐ»Ð°Ð¼ÐµÐ½Ñ â ÐÐ°ÑÐ¸Ð¾Ð½Ð°Ð»ÑÐ½Ð¾Ðµ ÑÐ¾Ð±ÑÐ°Ð½Ð¸Ðµ Ð ÐµÑÐ¿ÑÐ±Ð»Ð¸ÐºÐ¸ ÐÐµÐ»Ð°ÑÑÑÑ: Ð¿ÑÑÐ¸  ÑÐ¾Ð²ÐµÑÑÐµÐ½ÑÑÐ²Ð¾Ð²Ð°Ð½Ð¸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3991" y="-15485"/>
            <a:ext cx="6168009" cy="4105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0"/>
          <p:cNvGrpSpPr/>
          <p:nvPr/>
        </p:nvGrpSpPr>
        <p:grpSpPr>
          <a:xfrm>
            <a:off x="1199457" y="927728"/>
            <a:ext cx="10873208" cy="708770"/>
            <a:chOff x="4843171" y="1440146"/>
            <a:chExt cx="3221724" cy="940028"/>
          </a:xfrm>
        </p:grpSpPr>
        <p:sp>
          <p:nvSpPr>
            <p:cNvPr id="228" name="Google Shape;228;p10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октябре 1996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Минске прошло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І Всебелорусское народное собрание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Участники форума обсу- дили изменения и дополнения в Конституцию, предложенные Президентом.</a:t>
              </a:r>
              <a:endParaRPr/>
            </a:p>
          </p:txBody>
        </p:sp>
      </p:grpSp>
      <p:graphicFrame>
        <p:nvGraphicFramePr>
          <p:cNvPr id="230" name="Google Shape;230;p10"/>
          <p:cNvGraphicFramePr/>
          <p:nvPr/>
        </p:nvGraphicFramePr>
        <p:xfrm>
          <a:off x="1292377" y="1829213"/>
          <a:ext cx="10687350" cy="4480100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4954475"/>
                <a:gridCol w="5732875"/>
              </a:tblGrid>
              <a:tr h="5159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Республиканский референдум 24 ноября 1996 г.</a:t>
                      </a:r>
                      <a:endParaRPr sz="20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инициированные Президентом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B2C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инициированные Верховным Советом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B2C5BF"/>
                    </a:solidFill>
                  </a:tcPr>
                </a:tc>
              </a:tr>
              <a:tr h="32185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переносе Дня Независимости на 3 июля («за» – 88,18%).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Конституцию (предложенных Президен- том) («за» – 70,45).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введении свободной без ограничений купли-продажи земель сельскохозяйст- венного назначения («против» – 82,88%).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отмене смертной казни («против» – 80,44%).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Конститу- цию (предложенных парламентом) («против» – 71,2%).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выборности глав администраций регионов («против» – 69,92%).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финансировании всех ветвей власти открыто и только из бюджета («против» – 65,85%).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231" name="Google Shape;231;p10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Республиканский референдум 24 ноября 1996 г. и его результаты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11"/>
          <p:cNvGraphicFramePr/>
          <p:nvPr/>
        </p:nvGraphicFramePr>
        <p:xfrm>
          <a:off x="2495600" y="908720"/>
          <a:ext cx="8064900" cy="5688650"/>
        </p:xfrm>
        <a:graphic>
          <a:graphicData uri="http://schemas.openxmlformats.org/drawingml/2006/table">
            <a:tbl>
              <a:tblPr firstRow="1">
                <a:noFill/>
                <a:tableStyleId>{40A030EC-A1A6-47F6-A107-D07A72A148A2}</a:tableStyleId>
              </a:tblPr>
              <a:tblGrid>
                <a:gridCol w="1344150"/>
                <a:gridCol w="1344150"/>
                <a:gridCol w="2688300"/>
                <a:gridCol w="2688300"/>
              </a:tblGrid>
              <a:tr h="11863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Органы государственной власти в Республике Беларусь по Конституции Республики Беларусь с изменениями и дополнениями 1996 г.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72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 Республики Беларусь </a:t>
                      </a: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Глава государства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9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Законодательная власть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Исполнительная власть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Судебная власть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13850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Национальное собра- ние Республики Бела- русь </a:t>
                      </a: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парламент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Совет Министров Рес- публики Беларусь </a:t>
                      </a: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правительство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Конституционный Суд Республики Беларусь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1800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Совет Рес- публики 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Палата представи-телей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Верховный Суд Республики Беларусь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237" name="Google Shape;237;p11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Процесс формирования Республики Беларусь как демократи- ческого социального правового государства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2"/>
          <p:cNvGrpSpPr/>
          <p:nvPr/>
        </p:nvGrpSpPr>
        <p:grpSpPr>
          <a:xfrm>
            <a:off x="1363820" y="3429000"/>
            <a:ext cx="6962587" cy="1080120"/>
            <a:chOff x="4843171" y="1440146"/>
            <a:chExt cx="3221724" cy="940028"/>
          </a:xfrm>
        </p:grpSpPr>
        <p:sp>
          <p:nvSpPr>
            <p:cNvPr id="243" name="Google Shape;243;p12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2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с согласия Палаты представителей мог назначать премьер-министра и его заместителей, определять структуру правительства, принимать решение об отставке правительства, назначать глав исполнительной власти на местах.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45" name="Google Shape;2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8168" y="612346"/>
            <a:ext cx="4455785" cy="61542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6" name="Google Shape;246;p12"/>
          <p:cNvSpPr txBox="1"/>
          <p:nvPr/>
        </p:nvSpPr>
        <p:spPr>
          <a:xfrm>
            <a:off x="4845114" y="6420282"/>
            <a:ext cx="2736304" cy="3670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А.Г.Лукашенко. 1994 г.</a:t>
            </a:r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Процесс формирования Республики Беларусь как демократи- ческого социального правового государства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3"/>
          <p:cNvGrpSpPr/>
          <p:nvPr/>
        </p:nvGrpSpPr>
        <p:grpSpPr>
          <a:xfrm>
            <a:off x="1271464" y="887316"/>
            <a:ext cx="10801200" cy="813493"/>
            <a:chOff x="4843171" y="1440146"/>
            <a:chExt cx="3221724" cy="940028"/>
          </a:xfrm>
        </p:grpSpPr>
        <p:sp>
          <p:nvSpPr>
            <p:cNvPr id="253" name="Google Shape;253;p1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мае 2001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состоялось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ІІ  Всебелорусское народное собрание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На нём была принята программа развития страны на 2001-2005 гг. </a:t>
              </a:r>
              <a:endParaRPr/>
            </a:p>
          </p:txBody>
        </p:sp>
      </p:grpSp>
      <p:sp>
        <p:nvSpPr>
          <p:cNvPr id="255" name="Google Shape;255;p13"/>
          <p:cNvSpPr txBox="1"/>
          <p:nvPr/>
        </p:nvSpPr>
        <p:spPr>
          <a:xfrm>
            <a:off x="2856203" y="6374364"/>
            <a:ext cx="7343689" cy="3670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ІІ  Всебелорусское народное собрание</a:t>
            </a:r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7" name="Google Shape;257;p13" descr="https://www.belta.by/uploads/lotus/news/000022_E327668ED23B110043257FD900230382_334120.jpg"/>
          <p:cNvPicPr preferRelativeResize="0"/>
          <p:nvPr/>
        </p:nvPicPr>
        <p:blipFill rotWithShape="1">
          <a:blip r:embed="rId3">
            <a:alphaModFix/>
          </a:blip>
          <a:srcRect b="7720"/>
          <a:stretch/>
        </p:blipFill>
        <p:spPr>
          <a:xfrm>
            <a:off x="2856202" y="1863772"/>
            <a:ext cx="7343690" cy="44897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4"/>
          <p:cNvGrpSpPr/>
          <p:nvPr/>
        </p:nvGrpSpPr>
        <p:grpSpPr>
          <a:xfrm>
            <a:off x="1271464" y="887317"/>
            <a:ext cx="10801200" cy="1029516"/>
            <a:chOff x="4843171" y="1440146"/>
            <a:chExt cx="3221724" cy="940028"/>
          </a:xfrm>
        </p:grpSpPr>
        <p:sp>
          <p:nvSpPr>
            <p:cNvPr id="263" name="Google Shape;263;p14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Президентская избирательная кампания в 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2001 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проходила под лозунгом  «За сильную и процве- тающую Беларусь». За А.Г.Лукашенко проголосовало 75,6% избирателей. Он был переизбран на вто- рой президентский срок.</a:t>
              </a:r>
              <a:endParaRPr/>
            </a:p>
          </p:txBody>
        </p:sp>
      </p:grpSp>
      <p:grpSp>
        <p:nvGrpSpPr>
          <p:cNvPr id="265" name="Google Shape;265;p14"/>
          <p:cNvGrpSpPr/>
          <p:nvPr/>
        </p:nvGrpSpPr>
        <p:grpSpPr>
          <a:xfrm>
            <a:off x="2809958" y="2996953"/>
            <a:ext cx="7456155" cy="3507984"/>
            <a:chOff x="458373" y="0"/>
            <a:chExt cx="7456155" cy="3507984"/>
          </a:xfrm>
        </p:grpSpPr>
        <p:cxnSp>
          <p:nvCxnSpPr>
            <p:cNvPr id="266" name="Google Shape;266;p14"/>
            <p:cNvCxnSpPr/>
            <p:nvPr/>
          </p:nvCxnSpPr>
          <p:spPr>
            <a:xfrm>
              <a:off x="458373" y="350798"/>
              <a:ext cx="0" cy="3157186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267" name="Google Shape;267;p14"/>
            <p:cNvSpPr/>
            <p:nvPr/>
          </p:nvSpPr>
          <p:spPr>
            <a:xfrm>
              <a:off x="1017125" y="490064"/>
              <a:ext cx="1660504" cy="14207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t="-12498" b="-47496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806830" y="1995353"/>
              <a:ext cx="2202078" cy="1328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806830" y="1995353"/>
              <a:ext cx="2202078" cy="132811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2,48%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Либе- рально-демократи-ческой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460022" y="0"/>
              <a:ext cx="2220273" cy="35079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460022" y="0"/>
              <a:ext cx="2220273" cy="35079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С.В.Гайдукевич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72" name="Google Shape;272;p14"/>
            <p:cNvCxnSpPr/>
            <p:nvPr/>
          </p:nvCxnSpPr>
          <p:spPr>
            <a:xfrm>
              <a:off x="3095839" y="350798"/>
              <a:ext cx="0" cy="3157186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273" name="Google Shape;273;p14"/>
            <p:cNvSpPr/>
            <p:nvPr/>
          </p:nvSpPr>
          <p:spPr>
            <a:xfrm>
              <a:off x="3654591" y="497253"/>
              <a:ext cx="1660504" cy="14207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16314" b="-55684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3473072" y="2022463"/>
              <a:ext cx="2200218" cy="1328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 txBox="1"/>
            <p:nvPr/>
          </p:nvSpPr>
          <p:spPr>
            <a:xfrm>
              <a:off x="3473072" y="2022463"/>
              <a:ext cx="2200218" cy="132811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15,65%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Федерации профсоюзов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3080255" y="0"/>
              <a:ext cx="2199489" cy="35079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 txBox="1"/>
            <p:nvPr/>
          </p:nvSpPr>
          <p:spPr>
            <a:xfrm>
              <a:off x="3080255" y="0"/>
              <a:ext cx="2199489" cy="35079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В.И.Гончарик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78" name="Google Shape;278;p14"/>
            <p:cNvCxnSpPr/>
            <p:nvPr/>
          </p:nvCxnSpPr>
          <p:spPr>
            <a:xfrm>
              <a:off x="5722465" y="350798"/>
              <a:ext cx="0" cy="3157186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279" name="Google Shape;279;p14"/>
            <p:cNvSpPr/>
            <p:nvPr/>
          </p:nvSpPr>
          <p:spPr>
            <a:xfrm>
              <a:off x="6156928" y="483444"/>
              <a:ext cx="1660504" cy="142073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t="-14752" b="-67244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5948043" y="2051156"/>
              <a:ext cx="1966485" cy="1328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 txBox="1"/>
            <p:nvPr/>
          </p:nvSpPr>
          <p:spPr>
            <a:xfrm>
              <a:off x="5948043" y="2051156"/>
              <a:ext cx="1966485" cy="132811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75,65%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5730595" y="0"/>
              <a:ext cx="2179668" cy="35079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 txBox="1"/>
            <p:nvPr/>
          </p:nvSpPr>
          <p:spPr>
            <a:xfrm>
              <a:off x="5730595" y="0"/>
              <a:ext cx="2179668" cy="35079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А.Г.Лукашенко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84" name="Google Shape;284;p14"/>
          <p:cNvGrpSpPr/>
          <p:nvPr/>
        </p:nvGrpSpPr>
        <p:grpSpPr>
          <a:xfrm>
            <a:off x="2583837" y="2261688"/>
            <a:ext cx="7915186" cy="468948"/>
            <a:chOff x="2846" y="825"/>
            <a:chExt cx="7915186" cy="945289"/>
          </a:xfrm>
        </p:grpSpPr>
        <p:sp>
          <p:nvSpPr>
            <p:cNvPr id="285" name="Google Shape;285;p14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Итоги выборов Президента Республики Беларусь в 2001 г.</a:t>
              </a:r>
              <a:endParaRPr/>
            </a:p>
          </p:txBody>
        </p:sp>
      </p:grpSp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5"/>
          <p:cNvPicPr preferRelativeResize="0"/>
          <p:nvPr/>
        </p:nvPicPr>
        <p:blipFill rotWithShape="1">
          <a:blip r:embed="rId3">
            <a:alphaModFix/>
          </a:blip>
          <a:srcRect t="7004" r="8186"/>
          <a:stretch/>
        </p:blipFill>
        <p:spPr>
          <a:xfrm>
            <a:off x="8040216" y="764704"/>
            <a:ext cx="4104456" cy="60205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293" name="Google Shape;293;p15"/>
          <p:cNvGrpSpPr/>
          <p:nvPr/>
        </p:nvGrpSpPr>
        <p:grpSpPr>
          <a:xfrm>
            <a:off x="1271464" y="1556792"/>
            <a:ext cx="7776864" cy="1389556"/>
            <a:chOff x="4843171" y="1440146"/>
            <a:chExt cx="3221724" cy="940028"/>
          </a:xfrm>
        </p:grpSpPr>
        <p:sp>
          <p:nvSpPr>
            <p:cNvPr id="294" name="Google Shape;294;p15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 А.Г.Лукашенко инициировал проведение республиканского референдума по вопросу о возможности его участия в очередных пре- зидентских выборах. На республиканском референдуме, который про- шёл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17 октября 2004 г.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,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было снято ограничение на возможность быть избранным Президентом страны не более двух сроков подряд.</a:t>
              </a:r>
              <a:endParaRPr/>
            </a:p>
          </p:txBody>
        </p:sp>
      </p:grpSp>
      <p:sp>
        <p:nvSpPr>
          <p:cNvPr id="296" name="Google Shape;296;p15"/>
          <p:cNvSpPr txBox="1"/>
          <p:nvPr/>
        </p:nvSpPr>
        <p:spPr>
          <a:xfrm>
            <a:off x="4420892" y="5718568"/>
            <a:ext cx="3605553" cy="10666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Голосование на республиканском референдуме и выборах депутатов Палаты представителей Национального собрания. 2004 г.</a:t>
            </a:r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6"/>
          <p:cNvGrpSpPr/>
          <p:nvPr/>
        </p:nvGrpSpPr>
        <p:grpSpPr>
          <a:xfrm>
            <a:off x="1271464" y="887316"/>
            <a:ext cx="10801200" cy="885501"/>
            <a:chOff x="4843171" y="1440146"/>
            <a:chExt cx="3221724" cy="940028"/>
          </a:xfrm>
        </p:grpSpPr>
        <p:sp>
          <p:nvSpPr>
            <p:cNvPr id="303" name="Google Shape;303;p16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марте 2006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состоялось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III Всебелорусское народное собрание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Оно приняло Программу со- циально-экономического развития Республики Беларусь на 2006-2010 гг. под девизом «Государство для народа».</a:t>
              </a:r>
              <a:endParaRPr/>
            </a:p>
          </p:txBody>
        </p:sp>
      </p:grpSp>
      <p:pic>
        <p:nvPicPr>
          <p:cNvPr id="305" name="Google Shape;305;p16" descr="Ð¢ÑÐµÑÑÐµ ÐÑÐµÐ±ÐµÐ»Ð¾ÑÑÑÑÐºÐ¾Ðµ Ð½Ð°ÑÐ¾Ð´Ð½Ð¾Ðµ ÑÐ¾Ð±ÑÐ°Ð½Ð¸Ðµ Ð·Ð°Ð²ÐµÑÑÐ¸Ð»Ð¾ ÑÐ²Ð¾Ñ ÑÐ°Ð±Ð¾ÑÑ | ÐÑÐ¸ÑÐ¸Ð°Ð»ÑÐ½ÑÐ¹  Ð¸Ð½ÑÐµÑÐ½ÐµÑ-Ð¿Ð¾ÑÑÐ°Ð» ÐÑÐµÐ·Ð¸Ð´ÐµÐ½ÑÐ° Ð ÐµÑÐ¿ÑÐ±Ð»Ð¸ÐºÐ¸ ÐÐµÐ»Ð°ÑÑÑÑ"/>
          <p:cNvPicPr preferRelativeResize="0"/>
          <p:nvPr/>
        </p:nvPicPr>
        <p:blipFill rotWithShape="1">
          <a:blip r:embed="rId3">
            <a:alphaModFix/>
          </a:blip>
          <a:srcRect b="6325"/>
          <a:stretch/>
        </p:blipFill>
        <p:spPr>
          <a:xfrm>
            <a:off x="2643828" y="2060848"/>
            <a:ext cx="7768439" cy="40933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6" name="Google Shape;306;p16"/>
          <p:cNvSpPr txBox="1"/>
          <p:nvPr/>
        </p:nvSpPr>
        <p:spPr>
          <a:xfrm>
            <a:off x="2643827" y="6154231"/>
            <a:ext cx="7768439" cy="3670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ІІI  Всебелорусское народное собрание</a:t>
            </a:r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7"/>
          <p:cNvGrpSpPr/>
          <p:nvPr/>
        </p:nvGrpSpPr>
        <p:grpSpPr>
          <a:xfrm>
            <a:off x="1271464" y="1019597"/>
            <a:ext cx="10801200" cy="957509"/>
            <a:chOff x="4843171" y="1440146"/>
            <a:chExt cx="3221724" cy="940028"/>
          </a:xfrm>
        </p:grpSpPr>
        <p:sp>
          <p:nvSpPr>
            <p:cNvPr id="313" name="Google Shape;313;p17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Очередные выборы Главы государства прошли в Беларуси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 марта 2006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Участие в них приняло 92,9% избирателей. Президентом был избран А.Г.Лукашенко. За него проголосовало 83% избира- телей.</a:t>
              </a:r>
              <a:endParaRPr/>
            </a:p>
          </p:txBody>
        </p:sp>
      </p:grpSp>
      <p:grpSp>
        <p:nvGrpSpPr>
          <p:cNvPr id="315" name="Google Shape;315;p17"/>
          <p:cNvGrpSpPr/>
          <p:nvPr/>
        </p:nvGrpSpPr>
        <p:grpSpPr>
          <a:xfrm>
            <a:off x="2496232" y="3015900"/>
            <a:ext cx="7992643" cy="3319196"/>
            <a:chOff x="72639" y="234971"/>
            <a:chExt cx="7992643" cy="3319196"/>
          </a:xfrm>
        </p:grpSpPr>
        <p:cxnSp>
          <p:nvCxnSpPr>
            <p:cNvPr id="316" name="Google Shape;316;p17"/>
            <p:cNvCxnSpPr/>
            <p:nvPr/>
          </p:nvCxnSpPr>
          <p:spPr>
            <a:xfrm>
              <a:off x="72639" y="566890"/>
              <a:ext cx="0" cy="2987277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317" name="Google Shape;317;p17"/>
            <p:cNvSpPr/>
            <p:nvPr/>
          </p:nvSpPr>
          <p:spPr>
            <a:xfrm>
              <a:off x="155619" y="666466"/>
              <a:ext cx="1571141" cy="134427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t="-798" b="-45195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86143" y="2048100"/>
              <a:ext cx="1876980" cy="1432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 txBox="1"/>
            <p:nvPr/>
          </p:nvSpPr>
          <p:spPr>
            <a:xfrm>
              <a:off x="86143" y="2048100"/>
              <a:ext cx="1876980" cy="14325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2,2%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Белорусской социал-демокра-тической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72639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 txBox="1"/>
            <p:nvPr/>
          </p:nvSpPr>
          <p:spPr>
            <a:xfrm>
              <a:off x="72639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А.В.Козулин</a:t>
              </a:r>
              <a:endParaRPr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22" name="Google Shape;322;p17"/>
            <p:cNvCxnSpPr/>
            <p:nvPr/>
          </p:nvCxnSpPr>
          <p:spPr>
            <a:xfrm>
              <a:off x="2233048" y="566890"/>
              <a:ext cx="0" cy="2987277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323" name="Google Shape;323;p17"/>
            <p:cNvSpPr/>
            <p:nvPr/>
          </p:nvSpPr>
          <p:spPr>
            <a:xfrm>
              <a:off x="2291298" y="685595"/>
              <a:ext cx="1571141" cy="134427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12498" b="-47496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228610" y="2059313"/>
              <a:ext cx="1698655" cy="1421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 txBox="1"/>
            <p:nvPr/>
          </p:nvSpPr>
          <p:spPr>
            <a:xfrm>
              <a:off x="2228607" y="2059321"/>
              <a:ext cx="1836600" cy="1421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3,5%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Либерально-де-мократической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233048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 txBox="1"/>
            <p:nvPr/>
          </p:nvSpPr>
          <p:spPr>
            <a:xfrm>
              <a:off x="2233048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С.В.Гайдукевич</a:t>
              </a:r>
              <a:endParaRPr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28" name="Google Shape;328;p17"/>
            <p:cNvCxnSpPr/>
            <p:nvPr/>
          </p:nvCxnSpPr>
          <p:spPr>
            <a:xfrm>
              <a:off x="4309755" y="566890"/>
              <a:ext cx="0" cy="2987277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329" name="Google Shape;329;p17"/>
            <p:cNvSpPr/>
            <p:nvPr/>
          </p:nvSpPr>
          <p:spPr>
            <a:xfrm>
              <a:off x="4368005" y="705464"/>
              <a:ext cx="1571141" cy="1344274"/>
            </a:xfrm>
            <a:prstGeom prst="rect">
              <a:avLst/>
            </a:prstGeom>
            <a:blipFill rotWithShape="1">
              <a:blip r:embed="rId5">
                <a:alphaModFix/>
              </a:blip>
              <a:tile tx="-260350" ty="-17780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328632" y="2059212"/>
              <a:ext cx="1748021" cy="1256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 txBox="1"/>
            <p:nvPr/>
          </p:nvSpPr>
          <p:spPr>
            <a:xfrm>
              <a:off x="4328632" y="2059212"/>
              <a:ext cx="1748021" cy="12566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6,2%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Единый кандидат от оппозиции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4309755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 txBox="1"/>
            <p:nvPr/>
          </p:nvSpPr>
          <p:spPr>
            <a:xfrm>
              <a:off x="4309755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А.В.Милинкевич</a:t>
              </a:r>
              <a:endParaRPr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34" name="Google Shape;334;p17"/>
            <p:cNvCxnSpPr/>
            <p:nvPr/>
          </p:nvCxnSpPr>
          <p:spPr>
            <a:xfrm>
              <a:off x="6405684" y="566890"/>
              <a:ext cx="0" cy="2987277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335" name="Google Shape;335;p17"/>
            <p:cNvSpPr/>
            <p:nvPr/>
          </p:nvSpPr>
          <p:spPr>
            <a:xfrm>
              <a:off x="6463934" y="705464"/>
              <a:ext cx="1571141" cy="134427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t="-14752" b="-67244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6473613" y="2084262"/>
              <a:ext cx="1571141" cy="1256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 txBox="1"/>
            <p:nvPr/>
          </p:nvSpPr>
          <p:spPr>
            <a:xfrm>
              <a:off x="6473613" y="2084262"/>
              <a:ext cx="1571141" cy="12566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83%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6405684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 txBox="1"/>
            <p:nvPr/>
          </p:nvSpPr>
          <p:spPr>
            <a:xfrm>
              <a:off x="6405684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А.Г.Лукашенко</a:t>
              </a:r>
              <a:endParaRPr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40" name="Google Shape;340;p17"/>
          <p:cNvGrpSpPr/>
          <p:nvPr/>
        </p:nvGrpSpPr>
        <p:grpSpPr>
          <a:xfrm>
            <a:off x="2583837" y="2261688"/>
            <a:ext cx="7915186" cy="468948"/>
            <a:chOff x="2846" y="825"/>
            <a:chExt cx="7915186" cy="945289"/>
          </a:xfrm>
        </p:grpSpPr>
        <p:sp>
          <p:nvSpPr>
            <p:cNvPr id="341" name="Google Shape;341;p17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Итоги выборов Президента Республики Беларусь в 2006 г.</a:t>
              </a:r>
              <a:endParaRPr/>
            </a:p>
          </p:txBody>
        </p:sp>
      </p:grpSp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8"/>
          <p:cNvGrpSpPr/>
          <p:nvPr/>
        </p:nvGrpSpPr>
        <p:grpSpPr>
          <a:xfrm>
            <a:off x="1271464" y="887317"/>
            <a:ext cx="10801200" cy="1029516"/>
            <a:chOff x="4843171" y="1440146"/>
            <a:chExt cx="3221724" cy="940028"/>
          </a:xfrm>
        </p:grpSpPr>
        <p:sp>
          <p:nvSpPr>
            <p:cNvPr id="349" name="Google Shape;349;p18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начале декабря 2010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Минске состоялось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IV Всебелорусское народное собрание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На нём бы- ли рассмотрены основные положения Программы социально-экономического развития Республики Беларусь на 2011-2015 гг.</a:t>
              </a:r>
              <a:endParaRPr/>
            </a:p>
          </p:txBody>
        </p:sp>
      </p:grpSp>
      <p:sp>
        <p:nvSpPr>
          <p:cNvPr id="351" name="Google Shape;351;p18"/>
          <p:cNvSpPr txBox="1"/>
          <p:nvPr/>
        </p:nvSpPr>
        <p:spPr>
          <a:xfrm>
            <a:off x="2495601" y="6406332"/>
            <a:ext cx="7995975" cy="3670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ІV  Всебелорусское народное собрание</a:t>
            </a:r>
            <a:endParaRPr/>
          </a:p>
        </p:txBody>
      </p:sp>
      <p:pic>
        <p:nvPicPr>
          <p:cNvPr id="352" name="Google Shape;352;p18" descr="IV ÐÑÐµÐ±ÐµÐ»Ð¾ÑÑÑÑÐºÐ¾Ðµ Ð½Ð°ÑÐ¾Ð´Ð½Ð¾Ðµ ÑÐ¾Ð±ÑÐ°Ð½Ð¸Ðµ | ÐÑÐ¸ÑÐ¸Ð°Ð»ÑÐ½ÑÐ¹ Ð¸Ð½ÑÐµÑÐ½ÐµÑ-Ð¿Ð¾ÑÑÐ°Ð»  ÐÑÐµÐ·Ð¸Ð´ÐµÐ½ÑÐ° Ð ÐµÑÐ¿ÑÐ±Ð»Ð¸ÐºÐ¸ ÐÐµÐ»Ð°ÑÑÑÑ"/>
          <p:cNvPicPr preferRelativeResize="0"/>
          <p:nvPr/>
        </p:nvPicPr>
        <p:blipFill rotWithShape="1">
          <a:blip r:embed="rId3">
            <a:alphaModFix/>
          </a:blip>
          <a:srcRect b="6530"/>
          <a:stretch/>
        </p:blipFill>
        <p:spPr>
          <a:xfrm>
            <a:off x="2495601" y="2188781"/>
            <a:ext cx="8021687" cy="42175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53" name="Google Shape;353;p18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9"/>
          <p:cNvGrpSpPr/>
          <p:nvPr/>
        </p:nvGrpSpPr>
        <p:grpSpPr>
          <a:xfrm>
            <a:off x="1199456" y="864400"/>
            <a:ext cx="10873208" cy="764400"/>
            <a:chOff x="4843171" y="1440146"/>
            <a:chExt cx="3221724" cy="940028"/>
          </a:xfrm>
        </p:grpSpPr>
        <p:sp>
          <p:nvSpPr>
            <p:cNvPr id="359" name="Google Shape;359;p19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 декабря 2010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прошли очередные президентские выборы. В ходе избирательной кампании А.Г. Лукашенко был избран на очередной срок. 79,6% избирателей отдали за него свои голоса.</a:t>
              </a:r>
              <a:endParaRPr/>
            </a:p>
          </p:txBody>
        </p:sp>
      </p:grpSp>
      <p:grpSp>
        <p:nvGrpSpPr>
          <p:cNvPr id="361" name="Google Shape;361;p19"/>
          <p:cNvGrpSpPr/>
          <p:nvPr/>
        </p:nvGrpSpPr>
        <p:grpSpPr>
          <a:xfrm>
            <a:off x="2577902" y="1929891"/>
            <a:ext cx="7915186" cy="468948"/>
            <a:chOff x="2846" y="825"/>
            <a:chExt cx="7915186" cy="945289"/>
          </a:xfrm>
        </p:grpSpPr>
        <p:sp>
          <p:nvSpPr>
            <p:cNvPr id="362" name="Google Shape;362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Итоги выборов Президента Республики Беларусь в 2010 г.</a:t>
              </a:r>
              <a:endParaRPr/>
            </a:p>
          </p:txBody>
        </p:sp>
      </p:grpSp>
      <p:pic>
        <p:nvPicPr>
          <p:cNvPr id="364" name="Google Shape;364;p19" descr="http://xn----btbhm8bdfn1ff7ac.xn--p1ai/wp-content/uploads/2019/02/1-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1705" y="2513381"/>
            <a:ext cx="5784143" cy="42131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365" name="Google Shape;365;p19"/>
          <p:cNvGrpSpPr/>
          <p:nvPr/>
        </p:nvGrpSpPr>
        <p:grpSpPr>
          <a:xfrm>
            <a:off x="8028574" y="2564904"/>
            <a:ext cx="1152128" cy="756980"/>
            <a:chOff x="2846" y="825"/>
            <a:chExt cx="7915186" cy="945289"/>
          </a:xfrm>
        </p:grpSpPr>
        <p:sp>
          <p:nvSpPr>
            <p:cNvPr id="366" name="Google Shape;366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79,65%</a:t>
              </a:r>
              <a:endParaRPr/>
            </a:p>
          </p:txBody>
        </p:sp>
      </p:grpSp>
      <p:grpSp>
        <p:nvGrpSpPr>
          <p:cNvPr id="368" name="Google Shape;368;p19"/>
          <p:cNvGrpSpPr/>
          <p:nvPr/>
        </p:nvGrpSpPr>
        <p:grpSpPr>
          <a:xfrm>
            <a:off x="6874431" y="2562951"/>
            <a:ext cx="1152128" cy="756980"/>
            <a:chOff x="2846" y="825"/>
            <a:chExt cx="7915186" cy="945289"/>
          </a:xfrm>
        </p:grpSpPr>
        <p:sp>
          <p:nvSpPr>
            <p:cNvPr id="369" name="Google Shape;369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1,05%</a:t>
              </a:r>
              <a:endParaRPr/>
            </a:p>
          </p:txBody>
        </p:sp>
      </p:grpSp>
      <p:grpSp>
        <p:nvGrpSpPr>
          <p:cNvPr id="371" name="Google Shape;371;p19"/>
          <p:cNvGrpSpPr/>
          <p:nvPr/>
        </p:nvGrpSpPr>
        <p:grpSpPr>
          <a:xfrm>
            <a:off x="5747711" y="2560998"/>
            <a:ext cx="1152128" cy="756980"/>
            <a:chOff x="2846" y="825"/>
            <a:chExt cx="7915186" cy="945289"/>
          </a:xfrm>
        </p:grpSpPr>
        <p:sp>
          <p:nvSpPr>
            <p:cNvPr id="372" name="Google Shape;372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1,78%</a:t>
              </a:r>
              <a:endParaRPr/>
            </a:p>
          </p:txBody>
        </p:sp>
      </p:grpSp>
      <p:grpSp>
        <p:nvGrpSpPr>
          <p:cNvPr id="374" name="Google Shape;374;p19"/>
          <p:cNvGrpSpPr/>
          <p:nvPr/>
        </p:nvGrpSpPr>
        <p:grpSpPr>
          <a:xfrm>
            <a:off x="4587536" y="2560998"/>
            <a:ext cx="1152128" cy="756980"/>
            <a:chOff x="2846" y="825"/>
            <a:chExt cx="7915186" cy="945289"/>
          </a:xfrm>
        </p:grpSpPr>
        <p:sp>
          <p:nvSpPr>
            <p:cNvPr id="375" name="Google Shape;375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1,98%</a:t>
              </a:r>
              <a:endParaRPr/>
            </a:p>
          </p:txBody>
        </p:sp>
      </p:grpSp>
      <p:grpSp>
        <p:nvGrpSpPr>
          <p:cNvPr id="377" name="Google Shape;377;p19"/>
          <p:cNvGrpSpPr/>
          <p:nvPr/>
        </p:nvGrpSpPr>
        <p:grpSpPr>
          <a:xfrm>
            <a:off x="3427674" y="2561514"/>
            <a:ext cx="1152128" cy="756980"/>
            <a:chOff x="2846" y="825"/>
            <a:chExt cx="7915186" cy="945289"/>
          </a:xfrm>
        </p:grpSpPr>
        <p:sp>
          <p:nvSpPr>
            <p:cNvPr id="378" name="Google Shape;378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2,43%</a:t>
              </a:r>
              <a:endParaRPr/>
            </a:p>
          </p:txBody>
        </p:sp>
      </p:grpSp>
      <p:grpSp>
        <p:nvGrpSpPr>
          <p:cNvPr id="380" name="Google Shape;380;p19"/>
          <p:cNvGrpSpPr/>
          <p:nvPr/>
        </p:nvGrpSpPr>
        <p:grpSpPr>
          <a:xfrm>
            <a:off x="8022529" y="4679759"/>
            <a:ext cx="1152128" cy="756980"/>
            <a:chOff x="2846" y="825"/>
            <a:chExt cx="7915186" cy="945289"/>
          </a:xfrm>
        </p:grpSpPr>
        <p:sp>
          <p:nvSpPr>
            <p:cNvPr id="381" name="Google Shape;381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0,39%</a:t>
              </a:r>
              <a:endParaRPr/>
            </a:p>
          </p:txBody>
        </p:sp>
      </p:grpSp>
      <p:grpSp>
        <p:nvGrpSpPr>
          <p:cNvPr id="383" name="Google Shape;383;p19"/>
          <p:cNvGrpSpPr/>
          <p:nvPr/>
        </p:nvGrpSpPr>
        <p:grpSpPr>
          <a:xfrm>
            <a:off x="6874431" y="4679759"/>
            <a:ext cx="1152128" cy="756980"/>
            <a:chOff x="2846" y="825"/>
            <a:chExt cx="7915186" cy="945289"/>
          </a:xfrm>
        </p:grpSpPr>
        <p:sp>
          <p:nvSpPr>
            <p:cNvPr id="384" name="Google Shape;384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1,02%</a:t>
              </a:r>
              <a:endParaRPr/>
            </a:p>
          </p:txBody>
        </p:sp>
      </p:grpSp>
      <p:grpSp>
        <p:nvGrpSpPr>
          <p:cNvPr id="386" name="Google Shape;386;p19"/>
          <p:cNvGrpSpPr/>
          <p:nvPr/>
        </p:nvGrpSpPr>
        <p:grpSpPr>
          <a:xfrm>
            <a:off x="5722303" y="4679759"/>
            <a:ext cx="1152128" cy="756980"/>
            <a:chOff x="2846" y="825"/>
            <a:chExt cx="7915186" cy="945289"/>
          </a:xfrm>
        </p:grpSpPr>
        <p:sp>
          <p:nvSpPr>
            <p:cNvPr id="387" name="Google Shape;387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1,19%</a:t>
              </a:r>
              <a:endParaRPr/>
            </a:p>
          </p:txBody>
        </p:sp>
      </p:grpSp>
      <p:grpSp>
        <p:nvGrpSpPr>
          <p:cNvPr id="389" name="Google Shape;389;p19"/>
          <p:cNvGrpSpPr/>
          <p:nvPr/>
        </p:nvGrpSpPr>
        <p:grpSpPr>
          <a:xfrm>
            <a:off x="4566145" y="4677806"/>
            <a:ext cx="1152128" cy="756980"/>
            <a:chOff x="2846" y="825"/>
            <a:chExt cx="7915186" cy="945289"/>
          </a:xfrm>
        </p:grpSpPr>
        <p:sp>
          <p:nvSpPr>
            <p:cNvPr id="390" name="Google Shape;390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1,97%</a:t>
              </a:r>
              <a:endParaRPr/>
            </a:p>
          </p:txBody>
        </p:sp>
      </p:grpSp>
      <p:grpSp>
        <p:nvGrpSpPr>
          <p:cNvPr id="392" name="Google Shape;392;p19"/>
          <p:cNvGrpSpPr/>
          <p:nvPr/>
        </p:nvGrpSpPr>
        <p:grpSpPr>
          <a:xfrm>
            <a:off x="3426107" y="4677806"/>
            <a:ext cx="1152128" cy="756980"/>
            <a:chOff x="2846" y="825"/>
            <a:chExt cx="7915186" cy="945289"/>
          </a:xfrm>
        </p:grpSpPr>
        <p:sp>
          <p:nvSpPr>
            <p:cNvPr id="393" name="Google Shape;393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1,09%</a:t>
              </a:r>
              <a:endParaRPr/>
            </a:p>
          </p:txBody>
        </p:sp>
      </p:grpSp>
      <p:sp>
        <p:nvSpPr>
          <p:cNvPr id="395" name="Google Shape;395;p19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271464" y="980728"/>
            <a:ext cx="10801200" cy="5591544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Формирова- ние ветвей государственной власти. </a:t>
            </a: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Республиканский референдум 24 ноября 1996 г. и его результаты.</a:t>
            </a: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Процесс формирования Республики Беларусь как демократического социального правового государства.</a:t>
            </a: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ок- тября 2004 г. и его результаты.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Республиканский референдум 27 февраля 2022 г. и его результаты.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Изменения и дополнения в Конституцию Республики Беларусь.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Всебелорусское народное собрание – высший представительный орган народо- властия Республики Беларусь.</a:t>
            </a: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Политические партии и общественные объединения.</a:t>
            </a: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215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215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20"/>
          <p:cNvGrpSpPr/>
          <p:nvPr/>
        </p:nvGrpSpPr>
        <p:grpSpPr>
          <a:xfrm>
            <a:off x="1199456" y="1013673"/>
            <a:ext cx="10873208" cy="687135"/>
            <a:chOff x="4843171" y="1440146"/>
            <a:chExt cx="3221724" cy="940028"/>
          </a:xfrm>
        </p:grpSpPr>
        <p:sp>
          <p:nvSpPr>
            <p:cNvPr id="401" name="Google Shape;401;p20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Пятые президентские выборы в Республике Беларусь прошли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11 октября 2015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Всего за действую- щего Президента Республики Беларусь проголосовали 83,5% избирателей.</a:t>
              </a:r>
              <a:endParaRPr/>
            </a:p>
          </p:txBody>
        </p:sp>
      </p:grpSp>
      <p:grpSp>
        <p:nvGrpSpPr>
          <p:cNvPr id="403" name="Google Shape;403;p20"/>
          <p:cNvGrpSpPr/>
          <p:nvPr/>
        </p:nvGrpSpPr>
        <p:grpSpPr>
          <a:xfrm>
            <a:off x="2550215" y="2167964"/>
            <a:ext cx="7915186" cy="468948"/>
            <a:chOff x="2846" y="825"/>
            <a:chExt cx="7915186" cy="945289"/>
          </a:xfrm>
        </p:grpSpPr>
        <p:sp>
          <p:nvSpPr>
            <p:cNvPr id="404" name="Google Shape;404;p20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Итоги выборов Президента Республики Беларусь в 2015 г.</a:t>
              </a:r>
              <a:endParaRPr/>
            </a:p>
          </p:txBody>
        </p:sp>
      </p:grpSp>
      <p:grpSp>
        <p:nvGrpSpPr>
          <p:cNvPr id="406" name="Google Shape;406;p20"/>
          <p:cNvGrpSpPr/>
          <p:nvPr/>
        </p:nvGrpSpPr>
        <p:grpSpPr>
          <a:xfrm>
            <a:off x="2602274" y="2964243"/>
            <a:ext cx="7880149" cy="3302291"/>
            <a:chOff x="72675" y="255322"/>
            <a:chExt cx="7880149" cy="3302291"/>
          </a:xfrm>
        </p:grpSpPr>
        <p:cxnSp>
          <p:nvCxnSpPr>
            <p:cNvPr id="407" name="Google Shape;407;p20"/>
            <p:cNvCxnSpPr/>
            <p:nvPr/>
          </p:nvCxnSpPr>
          <p:spPr>
            <a:xfrm>
              <a:off x="72675" y="583172"/>
              <a:ext cx="0" cy="2950643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408" name="Google Shape;408;p20"/>
            <p:cNvSpPr/>
            <p:nvPr/>
          </p:nvSpPr>
          <p:spPr>
            <a:xfrm>
              <a:off x="154637" y="681526"/>
              <a:ext cx="1551874" cy="13277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86013" y="2046217"/>
              <a:ext cx="1853962" cy="1414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 txBox="1"/>
            <p:nvPr/>
          </p:nvSpPr>
          <p:spPr>
            <a:xfrm>
              <a:off x="86013" y="2046217"/>
              <a:ext cx="1853962" cy="141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4,42%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Белорусская со- циал-демокра- тическая партия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72675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 txBox="1"/>
            <p:nvPr/>
          </p:nvSpPr>
          <p:spPr>
            <a:xfrm>
              <a:off x="72675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43175" tIns="43175" rIns="43175" bIns="4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Т.Н.Короткевич</a:t>
              </a:r>
              <a:endParaRPr sz="17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413" name="Google Shape;413;p20"/>
            <p:cNvCxnSpPr/>
            <p:nvPr/>
          </p:nvCxnSpPr>
          <p:spPr>
            <a:xfrm>
              <a:off x="2201764" y="583172"/>
              <a:ext cx="0" cy="2950643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414" name="Google Shape;414;p20"/>
            <p:cNvSpPr/>
            <p:nvPr/>
          </p:nvSpPr>
          <p:spPr>
            <a:xfrm>
              <a:off x="2283727" y="681526"/>
              <a:ext cx="1551874" cy="132778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197380" y="2057292"/>
              <a:ext cx="1677824" cy="1403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 txBox="1"/>
            <p:nvPr/>
          </p:nvSpPr>
          <p:spPr>
            <a:xfrm>
              <a:off x="2197380" y="2057292"/>
              <a:ext cx="1677824" cy="140388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3,32%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Либерально- демократичес-кой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201764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 txBox="1"/>
            <p:nvPr/>
          </p:nvSpPr>
          <p:spPr>
            <a:xfrm>
              <a:off x="2201764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43175" tIns="43175" rIns="43175" bIns="4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С.В.Гайдукевич</a:t>
              </a:r>
              <a:endParaRPr sz="17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419" name="Google Shape;419;p20"/>
            <p:cNvCxnSpPr/>
            <p:nvPr/>
          </p:nvCxnSpPr>
          <p:spPr>
            <a:xfrm>
              <a:off x="4248178" y="583172"/>
              <a:ext cx="0" cy="2950643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420" name="Google Shape;420;p20"/>
            <p:cNvSpPr/>
            <p:nvPr/>
          </p:nvSpPr>
          <p:spPr>
            <a:xfrm>
              <a:off x="4330140" y="681526"/>
              <a:ext cx="1551874" cy="132778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4291576" y="2045493"/>
              <a:ext cx="1726584" cy="1512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 txBox="1"/>
            <p:nvPr/>
          </p:nvSpPr>
          <p:spPr>
            <a:xfrm>
              <a:off x="4291576" y="2045493"/>
              <a:ext cx="1726584" cy="15121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1,67%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Белорусской патриотичес- кой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4248178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 txBox="1"/>
            <p:nvPr/>
          </p:nvSpPr>
          <p:spPr>
            <a:xfrm>
              <a:off x="4248178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43175" tIns="43175" rIns="43175" bIns="4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Н.Д.Улахович</a:t>
              </a:r>
              <a:endParaRPr sz="17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425" name="Google Shape;425;p20"/>
            <p:cNvCxnSpPr/>
            <p:nvPr/>
          </p:nvCxnSpPr>
          <p:spPr>
            <a:xfrm>
              <a:off x="6313578" y="583172"/>
              <a:ext cx="0" cy="2950643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426" name="Google Shape;426;p20"/>
            <p:cNvSpPr/>
            <p:nvPr/>
          </p:nvSpPr>
          <p:spPr>
            <a:xfrm>
              <a:off x="6395540" y="681526"/>
              <a:ext cx="1551874" cy="132778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6380674" y="2081936"/>
              <a:ext cx="1551874" cy="1241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 txBox="1"/>
            <p:nvPr/>
          </p:nvSpPr>
          <p:spPr>
            <a:xfrm>
              <a:off x="6380674" y="2081936"/>
              <a:ext cx="1551874" cy="12412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83,49%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6313578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 txBox="1"/>
            <p:nvPr/>
          </p:nvSpPr>
          <p:spPr>
            <a:xfrm>
              <a:off x="6313578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43175" tIns="43175" rIns="43175" bIns="4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А.Г.Лукашенко</a:t>
              </a:r>
              <a:endParaRPr sz="17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31" name="Google Shape;431;p20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21"/>
          <p:cNvGrpSpPr/>
          <p:nvPr/>
        </p:nvGrpSpPr>
        <p:grpSpPr>
          <a:xfrm>
            <a:off x="1271464" y="980728"/>
            <a:ext cx="10801200" cy="1173532"/>
            <a:chOff x="4843171" y="1440146"/>
            <a:chExt cx="3221724" cy="940028"/>
          </a:xfrm>
        </p:grpSpPr>
        <p:sp>
          <p:nvSpPr>
            <p:cNvPr id="437" name="Google Shape;437;p21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конце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июня 2016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Минске состоялось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V Всебелорусское народное собрание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В резолюции собрания отмечалось, что реализация программы социально-экономического развития Республики Беларусь на 2011-2015 гг. обеспечила сохранение политической стабильности, устойчивости эко- номики и социальной  защиты населения в стране.</a:t>
              </a:r>
              <a:endParaRPr/>
            </a:p>
          </p:txBody>
        </p:sp>
      </p:grpSp>
      <p:sp>
        <p:nvSpPr>
          <p:cNvPr id="439" name="Google Shape;439;p21"/>
          <p:cNvSpPr txBox="1"/>
          <p:nvPr/>
        </p:nvSpPr>
        <p:spPr>
          <a:xfrm>
            <a:off x="2505318" y="6477881"/>
            <a:ext cx="7995975" cy="3670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V  Всебелорусское народное собрание</a:t>
            </a:r>
            <a:endParaRPr/>
          </a:p>
        </p:txBody>
      </p:sp>
      <p:pic>
        <p:nvPicPr>
          <p:cNvPr id="440" name="Google Shape;440;p21" descr="Ð ÐÐ¸Ð½ÑÐºÐµ Ð·Ð°Ð²ÐµÑÑÐ¸Ð»Ð¾ÑÑ V ÐÑÐµÐ±ÐµÐ»Ð¾ÑÑÑÑÐºÐ¾Ðµ Ð½Ð°ÑÐ¾Ð´Ð½Ð¾Ðµ ÑÐ¾Ð±ÑÐ°Ð½Ð¸Ðµ â ÐÐ¾Ð²Ð¾ÑÑÐ¸ ÐÑÑÐ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889" y="2418077"/>
            <a:ext cx="7214831" cy="40132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41" name="Google Shape;441;p21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2" descr="https://imgtest.mir24.tv/uploaded/images/crops/2020/August/870x489_194x94_detail_crop_20200809220458_a0b26f0f_9b32419e5383b8387bd31678b0a49080d0c61cfcafaa72fa048c8dae37cca7f8.jpg"/>
          <p:cNvPicPr preferRelativeResize="0"/>
          <p:nvPr/>
        </p:nvPicPr>
        <p:blipFill rotWithShape="1">
          <a:blip r:embed="rId3">
            <a:alphaModFix/>
          </a:blip>
          <a:srcRect t="22705"/>
          <a:stretch/>
        </p:blipFill>
        <p:spPr>
          <a:xfrm>
            <a:off x="2541245" y="3091132"/>
            <a:ext cx="7899368" cy="34318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447" name="Google Shape;447;p22"/>
          <p:cNvGrpSpPr/>
          <p:nvPr/>
        </p:nvGrpSpPr>
        <p:grpSpPr>
          <a:xfrm>
            <a:off x="1271464" y="1073894"/>
            <a:ext cx="10801200" cy="936104"/>
            <a:chOff x="4843171" y="1440146"/>
            <a:chExt cx="3221724" cy="940028"/>
          </a:xfrm>
        </p:grpSpPr>
        <p:sp>
          <p:nvSpPr>
            <p:cNvPr id="448" name="Google Shape;448;p22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Шестые президентские выборы в стране прошли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9  августа 2020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Из пяти кандидатов по данным Центральной избирательной комиссии  действующий Президент получил поддержку 80,1% изби- рателей.</a:t>
              </a:r>
              <a:endParaRPr/>
            </a:p>
          </p:txBody>
        </p:sp>
      </p:grpSp>
      <p:grpSp>
        <p:nvGrpSpPr>
          <p:cNvPr id="450" name="Google Shape;450;p22"/>
          <p:cNvGrpSpPr/>
          <p:nvPr/>
        </p:nvGrpSpPr>
        <p:grpSpPr>
          <a:xfrm>
            <a:off x="2568215" y="2348880"/>
            <a:ext cx="7915186" cy="468948"/>
            <a:chOff x="2846" y="825"/>
            <a:chExt cx="7915186" cy="945289"/>
          </a:xfrm>
        </p:grpSpPr>
        <p:sp>
          <p:nvSpPr>
            <p:cNvPr id="451" name="Google Shape;451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Итоги выборов Президента Республики Беларусь в 2020 г.</a:t>
              </a:r>
              <a:endParaRPr/>
            </a:p>
          </p:txBody>
        </p:sp>
      </p:grpSp>
      <p:grpSp>
        <p:nvGrpSpPr>
          <p:cNvPr id="453" name="Google Shape;453;p22"/>
          <p:cNvGrpSpPr/>
          <p:nvPr/>
        </p:nvGrpSpPr>
        <p:grpSpPr>
          <a:xfrm>
            <a:off x="2639616" y="5775544"/>
            <a:ext cx="1512168" cy="533777"/>
            <a:chOff x="2846" y="825"/>
            <a:chExt cx="7915186" cy="945289"/>
          </a:xfrm>
        </p:grpSpPr>
        <p:sp>
          <p:nvSpPr>
            <p:cNvPr id="454" name="Google Shape;454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1,21%</a:t>
              </a:r>
              <a:endParaRPr/>
            </a:p>
          </p:txBody>
        </p:sp>
      </p:grpSp>
      <p:grpSp>
        <p:nvGrpSpPr>
          <p:cNvPr id="456" name="Google Shape;456;p22"/>
          <p:cNvGrpSpPr/>
          <p:nvPr/>
        </p:nvGrpSpPr>
        <p:grpSpPr>
          <a:xfrm>
            <a:off x="4250155" y="5782192"/>
            <a:ext cx="1512168" cy="533777"/>
            <a:chOff x="2846" y="825"/>
            <a:chExt cx="7915186" cy="945289"/>
          </a:xfrm>
        </p:grpSpPr>
        <p:sp>
          <p:nvSpPr>
            <p:cNvPr id="457" name="Google Shape;457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1,68%</a:t>
              </a:r>
              <a:endParaRPr/>
            </a:p>
          </p:txBody>
        </p:sp>
      </p:grpSp>
      <p:grpSp>
        <p:nvGrpSpPr>
          <p:cNvPr id="459" name="Google Shape;459;p22"/>
          <p:cNvGrpSpPr/>
          <p:nvPr/>
        </p:nvGrpSpPr>
        <p:grpSpPr>
          <a:xfrm>
            <a:off x="5844555" y="5782192"/>
            <a:ext cx="1512168" cy="533777"/>
            <a:chOff x="2846" y="825"/>
            <a:chExt cx="7915186" cy="945289"/>
          </a:xfrm>
        </p:grpSpPr>
        <p:sp>
          <p:nvSpPr>
            <p:cNvPr id="460" name="Google Shape;460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80,10%</a:t>
              </a:r>
              <a:endParaRPr/>
            </a:p>
          </p:txBody>
        </p:sp>
      </p:grpSp>
      <p:grpSp>
        <p:nvGrpSpPr>
          <p:cNvPr id="462" name="Google Shape;462;p22"/>
          <p:cNvGrpSpPr/>
          <p:nvPr/>
        </p:nvGrpSpPr>
        <p:grpSpPr>
          <a:xfrm>
            <a:off x="7449805" y="5766558"/>
            <a:ext cx="1512168" cy="533777"/>
            <a:chOff x="2846" y="825"/>
            <a:chExt cx="7915186" cy="945289"/>
          </a:xfrm>
        </p:grpSpPr>
        <p:sp>
          <p:nvSpPr>
            <p:cNvPr id="463" name="Google Shape;463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10,12%</a:t>
              </a:r>
              <a:endParaRPr/>
            </a:p>
          </p:txBody>
        </p:sp>
      </p:grpSp>
      <p:grpSp>
        <p:nvGrpSpPr>
          <p:cNvPr id="465" name="Google Shape;465;p22"/>
          <p:cNvGrpSpPr/>
          <p:nvPr/>
        </p:nvGrpSpPr>
        <p:grpSpPr>
          <a:xfrm>
            <a:off x="9044205" y="5782192"/>
            <a:ext cx="1413172" cy="533777"/>
            <a:chOff x="2846" y="825"/>
            <a:chExt cx="7915186" cy="945289"/>
          </a:xfrm>
        </p:grpSpPr>
        <p:sp>
          <p:nvSpPr>
            <p:cNvPr id="466" name="Google Shape;466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1,14%</a:t>
              </a:r>
              <a:endParaRPr/>
            </a:p>
          </p:txBody>
        </p:sp>
      </p:grpSp>
      <p:sp>
        <p:nvSpPr>
          <p:cNvPr id="468" name="Google Shape;468;p22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23"/>
          <p:cNvGrpSpPr/>
          <p:nvPr/>
        </p:nvGrpSpPr>
        <p:grpSpPr>
          <a:xfrm>
            <a:off x="1271464" y="980728"/>
            <a:ext cx="10801200" cy="1173532"/>
            <a:chOff x="4843171" y="1440146"/>
            <a:chExt cx="3221724" cy="940028"/>
          </a:xfrm>
        </p:grpSpPr>
        <p:sp>
          <p:nvSpPr>
            <p:cNvPr id="474" name="Google Shape;474;p2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VI Всебелорусское народное собрание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прошло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11-12 февраля 2021 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под лозунгом «Единство. Развитие. Независимость». Одной из тем собрания стало анонсирование изменения Конституции Республики Беларусь, поправки в которую будут вынесены на республиканский референдум в 2022 г.</a:t>
              </a:r>
              <a:endParaRPr/>
            </a:p>
          </p:txBody>
        </p:sp>
      </p:grpSp>
      <p:sp>
        <p:nvSpPr>
          <p:cNvPr id="476" name="Google Shape;476;p23"/>
          <p:cNvSpPr txBox="1"/>
          <p:nvPr/>
        </p:nvSpPr>
        <p:spPr>
          <a:xfrm>
            <a:off x="2505318" y="6477881"/>
            <a:ext cx="7995975" cy="3670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VI  Всебелорусское народное собрание</a:t>
            </a:r>
            <a:endParaRPr/>
          </a:p>
        </p:txBody>
      </p:sp>
      <p:pic>
        <p:nvPicPr>
          <p:cNvPr id="477" name="Google Shape;477;p23" descr="Ð¢ÐµÐ»ÐµÐ²ÐµÑÑÐ¸Ñ VI ÐÑÐµÐ±ÐµÐ»Ð¾ÑÑÑÑÐºÐ¾Ð³Ð¾ Ð½Ð°ÑÐ¾Ð´Ð½Ð¾Ð³Ð¾ ÑÐ¾Ð±ÑÐ°Ð½Ð¸Ñ | ÐÑÐ¸ÑÐ¸Ð°Ð»ÑÐ½ÑÐ¹  Ð¸Ð½ÑÐµÑÐ½ÐµÑ-Ð¿Ð¾ÑÑÐ°Ð» ÐÑÐµÐ·Ð¸Ð´ÐµÐ½ÑÐ° Ð ÐµÑÐ¿ÑÐ±Ð»Ð¸ÐºÐ¸ ÐÐµÐ»Ð°ÑÑÑÑ"/>
          <p:cNvPicPr preferRelativeResize="0"/>
          <p:nvPr/>
        </p:nvPicPr>
        <p:blipFill rotWithShape="1">
          <a:blip r:embed="rId3">
            <a:alphaModFix/>
          </a:blip>
          <a:srcRect b="6507"/>
          <a:stretch/>
        </p:blipFill>
        <p:spPr>
          <a:xfrm>
            <a:off x="2711625" y="2429174"/>
            <a:ext cx="7621227" cy="40080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78" name="Google Shape;478;p23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4"/>
          <p:cNvSpPr txBox="1">
            <a:spLocks noGrp="1"/>
          </p:cNvSpPr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Cambria"/>
                <a:ea typeface="Cambria"/>
                <a:cs typeface="Cambria"/>
                <a:sym typeface="Cambria"/>
              </a:rPr>
              <a:t>Республиканский референдум 27 февраля 2022 г. и его результаты</a:t>
            </a:r>
            <a:endParaRPr/>
          </a:p>
        </p:txBody>
      </p:sp>
      <p:pic>
        <p:nvPicPr>
          <p:cNvPr id="484" name="Google Shape;484;p24" descr="https://zhodinonews.by/wp-content/uploads/2022/02/239613-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5288" y="2564904"/>
            <a:ext cx="5566286" cy="37833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485" name="Google Shape;485;p24"/>
          <p:cNvGrpSpPr/>
          <p:nvPr/>
        </p:nvGrpSpPr>
        <p:grpSpPr>
          <a:xfrm>
            <a:off x="1272765" y="1340768"/>
            <a:ext cx="10801199" cy="936104"/>
            <a:chOff x="4843171" y="1440146"/>
            <a:chExt cx="3221724" cy="940028"/>
          </a:xfrm>
        </p:grpSpPr>
        <p:sp>
          <p:nvSpPr>
            <p:cNvPr id="486" name="Google Shape;486;p24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27 февраля 2022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состоялся республиканский референдум, который был посвящён внесению из- менений в Конституцию Республики Беларусь. Вопрос, вынесенный на референдум, звучал следую- щим образом:  «Принимаете ли Вы изменения и дополнения Конституции Республики Беларусь?»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88" name="Google Shape;488;p24"/>
          <p:cNvSpPr txBox="1"/>
          <p:nvPr/>
        </p:nvSpPr>
        <p:spPr>
          <a:xfrm>
            <a:off x="4925288" y="6477881"/>
            <a:ext cx="5576004" cy="3670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 избирательном участке 27 февраля 2022 г.</a:t>
            </a:r>
            <a:endParaRPr/>
          </a:p>
        </p:txBody>
      </p:sp>
      <p:graphicFrame>
        <p:nvGraphicFramePr>
          <p:cNvPr id="489" name="Google Shape;489;p24"/>
          <p:cNvGraphicFramePr/>
          <p:nvPr/>
        </p:nvGraphicFramePr>
        <p:xfrm>
          <a:off x="2495600" y="2564904"/>
          <a:ext cx="2352850" cy="3596690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1090750"/>
                <a:gridCol w="1262100"/>
              </a:tblGrid>
              <a:tr h="4544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Результаты рес- публиканского референдума 27 февраля 2022 г.</a:t>
                      </a:r>
                      <a:endParaRPr sz="20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82,86%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273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Нет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12,78%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273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Недейс-твительных го- лосов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4,36%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273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Явка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78,63%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Cambria"/>
                <a:ea typeface="Cambria"/>
                <a:cs typeface="Cambria"/>
                <a:sym typeface="Cambria"/>
              </a:rPr>
              <a:t>Изменения и дополнения в Конституцию Республики Беларусь</a:t>
            </a:r>
            <a:endParaRPr/>
          </a:p>
        </p:txBody>
      </p:sp>
      <p:graphicFrame>
        <p:nvGraphicFramePr>
          <p:cNvPr id="495" name="Google Shape;495;p25"/>
          <p:cNvGraphicFramePr/>
          <p:nvPr/>
        </p:nvGraphicFramePr>
        <p:xfrm>
          <a:off x="2495600" y="908720"/>
          <a:ext cx="8064900" cy="5760650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360050"/>
                <a:gridCol w="7704850"/>
              </a:tblGrid>
              <a:tr h="7402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изменения и дополнения в Конституцию Республики Беларусь</a:t>
                      </a:r>
                      <a:endParaRPr sz="20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Республика исключает военную агрессию в сторону других государств – это положение заменяет определение Беларуси как безъядерной и нейтральной страны. Добавляется, что наша страна будет развивать атомную энергетику в мирных целях.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299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 страны может избираться на два срока и не может быть мо- ложе 40 лет, также лидер государства не может иметь иностранного гражданства либо же вида на жительство. Президент Беларуси изби- рается сроком на 5 лет, после сложения своих полномочий (либо дос- рочно в случае отставки) он может стать пожизненным членом Совета Республики. Экс-президента нельзя привлекать к ответственности за действия, совершённые на посту. Часть полномочий президента по наз- начению на должность и освобождению от нее перераспределяются. Президент может вводить ЧП в случае попыток мятежа, "массовых и иных" беспорядков.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386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Срок полномочий парламента – 5 лет.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386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Запрещается финансирование выборов из-за рубежа.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26"/>
          <p:cNvGraphicFramePr/>
          <p:nvPr/>
        </p:nvGraphicFramePr>
        <p:xfrm>
          <a:off x="2495600" y="908721"/>
          <a:ext cx="8064900" cy="5688575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360050"/>
                <a:gridCol w="7704850"/>
              </a:tblGrid>
              <a:tr h="8358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изменения и дополнения в Конституцию Республики Беларусь</a:t>
                      </a:r>
                      <a:endParaRPr sz="20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1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Всебелорусское народное собрание - высший представительный орган. Его предельная численность - 1200 человек, срок полномочий - 5 лет. Решения Всебелорусского народного собрания обязательны к исполне- нию всеми органами власти. Всебелорусское народное собрание может сместить президента с должности. Всебелорусское народное собрание определяет внешнюю и внутреннюю политику Беларуси.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722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Закреплено понятие брака. Теперь эта трактовка выглядит как союз мужчины и женщины. 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722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Проявление патриотизма является основным долгом каждого гражда- нина страны.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722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 создает условия для защиты персональных данных и безо- пасности личности и общества при их использовании. 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722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Каждый должен проявлять социальную ответственность, вносить по- сильный вклад в развитие общества и государства.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501" name="Google Shape;501;p26"/>
          <p:cNvSpPr txBox="1">
            <a:spLocks noGrp="1"/>
          </p:cNvSpPr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Cambria"/>
                <a:ea typeface="Cambria"/>
                <a:cs typeface="Cambria"/>
                <a:sym typeface="Cambria"/>
              </a:rPr>
              <a:t>Изменения и дополнения в Конституцию Республики Беларусь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7"/>
          <p:cNvSpPr txBox="1">
            <a:spLocks noGrp="1"/>
          </p:cNvSpPr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Всебелорусское народное собрание - высший представительный орган народовластия РБ</a:t>
            </a:r>
            <a:endParaRPr/>
          </a:p>
        </p:txBody>
      </p:sp>
      <p:grpSp>
        <p:nvGrpSpPr>
          <p:cNvPr id="507" name="Google Shape;507;p27"/>
          <p:cNvGrpSpPr/>
          <p:nvPr/>
        </p:nvGrpSpPr>
        <p:grpSpPr>
          <a:xfrm>
            <a:off x="1220918" y="1052736"/>
            <a:ext cx="10873208" cy="1368152"/>
            <a:chOff x="4843171" y="1440146"/>
            <a:chExt cx="3221724" cy="940028"/>
          </a:xfrm>
        </p:grpSpPr>
        <p:sp>
          <p:nvSpPr>
            <p:cNvPr id="508" name="Google Shape;508;p27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Согласно Конституции Республики Беларусь с изменениями и дополнениями от 27 февраля 2022 г.,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Всебелорусское народное собрание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– "высший представительный орган народовластия Респуб- лики Беларусь, определяющий стратегические направления развития общества и государства, обес- печивающий незыблемость конституционного строя, преемственность поколений и гражданское согласие".</a:t>
              </a:r>
              <a:endParaRPr/>
            </a:p>
          </p:txBody>
        </p:sp>
      </p:grpSp>
      <p:grpSp>
        <p:nvGrpSpPr>
          <p:cNvPr id="510" name="Google Shape;510;p27"/>
          <p:cNvGrpSpPr/>
          <p:nvPr/>
        </p:nvGrpSpPr>
        <p:grpSpPr>
          <a:xfrm>
            <a:off x="2571795" y="2717418"/>
            <a:ext cx="7912505" cy="3943442"/>
            <a:chOff x="4187" y="8498"/>
            <a:chExt cx="7912505" cy="3943442"/>
          </a:xfrm>
        </p:grpSpPr>
        <p:sp>
          <p:nvSpPr>
            <p:cNvPr id="511" name="Google Shape;511;p27"/>
            <p:cNvSpPr/>
            <p:nvPr/>
          </p:nvSpPr>
          <p:spPr>
            <a:xfrm>
              <a:off x="4187" y="8498"/>
              <a:ext cx="6349360" cy="58629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 txBox="1"/>
            <p:nvPr/>
          </p:nvSpPr>
          <p:spPr>
            <a:xfrm>
              <a:off x="21359" y="25670"/>
              <a:ext cx="6315016" cy="5519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Делегаты Всебелорусского народного собрания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639123" y="594791"/>
              <a:ext cx="634936" cy="372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14" name="Google Shape;514;p27"/>
            <p:cNvSpPr/>
            <p:nvPr/>
          </p:nvSpPr>
          <p:spPr>
            <a:xfrm>
              <a:off x="1274059" y="719038"/>
              <a:ext cx="6642633" cy="49698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 txBox="1"/>
            <p:nvPr/>
          </p:nvSpPr>
          <p:spPr>
            <a:xfrm>
              <a:off x="1288615" y="733594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639123" y="594791"/>
              <a:ext cx="634936" cy="1119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17" name="Google Shape;517;p27"/>
            <p:cNvSpPr/>
            <p:nvPr/>
          </p:nvSpPr>
          <p:spPr>
            <a:xfrm>
              <a:off x="1274059" y="1340274"/>
              <a:ext cx="6642633" cy="74795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 txBox="1"/>
            <p:nvPr/>
          </p:nvSpPr>
          <p:spPr>
            <a:xfrm>
              <a:off x="1295966" y="1362181"/>
              <a:ext cx="6598819" cy="7041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Республики Беларусь, прекративший исполнение своих полномочий (истечение срока пребывания в должнос-т и, досрочная отставка)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639123" y="594791"/>
              <a:ext cx="634936" cy="18661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0" name="Google Shape;520;p27"/>
            <p:cNvSpPr/>
            <p:nvPr/>
          </p:nvSpPr>
          <p:spPr>
            <a:xfrm>
              <a:off x="1274059" y="2212480"/>
              <a:ext cx="6642633" cy="49698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 txBox="1"/>
            <p:nvPr/>
          </p:nvSpPr>
          <p:spPr>
            <a:xfrm>
              <a:off x="1288615" y="2227036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представители законодательной, исполнительной и судебной власти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639123" y="594791"/>
              <a:ext cx="634936" cy="24874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3" name="Google Shape;523;p27"/>
            <p:cNvSpPr/>
            <p:nvPr/>
          </p:nvSpPr>
          <p:spPr>
            <a:xfrm>
              <a:off x="1274059" y="2833716"/>
              <a:ext cx="4634782" cy="49698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 txBox="1"/>
            <p:nvPr/>
          </p:nvSpPr>
          <p:spPr>
            <a:xfrm>
              <a:off x="1288615" y="2848272"/>
              <a:ext cx="4605670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представители местных Советов депутатов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639123" y="594791"/>
              <a:ext cx="634936" cy="31086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6" name="Google Shape;526;p27"/>
            <p:cNvSpPr/>
            <p:nvPr/>
          </p:nvSpPr>
          <p:spPr>
            <a:xfrm>
              <a:off x="1274059" y="3454952"/>
              <a:ext cx="4634782" cy="49698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 txBox="1"/>
            <p:nvPr/>
          </p:nvSpPr>
          <p:spPr>
            <a:xfrm>
              <a:off x="1288615" y="3469508"/>
              <a:ext cx="4605670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представители гражданского общества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28" name="Google Shape;528;p27"/>
          <p:cNvSpPr/>
          <p:nvPr/>
        </p:nvSpPr>
        <p:spPr>
          <a:xfrm>
            <a:off x="8544272" y="5589240"/>
            <a:ext cx="216024" cy="1008112"/>
          </a:xfrm>
          <a:prstGeom prst="rightBrace">
            <a:avLst>
              <a:gd name="adj1" fmla="val 96185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7"/>
          <p:cNvSpPr txBox="1"/>
          <p:nvPr/>
        </p:nvSpPr>
        <p:spPr>
          <a:xfrm>
            <a:off x="8769474" y="5631631"/>
            <a:ext cx="1791000" cy="923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избираются от каждой облас- ти и г. Минска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0" name="Google Shape;530;p27"/>
          <p:cNvSpPr txBox="1"/>
          <p:nvPr/>
        </p:nvSpPr>
        <p:spPr>
          <a:xfrm rot="-5400000">
            <a:off x="1250847" y="4641792"/>
            <a:ext cx="3126000" cy="64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Предельная численность – 1200 человек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" name="Google Shape;535;p28"/>
          <p:cNvGraphicFramePr/>
          <p:nvPr/>
        </p:nvGraphicFramePr>
        <p:xfrm>
          <a:off x="2495600" y="908721"/>
          <a:ext cx="8064900" cy="5688650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360050"/>
                <a:gridCol w="7704850"/>
              </a:tblGrid>
              <a:tr h="6479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Полномочия Всебелорусского народного собрания</a:t>
                      </a:r>
                      <a:endParaRPr sz="20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Утверждает основные направления внутренней и внешней политики, военную доктрину, концепцию национальной безопасности.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959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Утверждает программы социально-экономического развития страны и заслушивает Премьер-министра об их выполнении.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57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Предлагает изменения и дополнения в Конституцию.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57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Предлагает проведение республиканских референдумов.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57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Вправе рассматривать вопрос о легитимности выборов.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137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Принимает решение о смещении Президента с должности в случае сис- тематического или грубого нарушения им Конституции либо соверше- ния государственной измены или иного тяжкого преступления.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536" name="Google Shape;536;p28"/>
          <p:cNvSpPr txBox="1">
            <a:spLocks noGrp="1"/>
          </p:cNvSpPr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Всебелорусское народное собрание - высший представительный орган народовластия РБ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1" name="Google Shape;541;p29"/>
          <p:cNvGraphicFramePr/>
          <p:nvPr/>
        </p:nvGraphicFramePr>
        <p:xfrm>
          <a:off x="2495600" y="980729"/>
          <a:ext cx="8064900" cy="5688675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360050"/>
                <a:gridCol w="7704850"/>
              </a:tblGrid>
              <a:tr h="7740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Полномочия Всебелорусского народного собрания</a:t>
                      </a:r>
                      <a:endParaRPr sz="20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6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Вправе ввести на территории Республики Беларусь чрезвычайное или военное положение при наличии оснований.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2621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предложению Президента принимает решение о возможности нап- равления военнослужащих, сотрудников военизированных организа- ций, иных лиц за пределы Республики Беларусь для участия в обеспече- нии коллективной безопасности и деятельности по поддержанию меж- дународного мира и безопасности.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1146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Даёт обязательные для исполнения поручения государственным орга- нам и должностным лицам и др.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542" name="Google Shape;542;p29"/>
          <p:cNvSpPr txBox="1">
            <a:spLocks noGrp="1"/>
          </p:cNvSpPr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Всебелорусское народное собрание - высший представительный орган народовластия РБ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Формирование ветвей государственной власти</a:t>
            </a:r>
            <a:endParaRPr/>
          </a:p>
        </p:txBody>
      </p:sp>
      <p:pic>
        <p:nvPicPr>
          <p:cNvPr id="92" name="Google Shape;92;p3" descr="Ð¡ÐµÐ³Ð¾Ð´Ð½Ñ ÑÑÑÐ°Ð½Ð° Ð¿ÑÐ°Ð·Ð´Ð½ÑÐµÑ ÐÐµÐ½Ñ ÐÐ¾Ð½ÑÑÐ¸ÑÑÑÐ¸Ð¸ Ð ÐµÑÐ¿ÑÐ±Ð»Ð¸ÐºÐ¸ ÐÐµÐ»Ð°ÑÑÑÑ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5494" y="848022"/>
            <a:ext cx="3918126" cy="59098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93" name="Google Shape;93;p3"/>
          <p:cNvGrpSpPr/>
          <p:nvPr/>
        </p:nvGrpSpPr>
        <p:grpSpPr>
          <a:xfrm>
            <a:off x="1199457" y="848022"/>
            <a:ext cx="6840760" cy="2436962"/>
            <a:chOff x="4843171" y="1440146"/>
            <a:chExt cx="3221724" cy="940028"/>
          </a:xfrm>
        </p:grpSpPr>
        <p:sp>
          <p:nvSpPr>
            <p:cNvPr id="94" name="Google Shape;94;p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Статья 1.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 Беларусь – унитарное демократическое социальное правовое государство. </a:t>
              </a:r>
              <a:endParaRPr/>
            </a:p>
            <a:p>
              <a:pPr marL="0" marR="0" lvl="0" indent="0" algn="just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 Беларусь обладает верховенством и полнотой вла- сти на своей территории, самостоятельно осуществляет внут- реннюю и внешнюю политику. 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 Беларусь защищает свою независимость и терри- ториальную целостность, конституционный строй, обеспечи- вает законность и правопорядок.</a:t>
              </a:r>
              <a:endParaRPr/>
            </a:p>
          </p:txBody>
        </p:sp>
      </p:grpSp>
      <p:sp>
        <p:nvSpPr>
          <p:cNvPr id="96" name="Google Shape;96;p3"/>
          <p:cNvSpPr txBox="1"/>
          <p:nvPr/>
        </p:nvSpPr>
        <p:spPr>
          <a:xfrm>
            <a:off x="4617054" y="6390858"/>
            <a:ext cx="3528440" cy="3670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0"/>
          <p:cNvSpPr txBox="1">
            <a:spLocks noGrp="1"/>
          </p:cNvSpPr>
          <p:nvPr>
            <p:ph type="title"/>
          </p:nvPr>
        </p:nvSpPr>
        <p:spPr>
          <a:xfrm>
            <a:off x="119336" y="1"/>
            <a:ext cx="12025336" cy="6926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Политические партии и общественные объединения</a:t>
            </a: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>
            <a:off x="1271464" y="1124744"/>
            <a:ext cx="10801200" cy="1245540"/>
            <a:chOff x="4843171" y="1440146"/>
            <a:chExt cx="3221724" cy="940028"/>
          </a:xfrm>
        </p:grpSpPr>
        <p:sp>
          <p:nvSpPr>
            <p:cNvPr id="549" name="Google Shape;549;p30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Закон о политических партиях</a:t>
              </a:r>
              <a:r>
                <a:rPr lang="ru-RU" sz="1800" dirty="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, принятый </a:t>
              </a:r>
              <a:r>
                <a:rPr lang="ru-RU" sz="1800" b="1" dirty="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5 октября 1994 г</a:t>
              </a:r>
              <a:r>
                <a:rPr lang="ru-RU" sz="1800" dirty="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., </a:t>
              </a:r>
              <a:r>
                <a:rPr lang="ru-RU" sz="1800" dirty="0" smtClean="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(изменен в 2023 году) определял </a:t>
              </a:r>
              <a:r>
                <a:rPr lang="ru-RU" sz="1800" dirty="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принципы партийного строительства. В частности, говорилось о запрете деятельности политических партий на </a:t>
              </a:r>
              <a:r>
                <a:rPr lang="ru-RU" sz="1800" dirty="0" err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предприя</a:t>
              </a:r>
              <a:r>
                <a:rPr lang="ru-RU" sz="1800" dirty="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- </a:t>
              </a:r>
              <a:r>
                <a:rPr lang="ru-RU" sz="1800" dirty="0" err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тиях</a:t>
              </a:r>
              <a:r>
                <a:rPr lang="ru-RU" sz="1800" dirty="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и в учреждениях; о необходимости их государственной регистрации; о наличии в их составе не менее 500 человек и др. В 1994 г. в Беларуси насчитывалось 34 политические партии.</a:t>
              </a:r>
              <a:endParaRPr dirty="0"/>
            </a:p>
          </p:txBody>
        </p:sp>
      </p:grpSp>
      <p:grpSp>
        <p:nvGrpSpPr>
          <p:cNvPr id="551" name="Google Shape;551;p30"/>
          <p:cNvGrpSpPr/>
          <p:nvPr/>
        </p:nvGrpSpPr>
        <p:grpSpPr>
          <a:xfrm>
            <a:off x="2571795" y="2842903"/>
            <a:ext cx="7912505" cy="3692472"/>
            <a:chOff x="4187" y="133983"/>
            <a:chExt cx="7912505" cy="3692472"/>
          </a:xfrm>
        </p:grpSpPr>
        <p:sp>
          <p:nvSpPr>
            <p:cNvPr id="552" name="Google Shape;552;p30"/>
            <p:cNvSpPr/>
            <p:nvPr/>
          </p:nvSpPr>
          <p:spPr>
            <a:xfrm>
              <a:off x="4187" y="133983"/>
              <a:ext cx="6349360" cy="58629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 txBox="1"/>
            <p:nvPr/>
          </p:nvSpPr>
          <p:spPr>
            <a:xfrm>
              <a:off x="21359" y="151155"/>
              <a:ext cx="6315016" cy="5519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Наиболее крупные политические партии в 1994 г.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639123" y="720276"/>
              <a:ext cx="634936" cy="372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5" name="Google Shape;555;p30"/>
            <p:cNvSpPr/>
            <p:nvPr/>
          </p:nvSpPr>
          <p:spPr>
            <a:xfrm>
              <a:off x="1274059" y="844523"/>
              <a:ext cx="6642633" cy="49698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 txBox="1"/>
            <p:nvPr/>
          </p:nvSpPr>
          <p:spPr>
            <a:xfrm>
              <a:off x="1288615" y="859079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Партия коммунистов Беларуси (25 тыс. человек)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639123" y="720276"/>
              <a:ext cx="634936" cy="9939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8" name="Google Shape;558;p30"/>
            <p:cNvSpPr/>
            <p:nvPr/>
          </p:nvSpPr>
          <p:spPr>
            <a:xfrm>
              <a:off x="1274059" y="1465759"/>
              <a:ext cx="6642633" cy="49698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 txBox="1"/>
            <p:nvPr/>
          </p:nvSpPr>
          <p:spPr>
            <a:xfrm>
              <a:off x="1288615" y="1480315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Аграрная партия Беларуси (12 тыс. человек)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639123" y="720276"/>
              <a:ext cx="634936" cy="16152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1" name="Google Shape;561;p30"/>
            <p:cNvSpPr/>
            <p:nvPr/>
          </p:nvSpPr>
          <p:spPr>
            <a:xfrm>
              <a:off x="1274059" y="2086995"/>
              <a:ext cx="6642633" cy="49698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 txBox="1"/>
            <p:nvPr/>
          </p:nvSpPr>
          <p:spPr>
            <a:xfrm>
              <a:off x="1288615" y="2101551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Белорусская крестьянская партия (около 10 тыс. человек)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639123" y="720276"/>
              <a:ext cx="634936" cy="22364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4" name="Google Shape;564;p30"/>
            <p:cNvSpPr/>
            <p:nvPr/>
          </p:nvSpPr>
          <p:spPr>
            <a:xfrm>
              <a:off x="1274059" y="2708231"/>
              <a:ext cx="6642633" cy="49698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 txBox="1"/>
            <p:nvPr/>
          </p:nvSpPr>
          <p:spPr>
            <a:xfrm>
              <a:off x="1288615" y="2722787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Либерально-демократическая партия (6 тыс. человек)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639123" y="720276"/>
              <a:ext cx="634936" cy="28576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67" name="Google Shape;567;p30"/>
            <p:cNvSpPr/>
            <p:nvPr/>
          </p:nvSpPr>
          <p:spPr>
            <a:xfrm>
              <a:off x="1274059" y="3329467"/>
              <a:ext cx="6642633" cy="49698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 txBox="1"/>
            <p:nvPr/>
          </p:nvSpPr>
          <p:spPr>
            <a:xfrm>
              <a:off x="1288615" y="3344023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Партия Белорусского Народного Фронта (6 тыс. человек)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31"/>
          <p:cNvGrpSpPr/>
          <p:nvPr/>
        </p:nvGrpSpPr>
        <p:grpSpPr>
          <a:xfrm>
            <a:off x="1343472" y="1366070"/>
            <a:ext cx="10657184" cy="669477"/>
            <a:chOff x="4843171" y="1440146"/>
            <a:chExt cx="3221724" cy="940028"/>
          </a:xfrm>
        </p:grpSpPr>
        <p:sp>
          <p:nvSpPr>
            <p:cNvPr id="574" name="Google Shape;574;p31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 состоянию на 2022 г. в Беларуси зарегистрировано 15 политических партий</a:t>
              </a:r>
              <a:r>
                <a:rPr lang="ru-RU" sz="1800" dirty="0" smtClean="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В 2024 только 4 партии  </a:t>
              </a:r>
              <a:endParaRPr dirty="0"/>
            </a:p>
          </p:txBody>
        </p:sp>
      </p:grpSp>
      <p:grpSp>
        <p:nvGrpSpPr>
          <p:cNvPr id="576" name="Google Shape;576;p31"/>
          <p:cNvGrpSpPr/>
          <p:nvPr/>
        </p:nvGrpSpPr>
        <p:grpSpPr>
          <a:xfrm>
            <a:off x="2620852" y="2540650"/>
            <a:ext cx="7934608" cy="3072843"/>
            <a:chOff x="5033" y="983858"/>
            <a:chExt cx="7934608" cy="3072843"/>
          </a:xfrm>
        </p:grpSpPr>
        <p:sp>
          <p:nvSpPr>
            <p:cNvPr id="577" name="Google Shape;577;p31"/>
            <p:cNvSpPr/>
            <p:nvPr/>
          </p:nvSpPr>
          <p:spPr>
            <a:xfrm>
              <a:off x="3972338" y="2373644"/>
              <a:ext cx="3085454" cy="2932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78" name="Google Shape;578;p31"/>
            <p:cNvSpPr/>
            <p:nvPr/>
          </p:nvSpPr>
          <p:spPr>
            <a:xfrm>
              <a:off x="3972338" y="2373644"/>
              <a:ext cx="1028484" cy="2932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79" name="Google Shape;579;p31"/>
            <p:cNvSpPr/>
            <p:nvPr/>
          </p:nvSpPr>
          <p:spPr>
            <a:xfrm>
              <a:off x="2943853" y="2373644"/>
              <a:ext cx="1028484" cy="2932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80" name="Google Shape;580;p31"/>
            <p:cNvSpPr/>
            <p:nvPr/>
          </p:nvSpPr>
          <p:spPr>
            <a:xfrm>
              <a:off x="886883" y="2373644"/>
              <a:ext cx="3085454" cy="2932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81" name="Google Shape;581;p31"/>
            <p:cNvSpPr/>
            <p:nvPr/>
          </p:nvSpPr>
          <p:spPr>
            <a:xfrm>
              <a:off x="1872208" y="983858"/>
              <a:ext cx="4200258" cy="13897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 txBox="1"/>
            <p:nvPr/>
          </p:nvSpPr>
          <p:spPr>
            <a:xfrm>
              <a:off x="1872208" y="983858"/>
              <a:ext cx="4200258" cy="13897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направления в партийной жизни современной Беларуси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5033" y="2666915"/>
              <a:ext cx="1763699" cy="13897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 txBox="1"/>
            <p:nvPr/>
          </p:nvSpPr>
          <p:spPr>
            <a:xfrm>
              <a:off x="5033" y="2666915"/>
              <a:ext cx="1763699" cy="13897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коммунисти- ческие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2062003" y="2666915"/>
              <a:ext cx="1763699" cy="13897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 txBox="1"/>
            <p:nvPr/>
          </p:nvSpPr>
          <p:spPr>
            <a:xfrm>
              <a:off x="2062003" y="2666915"/>
              <a:ext cx="1763699" cy="13897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социал-демо- кратические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4118973" y="2666915"/>
              <a:ext cx="1763699" cy="13897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 txBox="1"/>
            <p:nvPr/>
          </p:nvSpPr>
          <p:spPr>
            <a:xfrm>
              <a:off x="4118973" y="2666915"/>
              <a:ext cx="1763699" cy="13897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либеральные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6175942" y="2666915"/>
              <a:ext cx="1763699" cy="13897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 txBox="1"/>
            <p:nvPr/>
          </p:nvSpPr>
          <p:spPr>
            <a:xfrm>
              <a:off x="6175942" y="2666915"/>
              <a:ext cx="1763699" cy="13897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национально- демократичес- кие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91" name="Google Shape;591;p31"/>
          <p:cNvSpPr txBox="1">
            <a:spLocks noGrp="1"/>
          </p:cNvSpPr>
          <p:nvPr>
            <p:ph type="title"/>
          </p:nvPr>
        </p:nvSpPr>
        <p:spPr>
          <a:xfrm>
            <a:off x="119336" y="1"/>
            <a:ext cx="12025336" cy="6926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Политические партии и общественные объединения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32"/>
          <p:cNvGrpSpPr/>
          <p:nvPr/>
        </p:nvGrpSpPr>
        <p:grpSpPr>
          <a:xfrm>
            <a:off x="2618709" y="2780930"/>
            <a:ext cx="7938895" cy="3384370"/>
            <a:chOff x="2890" y="432050"/>
            <a:chExt cx="7938895" cy="3384370"/>
          </a:xfrm>
        </p:grpSpPr>
        <p:sp>
          <p:nvSpPr>
            <p:cNvPr id="597" name="Google Shape;597;p32"/>
            <p:cNvSpPr/>
            <p:nvPr/>
          </p:nvSpPr>
          <p:spPr>
            <a:xfrm>
              <a:off x="3972338" y="1543125"/>
              <a:ext cx="2778337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98" name="Google Shape;598;p32"/>
            <p:cNvSpPr/>
            <p:nvPr/>
          </p:nvSpPr>
          <p:spPr>
            <a:xfrm>
              <a:off x="3926618" y="1543125"/>
              <a:ext cx="91440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99" name="Google Shape;599;p32"/>
            <p:cNvSpPr/>
            <p:nvPr/>
          </p:nvSpPr>
          <p:spPr>
            <a:xfrm>
              <a:off x="1194000" y="1543125"/>
              <a:ext cx="2778337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0" name="Google Shape;600;p32"/>
            <p:cNvSpPr/>
            <p:nvPr/>
          </p:nvSpPr>
          <p:spPr>
            <a:xfrm>
              <a:off x="1135704" y="432050"/>
              <a:ext cx="5673266" cy="111107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 txBox="1"/>
            <p:nvPr/>
          </p:nvSpPr>
          <p:spPr>
            <a:xfrm>
              <a:off x="1135704" y="432050"/>
              <a:ext cx="5673266" cy="11110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Крупнейшие общественные объединения Республики Беларусь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2890" y="1939243"/>
              <a:ext cx="2382219" cy="18771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 txBox="1"/>
            <p:nvPr/>
          </p:nvSpPr>
          <p:spPr>
            <a:xfrm>
              <a:off x="2890" y="1939243"/>
              <a:ext cx="2382219" cy="187717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Федерация профсоюзов Беларуси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2781228" y="1939243"/>
              <a:ext cx="2382219" cy="18771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 txBox="1"/>
            <p:nvPr/>
          </p:nvSpPr>
          <p:spPr>
            <a:xfrm>
              <a:off x="2781228" y="1939243"/>
              <a:ext cx="2382219" cy="187717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«Белая Русь»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559566" y="1939243"/>
              <a:ext cx="2382219" cy="18771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 txBox="1"/>
            <p:nvPr/>
          </p:nvSpPr>
          <p:spPr>
            <a:xfrm>
              <a:off x="5559566" y="1939243"/>
              <a:ext cx="2382219" cy="187717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Белорусский республиканский союз молодёжи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08" name="Google Shape;608;p32"/>
          <p:cNvGrpSpPr/>
          <p:nvPr/>
        </p:nvGrpSpPr>
        <p:grpSpPr>
          <a:xfrm>
            <a:off x="1199456" y="1186051"/>
            <a:ext cx="10873208" cy="669477"/>
            <a:chOff x="4843171" y="1440146"/>
            <a:chExt cx="3221724" cy="940028"/>
          </a:xfrm>
        </p:grpSpPr>
        <p:sp>
          <p:nvSpPr>
            <p:cNvPr id="609" name="Google Shape;609;p32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 состоянию на 2022 г. в  Республике Беларусь зарегистрировано около 3 тыс. общественных объе- динений.</a:t>
              </a:r>
              <a:endParaRPr/>
            </a:p>
          </p:txBody>
        </p:sp>
      </p:grpSp>
      <p:sp>
        <p:nvSpPr>
          <p:cNvPr id="611" name="Google Shape;611;p32"/>
          <p:cNvSpPr txBox="1">
            <a:spLocks noGrp="1"/>
          </p:cNvSpPr>
          <p:nvPr>
            <p:ph type="title"/>
          </p:nvPr>
        </p:nvSpPr>
        <p:spPr>
          <a:xfrm>
            <a:off x="119336" y="1"/>
            <a:ext cx="12025336" cy="6926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Политические партии и общественные объединения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3"/>
          <p:cNvSpPr txBox="1">
            <a:spLocks noGrp="1"/>
          </p:cNvSpPr>
          <p:nvPr>
            <p:ph type="title"/>
          </p:nvPr>
        </p:nvSpPr>
        <p:spPr>
          <a:xfrm>
            <a:off x="47328" y="44624"/>
            <a:ext cx="12097344" cy="720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17" name="Google Shape;61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5560" y="1124744"/>
            <a:ext cx="3117373" cy="40538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18" name="Google Shape;618;p33"/>
          <p:cNvSpPr txBox="1"/>
          <p:nvPr/>
        </p:nvSpPr>
        <p:spPr>
          <a:xfrm>
            <a:off x="1293767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ru-RU" sz="18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Панов С.В. и др. История Беларуси. 1917 г. – начало XXI в.: Учебное пособие для 9 класса. – Минск: Издательский центр БГУ, 2019,  §28.</a:t>
            </a:r>
            <a:endParaRPr sz="18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19" name="Google Shape;61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0215" y="1124744"/>
            <a:ext cx="3096344" cy="40220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20" name="Google Shape;620;p33"/>
          <p:cNvSpPr txBox="1"/>
          <p:nvPr/>
        </p:nvSpPr>
        <p:spPr>
          <a:xfrm>
            <a:off x="7331286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ru-RU" sz="18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Касович А.В. и др. История Беларуси. XIX – начало XXI в.: Учебное пособие для 11 класса. / Под ред. А.В.Касовича, А.П.Со- ловьянова. – Минск: Издательский центр БГУ, 2021, §7.</a:t>
            </a:r>
            <a:endParaRPr sz="18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2498447" y="2085290"/>
            <a:ext cx="7915186" cy="4509919"/>
            <a:chOff x="2846" y="2142"/>
            <a:chExt cx="7915186" cy="4509919"/>
          </a:xfrm>
        </p:grpSpPr>
        <p:sp>
          <p:nvSpPr>
            <p:cNvPr id="102" name="Google Shape;102;p4"/>
            <p:cNvSpPr/>
            <p:nvPr/>
          </p:nvSpPr>
          <p:spPr>
            <a:xfrm>
              <a:off x="2846" y="2142"/>
              <a:ext cx="7915186" cy="1242645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39242" y="38538"/>
              <a:ext cx="7842394" cy="11698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– глава государства и исполнительной власти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0572" y="1413292"/>
              <a:ext cx="2493603" cy="12153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39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46170" y="1448890"/>
              <a:ext cx="2422407" cy="1144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Законодательная власть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0572" y="2797193"/>
              <a:ext cx="2493603" cy="171486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39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60799" y="2847420"/>
              <a:ext cx="2393149" cy="161441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Парламент – Верховный Совет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713638" y="1413292"/>
              <a:ext cx="2493603" cy="12153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39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2749236" y="1448890"/>
              <a:ext cx="2422407" cy="1144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Исполнительная власть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713638" y="2797193"/>
              <a:ext cx="2493603" cy="171486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39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2763865" y="2847420"/>
              <a:ext cx="2393149" cy="161441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Правительство – Совет Министров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16704" y="1413292"/>
              <a:ext cx="2493603" cy="12153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39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 txBox="1"/>
            <p:nvPr/>
          </p:nvSpPr>
          <p:spPr>
            <a:xfrm>
              <a:off x="5452302" y="1448890"/>
              <a:ext cx="2422407" cy="1144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Судебная власть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16704" y="2797193"/>
              <a:ext cx="2493603" cy="171486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394D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5466931" y="2847420"/>
              <a:ext cx="2393149" cy="161441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Верховный суд, Высший Хозяйствен- ный суд, Конститу- ционный суд 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>
            <a:off x="2504743" y="936436"/>
            <a:ext cx="7915186" cy="945289"/>
            <a:chOff x="2846" y="825"/>
            <a:chExt cx="7915186" cy="945289"/>
          </a:xfrm>
        </p:grpSpPr>
        <p:sp>
          <p:nvSpPr>
            <p:cNvPr id="117" name="Google Shape;117;p4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Реализация принципа разделения властей Конституцией Республики Беларусь 1994 г.</a:t>
              </a:r>
              <a:endParaRPr/>
            </a:p>
          </p:txBody>
        </p:sp>
      </p:grpSp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Формирование ветвей государственной власти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/>
          <p:cNvGrpSpPr/>
          <p:nvPr/>
        </p:nvGrpSpPr>
        <p:grpSpPr>
          <a:xfrm>
            <a:off x="2575046" y="1106900"/>
            <a:ext cx="7906003" cy="5364278"/>
            <a:chOff x="7438" y="198180"/>
            <a:chExt cx="7906003" cy="5364278"/>
          </a:xfrm>
        </p:grpSpPr>
        <p:sp>
          <p:nvSpPr>
            <p:cNvPr id="125" name="Google Shape;125;p5"/>
            <p:cNvSpPr/>
            <p:nvPr/>
          </p:nvSpPr>
          <p:spPr>
            <a:xfrm>
              <a:off x="7438" y="198180"/>
              <a:ext cx="5606065" cy="59883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24977" y="215719"/>
              <a:ext cx="5570987" cy="56376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Полномочия Верховного Совета Республики Беларусь по Конституции 1994  г.: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568044" y="797020"/>
              <a:ext cx="560606" cy="3807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8" name="Google Shape;128;p5"/>
            <p:cNvSpPr/>
            <p:nvPr/>
          </p:nvSpPr>
          <p:spPr>
            <a:xfrm>
              <a:off x="1128651" y="923926"/>
              <a:ext cx="6784790" cy="50762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1143519" y="938794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принятие и изменение Конституции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68044" y="797020"/>
              <a:ext cx="560606" cy="10152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1" name="Google Shape;131;p5"/>
            <p:cNvSpPr/>
            <p:nvPr/>
          </p:nvSpPr>
          <p:spPr>
            <a:xfrm>
              <a:off x="1128651" y="1558457"/>
              <a:ext cx="6784790" cy="50762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143519" y="1573325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назначение референдумов и выборов депутатов Верховного Со- вета и местных Советов депутатов, выборов Президента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68044" y="797020"/>
              <a:ext cx="560606" cy="18116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4" name="Google Shape;134;p5"/>
            <p:cNvSpPr/>
            <p:nvPr/>
          </p:nvSpPr>
          <p:spPr>
            <a:xfrm>
              <a:off x="1128651" y="2192988"/>
              <a:ext cx="6784790" cy="83134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1153000" y="2217337"/>
              <a:ext cx="6736092" cy="7826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избрание высших судов республики, Генпрокурора, Председа- теля и Совета Контрольной палаты Беларуси, Председателя и Правления Национального банка Беларуси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68044" y="797020"/>
              <a:ext cx="560606" cy="26080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7" name="Google Shape;137;p5"/>
            <p:cNvSpPr/>
            <p:nvPr/>
          </p:nvSpPr>
          <p:spPr>
            <a:xfrm>
              <a:off x="1128651" y="3151241"/>
              <a:ext cx="6784790" cy="50762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143519" y="3166109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роспуск местных Советов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68044" y="797020"/>
              <a:ext cx="560606" cy="32425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0" name="Google Shape;140;p5"/>
            <p:cNvSpPr/>
            <p:nvPr/>
          </p:nvSpPr>
          <p:spPr>
            <a:xfrm>
              <a:off x="1128651" y="3785772"/>
              <a:ext cx="6784790" cy="50762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1143519" y="3800640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основных направлений внутренней и внешней по- литики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68044" y="797020"/>
              <a:ext cx="560606" cy="38770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3" name="Google Shape;143;p5"/>
            <p:cNvSpPr/>
            <p:nvPr/>
          </p:nvSpPr>
          <p:spPr>
            <a:xfrm>
              <a:off x="1128651" y="4420303"/>
              <a:ext cx="6784790" cy="50762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1143519" y="4435171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военной доктрины Беларуси, а также объявление войны и заключение мира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68044" y="797020"/>
              <a:ext cx="560606" cy="45116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6" name="Google Shape;146;p5"/>
            <p:cNvSpPr/>
            <p:nvPr/>
          </p:nvSpPr>
          <p:spPr>
            <a:xfrm>
              <a:off x="1128651" y="5054834"/>
              <a:ext cx="6784790" cy="50762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1143519" y="5069702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право отстранения Президента от должности в случае наруше- ния им Конституции и др.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Формирование ветвей государственной власти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6"/>
          <p:cNvGrpSpPr/>
          <p:nvPr/>
        </p:nvGrpSpPr>
        <p:grpSpPr>
          <a:xfrm>
            <a:off x="2570561" y="948519"/>
            <a:ext cx="7914972" cy="5681040"/>
            <a:chOff x="2953" y="39799"/>
            <a:chExt cx="7914972" cy="5681040"/>
          </a:xfrm>
        </p:grpSpPr>
        <p:sp>
          <p:nvSpPr>
            <p:cNvPr id="154" name="Google Shape;154;p6"/>
            <p:cNvSpPr/>
            <p:nvPr/>
          </p:nvSpPr>
          <p:spPr>
            <a:xfrm>
              <a:off x="2953" y="39799"/>
              <a:ext cx="5082903" cy="54465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18906" y="55752"/>
              <a:ext cx="5050997" cy="5127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Полномочия Президента Республики Беларусь по Конституции 1994 г.: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11243" y="584458"/>
              <a:ext cx="508290" cy="3462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7" name="Google Shape;157;p6"/>
            <p:cNvSpPr/>
            <p:nvPr/>
          </p:nvSpPr>
          <p:spPr>
            <a:xfrm>
              <a:off x="1019533" y="699882"/>
              <a:ext cx="6898392" cy="4616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1033056" y="713405"/>
              <a:ext cx="6871346" cy="4346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является Главнокомандующим Вооруженными Силами Респуб- 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511243" y="584458"/>
              <a:ext cx="508290" cy="10833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0" name="Google Shape;160;p6"/>
            <p:cNvSpPr/>
            <p:nvPr/>
          </p:nvSpPr>
          <p:spPr>
            <a:xfrm>
              <a:off x="1019533" y="1277003"/>
              <a:ext cx="6898392" cy="78165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1042427" y="1299897"/>
              <a:ext cx="6852604" cy="7358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осуществляет руководство системой органов исполнительной власти, обеспечивает их взаимодействие с представительными органами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11243" y="584458"/>
              <a:ext cx="508290" cy="19676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3" name="Google Shape;163;p6"/>
            <p:cNvSpPr/>
            <p:nvPr/>
          </p:nvSpPr>
          <p:spPr>
            <a:xfrm>
              <a:off x="1019533" y="2174085"/>
              <a:ext cx="6898392" cy="75613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1041679" y="2196231"/>
              <a:ext cx="6854100" cy="71183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создаёт и упраздняет министерства, государственные комите- ты и другие центральные органы управления Республики Бела- 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11243" y="584458"/>
              <a:ext cx="508290" cy="29330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6" name="Google Shape;166;p6"/>
            <p:cNvSpPr/>
            <p:nvPr/>
          </p:nvSpPr>
          <p:spPr>
            <a:xfrm>
              <a:off x="1019533" y="3045639"/>
              <a:ext cx="6898392" cy="94383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1047177" y="3073283"/>
              <a:ext cx="6843104" cy="8885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представляет Верховному Совету кандидатуры для избрания на должности председателей Конституционного, Верховного, Выс- шего Хозяйственного судов, председателя руководства Нацио- нального банка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511243" y="584458"/>
              <a:ext cx="508290" cy="37512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9" name="Google Shape;169;p6"/>
            <p:cNvSpPr/>
            <p:nvPr/>
          </p:nvSpPr>
          <p:spPr>
            <a:xfrm>
              <a:off x="1019533" y="4104901"/>
              <a:ext cx="6898392" cy="4616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1033056" y="4118424"/>
              <a:ext cx="6871346" cy="4346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представляет государство в отношениях с другими странами и международными организациями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511243" y="584458"/>
              <a:ext cx="508290" cy="43284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2" name="Google Shape;172;p6"/>
            <p:cNvSpPr/>
            <p:nvPr/>
          </p:nvSpPr>
          <p:spPr>
            <a:xfrm>
              <a:off x="1019533" y="4682022"/>
              <a:ext cx="6898392" cy="4616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1033056" y="4695545"/>
              <a:ext cx="6871346" cy="4346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ведёт переговоры и подписывает международные соглашения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11243" y="584458"/>
              <a:ext cx="508290" cy="49055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5" name="Google Shape;175;p6"/>
            <p:cNvSpPr/>
            <p:nvPr/>
          </p:nvSpPr>
          <p:spPr>
            <a:xfrm>
              <a:off x="1019533" y="5259143"/>
              <a:ext cx="6898392" cy="46169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1033056" y="5272666"/>
              <a:ext cx="6871346" cy="4346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подписывает законы и др.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Формирование ветвей государственной власти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 l="7569" t="10567" r="3127" b="2322"/>
          <a:stretch/>
        </p:blipFill>
        <p:spPr>
          <a:xfrm>
            <a:off x="6960096" y="735014"/>
            <a:ext cx="5112568" cy="60657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3" name="Google Shape;183;p7"/>
          <p:cNvSpPr txBox="1"/>
          <p:nvPr/>
        </p:nvSpPr>
        <p:spPr>
          <a:xfrm>
            <a:off x="4340117" y="6428916"/>
            <a:ext cx="2736304" cy="3670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А.Г.Лукашенко. 1994 г.</a:t>
            </a:r>
            <a:endParaRPr/>
          </a:p>
        </p:txBody>
      </p:sp>
      <p:grpSp>
        <p:nvGrpSpPr>
          <p:cNvPr id="184" name="Google Shape;184;p7"/>
          <p:cNvGrpSpPr/>
          <p:nvPr/>
        </p:nvGrpSpPr>
        <p:grpSpPr>
          <a:xfrm>
            <a:off x="1315781" y="3140968"/>
            <a:ext cx="6048671" cy="1716882"/>
            <a:chOff x="4843171" y="1440146"/>
            <a:chExt cx="3221724" cy="940028"/>
          </a:xfrm>
        </p:grpSpPr>
        <p:sp>
          <p:nvSpPr>
            <p:cNvPr id="185" name="Google Shape;185;p7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Для реализации полномочий исполнительной власти при Президенте Республики Беларусь  создавался Ка- бинет Министров Республики Беларусь - правительст- во, члены которого назначались и освобождались от занимаемой должности Президентом. В то же время Президент не имел права распускать парламент.</a:t>
              </a:r>
              <a:endParaRPr/>
            </a:p>
          </p:txBody>
        </p:sp>
      </p:grpSp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Формирование ветвей государственной власти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Республиканский референдум 24 ноября 1996 г. и его результаты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3415" y="2170488"/>
            <a:ext cx="6590569" cy="45560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94" name="Google Shape;194;p8"/>
          <p:cNvGrpSpPr/>
          <p:nvPr/>
        </p:nvGrpSpPr>
        <p:grpSpPr>
          <a:xfrm>
            <a:off x="1199456" y="848023"/>
            <a:ext cx="10873207" cy="1284834"/>
            <a:chOff x="4843171" y="1440146"/>
            <a:chExt cx="3221724" cy="940028"/>
          </a:xfrm>
        </p:grpSpPr>
        <p:sp>
          <p:nvSpPr>
            <p:cNvPr id="195" name="Google Shape;195;p8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Конституция 1994 г., выборы нового состава Верховного Совета Республики Беларусь 13-го созыва, республиканский референдум 1995 г. не смогли разрешить противоречий. Лидеры оппозиционных фракций в парламенте вступили в конфронтацию с Президентом. В такой ситуации Прези- дент А.Г.Лукашенко выступил с инициативой проведения референдума по ряду вопросов общест- венно-политической жизни страны и по внесению изменений в действующую Конституцию.</a:t>
              </a:r>
              <a:endParaRPr/>
            </a:p>
          </p:txBody>
        </p:sp>
      </p:grpSp>
      <p:sp>
        <p:nvSpPr>
          <p:cNvPr id="197" name="Google Shape;197;p8"/>
          <p:cNvSpPr txBox="1"/>
          <p:nvPr/>
        </p:nvSpPr>
        <p:spPr>
          <a:xfrm>
            <a:off x="2735981" y="5935526"/>
            <a:ext cx="2477434" cy="7910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Противостояние Верховного </a:t>
            </a: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Совета </a:t>
            </a:r>
            <a:r>
              <a:rPr lang="ru-RU" sz="1600" b="0" smtClean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Президенту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9"/>
          <p:cNvGrpSpPr/>
          <p:nvPr/>
        </p:nvGrpSpPr>
        <p:grpSpPr>
          <a:xfrm>
            <a:off x="1199457" y="848023"/>
            <a:ext cx="10873208" cy="636762"/>
            <a:chOff x="4843171" y="1440146"/>
            <a:chExt cx="3221724" cy="940028"/>
          </a:xfrm>
        </p:grpSpPr>
        <p:sp>
          <p:nvSpPr>
            <p:cNvPr id="203" name="Google Shape;203;p9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июле 1996 г. в печати был опубликован проект Конституции Республики Беларусь 1994 г. с  изме- нениями и  дополнениями, предлагаемыми Президентом страны. </a:t>
              </a:r>
              <a:endParaRPr/>
            </a:p>
          </p:txBody>
        </p:sp>
      </p:grpSp>
      <p:sp>
        <p:nvSpPr>
          <p:cNvPr id="205" name="Google Shape;205;p9"/>
          <p:cNvSpPr txBox="1"/>
          <p:nvPr/>
        </p:nvSpPr>
        <p:spPr>
          <a:xfrm>
            <a:off x="3635938" y="6140326"/>
            <a:ext cx="3954803" cy="5750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Подготовка к референдуму в белорусской печати. 1996 г.</a:t>
            </a:r>
            <a:endParaRPr/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177" y="1475779"/>
            <a:ext cx="4299570" cy="52347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207" name="Google Shape;207;p9"/>
          <p:cNvGrpSpPr/>
          <p:nvPr/>
        </p:nvGrpSpPr>
        <p:grpSpPr>
          <a:xfrm>
            <a:off x="1321366" y="1715293"/>
            <a:ext cx="6236902" cy="2726498"/>
            <a:chOff x="3440" y="249158"/>
            <a:chExt cx="6236902" cy="2726498"/>
          </a:xfrm>
        </p:grpSpPr>
        <p:sp>
          <p:nvSpPr>
            <p:cNvPr id="208" name="Google Shape;208;p9"/>
            <p:cNvSpPr/>
            <p:nvPr/>
          </p:nvSpPr>
          <p:spPr>
            <a:xfrm>
              <a:off x="3440" y="249158"/>
              <a:ext cx="5607747" cy="53696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19167" y="264885"/>
              <a:ext cx="5576293" cy="50551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Изменение полномочий Президента по проекту изменений в Конституцию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64215" y="786125"/>
              <a:ext cx="560774" cy="3343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1" name="Google Shape;211;p9"/>
            <p:cNvSpPr/>
            <p:nvPr/>
          </p:nvSpPr>
          <p:spPr>
            <a:xfrm>
              <a:off x="1124990" y="846146"/>
              <a:ext cx="5115352" cy="54863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1141059" y="862215"/>
              <a:ext cx="5083214" cy="5164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получал право назначать всех высших  долж- ностных лиц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64215" y="786125"/>
              <a:ext cx="560774" cy="8826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4" name="Google Shape;214;p9"/>
            <p:cNvSpPr/>
            <p:nvPr/>
          </p:nvSpPr>
          <p:spPr>
            <a:xfrm>
              <a:off x="1124990" y="1454802"/>
              <a:ext cx="5115352" cy="42792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1137523" y="1467335"/>
              <a:ext cx="5090286" cy="4028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получал право формировать правительство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564215" y="786125"/>
              <a:ext cx="560774" cy="148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7" name="Google Shape;217;p9"/>
            <p:cNvSpPr/>
            <p:nvPr/>
          </p:nvSpPr>
          <p:spPr>
            <a:xfrm>
              <a:off x="1124990" y="1942745"/>
              <a:ext cx="5115352" cy="64922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1144005" y="1961760"/>
              <a:ext cx="5077322" cy="6111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получал право подписывать законы и издавать декреты, которые имеют силу закона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564215" y="786125"/>
              <a:ext cx="560774" cy="20276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0" name="Google Shape;220;p9"/>
            <p:cNvSpPr/>
            <p:nvPr/>
          </p:nvSpPr>
          <p:spPr>
            <a:xfrm>
              <a:off x="1124990" y="2651988"/>
              <a:ext cx="5115352" cy="32366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1134470" y="2661468"/>
              <a:ext cx="5096392" cy="30470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получал право распускать парламент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Республиканский референдум 24 ноября 1996 г. и его результаты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1941</Words>
  <Application>Microsoft Office PowerPoint</Application>
  <PresentationFormat>Произвольный</PresentationFormat>
  <Paragraphs>256</Paragraphs>
  <Slides>33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cdb2004c017l</vt:lpstr>
      <vt:lpstr>Презентация PowerPoint</vt:lpstr>
      <vt:lpstr>План</vt:lpstr>
      <vt:lpstr>Развитие общественно-политической системы Республики Беларусь. Формирование ветвей государственной власти</vt:lpstr>
      <vt:lpstr>Развитие общественно-политической системы Республики Беларусь. Формирование ветвей государственной власти</vt:lpstr>
      <vt:lpstr>Развитие общественно-политической системы Республики Беларусь. Формирование ветвей государственной власти</vt:lpstr>
      <vt:lpstr>Развитие общественно-политической системы Республики Беларусь. Формирование ветвей государственной власти</vt:lpstr>
      <vt:lpstr>Развитие общественно-политической системы Республики Беларусь. Формирование ветвей государственной власти</vt:lpstr>
      <vt:lpstr>Республиканский референдум 24 ноября 1996 г. и его результаты</vt:lpstr>
      <vt:lpstr>Республиканский референдум 24 ноября 1996 г. и его результаты</vt:lpstr>
      <vt:lpstr>Республиканский референдум 24 ноября 1996 г. и его результаты</vt:lpstr>
      <vt:lpstr>Процесс формирования Республики Беларусь как демократи- ческого социального правового государства</vt:lpstr>
      <vt:lpstr>Процесс формирования Республики Беларусь как демократи- ческого социального правового государства</vt:lpstr>
      <vt:lpstr>Выборы Президента Республики Беларусь. Республиканский референдум 17 октября 2004 г. и его результаты</vt:lpstr>
      <vt:lpstr>Выборы Президента Республики Беларусь. Республиканский референдум 17 октября 2004 г. и его результаты</vt:lpstr>
      <vt:lpstr>Выборы Президента Республики Беларусь. Республиканский референдум 17 октября 2004 г. и его результаты</vt:lpstr>
      <vt:lpstr>Выборы Президента Республики Беларусь. Республиканский референдум 17 октября 2004 г. и его результаты</vt:lpstr>
      <vt:lpstr>Выборы Президента Республики Беларусь. Республиканский референдум 17 октября 2004 г. и его результаты</vt:lpstr>
      <vt:lpstr>Выборы Президента Республики Беларусь. Республиканский референдум 17 октября 2004 г. и его результаты</vt:lpstr>
      <vt:lpstr>Выборы Президента Республики Беларусь. Республиканский референдум 17 октября 2004 г. и его результаты</vt:lpstr>
      <vt:lpstr>Выборы Президента Республики Беларусь. Республиканский референдум 17 октября 2004 г. и его результаты</vt:lpstr>
      <vt:lpstr>Выборы Президента Республики Беларусь. Республиканский референдум 17 октября 2004 г. и его результаты</vt:lpstr>
      <vt:lpstr>Выборы Президента Республики Беларусь. Республиканский референдум 17 октября 2004 г. и его результаты</vt:lpstr>
      <vt:lpstr>Выборы Президента Республики Беларусь. Республиканский референдум 17 октября 2004 г. и его результаты</vt:lpstr>
      <vt:lpstr>Республиканский референдум 27 февраля 2022 г. и его результаты</vt:lpstr>
      <vt:lpstr>Изменения и дополнения в Конституцию Республики Беларусь</vt:lpstr>
      <vt:lpstr>Изменения и дополнения в Конституцию Республики Беларусь</vt:lpstr>
      <vt:lpstr>Всебелорусское народное собрание - высший представительный орган народовластия РБ</vt:lpstr>
      <vt:lpstr>Всебелорусское народное собрание - высший представительный орган народовластия РБ</vt:lpstr>
      <vt:lpstr>Всебелорусское народное собрание - высший представительный орган народовластия РБ</vt:lpstr>
      <vt:lpstr>Политические партии и общественные объединения</vt:lpstr>
      <vt:lpstr>Политические партии и общественные объединения</vt:lpstr>
      <vt:lpstr>Политические партии и общественные объединения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Ситник П.В.</dc:creator>
  <cp:lastModifiedBy>1111</cp:lastModifiedBy>
  <cp:revision>2</cp:revision>
  <dcterms:created xsi:type="dcterms:W3CDTF">2009-01-18T11:28:08Z</dcterms:created>
  <dcterms:modified xsi:type="dcterms:W3CDTF">2024-04-25T16:22:28Z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15.12.2022</vt:lpwstr>
  </property>
</Properties>
</file>