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144000"/>
  <p:embeddedFontLst>
    <p:embeddedFont>
      <p:font typeface="Libre Franklin"/>
      <p:regular r:id="rId26"/>
      <p:bold r:id="rId27"/>
      <p:italic r:id="rId28"/>
      <p:boldItalic r:id="rId29"/>
    </p:embeddedFont>
    <p:embeddedFont>
      <p:font typeface="Bodoni"/>
      <p:regular r:id="rId30"/>
      <p:bold r:id="rId31"/>
      <p:italic r:id="rId32"/>
      <p:boldItalic r:id="rId33"/>
    </p:embeddedFont>
    <p:embeddedFont>
      <p:font typeface="Cambria Math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QnNWfyN7eOhqxOke7flHwiv1V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64E78D-6415-471B-87FE-AD72B4E5E4E3}">
  <a:tblStyle styleId="{5064E78D-6415-471B-87FE-AD72B4E5E4E3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ibreFranklin-regular.fntdata"/><Relationship Id="rId25" Type="http://schemas.openxmlformats.org/officeDocument/2006/relationships/slide" Target="slides/slide18.xml"/><Relationship Id="rId28" Type="http://schemas.openxmlformats.org/officeDocument/2006/relationships/font" Target="fonts/LibreFranklin-italic.fntdata"/><Relationship Id="rId27" Type="http://schemas.openxmlformats.org/officeDocument/2006/relationships/font" Target="fonts/LibreFranklin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ibreFranklin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odoni-bold.fntdata"/><Relationship Id="rId30" Type="http://schemas.openxmlformats.org/officeDocument/2006/relationships/font" Target="fonts/Bodoni-regular.fntdata"/><Relationship Id="rId11" Type="http://schemas.openxmlformats.org/officeDocument/2006/relationships/slide" Target="slides/slide4.xml"/><Relationship Id="rId33" Type="http://schemas.openxmlformats.org/officeDocument/2006/relationships/font" Target="fonts/Bodoni-boldItalic.fntdata"/><Relationship Id="rId10" Type="http://schemas.openxmlformats.org/officeDocument/2006/relationships/slide" Target="slides/slide3.xml"/><Relationship Id="rId32" Type="http://schemas.openxmlformats.org/officeDocument/2006/relationships/font" Target="fonts/Bodoni-italic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CambriaMath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2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22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30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3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30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3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2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2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2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2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1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24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2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24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9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9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2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20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9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9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9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51520" y="3212976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odoni"/>
              <a:buNone/>
            </a:pPr>
            <a:r>
              <a:rPr b="1" lang="ru-RU" sz="6600">
                <a:solidFill>
                  <a:schemeClr val="dk1"/>
                </a:solidFill>
              </a:rPr>
              <a:t>Философия в системе культуры</a:t>
            </a:r>
            <a:endParaRPr b="1" sz="66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Философские подходы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290" name="Google Shape;29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91" name="Google Shape;291;p10"/>
          <p:cNvGrpSpPr/>
          <p:nvPr/>
        </p:nvGrpSpPr>
        <p:grpSpPr>
          <a:xfrm>
            <a:off x="184098" y="1713096"/>
            <a:ext cx="8775802" cy="4871967"/>
            <a:chOff x="4586" y="84296"/>
            <a:chExt cx="8775802" cy="4871967"/>
          </a:xfrm>
        </p:grpSpPr>
        <p:sp>
          <p:nvSpPr>
            <p:cNvPr id="292" name="Google Shape;292;p10"/>
            <p:cNvSpPr/>
            <p:nvPr/>
          </p:nvSpPr>
          <p:spPr>
            <a:xfrm>
              <a:off x="6774762" y="1193990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0"/>
            <p:cNvSpPr/>
            <p:nvPr/>
          </p:nvSpPr>
          <p:spPr>
            <a:xfrm>
              <a:off x="4799701" y="549940"/>
              <a:ext cx="2020781" cy="1217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0"/>
            <p:cNvSpPr/>
            <p:nvPr/>
          </p:nvSpPr>
          <p:spPr>
            <a:xfrm>
              <a:off x="3899218" y="3912450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0"/>
            <p:cNvSpPr/>
            <p:nvPr/>
          </p:nvSpPr>
          <p:spPr>
            <a:xfrm>
              <a:off x="3899218" y="3133806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0"/>
            <p:cNvSpPr/>
            <p:nvPr/>
          </p:nvSpPr>
          <p:spPr>
            <a:xfrm>
              <a:off x="3899218" y="2481126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0"/>
            <p:cNvSpPr/>
            <p:nvPr/>
          </p:nvSpPr>
          <p:spPr>
            <a:xfrm>
              <a:off x="2778919" y="1829298"/>
              <a:ext cx="1166018" cy="1217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10"/>
            <p:cNvSpPr/>
            <p:nvPr/>
          </p:nvSpPr>
          <p:spPr>
            <a:xfrm>
              <a:off x="1064009" y="2481340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0"/>
            <p:cNvSpPr/>
            <p:nvPr/>
          </p:nvSpPr>
          <p:spPr>
            <a:xfrm>
              <a:off x="1109729" y="1829298"/>
              <a:ext cx="1669189" cy="12174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0"/>
            <p:cNvSpPr/>
            <p:nvPr/>
          </p:nvSpPr>
          <p:spPr>
            <a:xfrm>
              <a:off x="2733199" y="1193990"/>
              <a:ext cx="91440" cy="1217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0"/>
            <p:cNvSpPr/>
            <p:nvPr/>
          </p:nvSpPr>
          <p:spPr>
            <a:xfrm>
              <a:off x="2778919" y="549940"/>
              <a:ext cx="2020781" cy="12174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0"/>
            <p:cNvSpPr/>
            <p:nvPr/>
          </p:nvSpPr>
          <p:spPr>
            <a:xfrm>
              <a:off x="3118681" y="84296"/>
              <a:ext cx="3362039" cy="46564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3118681" y="84296"/>
              <a:ext cx="3362039" cy="4656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Философские подходы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819013" y="671689"/>
              <a:ext cx="3919813" cy="52230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819013" y="671689"/>
              <a:ext cx="3919813" cy="5223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идеализм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(фр. idéalisme, через лат. idealis от др.-греч. ἰδέα - идея)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819013" y="1315739"/>
              <a:ext cx="3919813" cy="51355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819013" y="1315739"/>
              <a:ext cx="3919813" cy="51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первичность идеи по отношению к материи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4586" y="1951047"/>
              <a:ext cx="2210286" cy="53029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4586" y="1951047"/>
              <a:ext cx="2210286" cy="5302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объективный идеализм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4618" y="2603089"/>
              <a:ext cx="2210223" cy="53093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4618" y="2603089"/>
              <a:ext cx="2210223" cy="530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первооснова – идея, всеобщий разум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2336622" y="1951047"/>
              <a:ext cx="3216630" cy="53007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2336622" y="1951047"/>
              <a:ext cx="3216630" cy="5300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субъективный идеализм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2337019" y="2602875"/>
              <a:ext cx="3215836" cy="53093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2337019" y="2602875"/>
              <a:ext cx="3215836" cy="530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реальность зависит от созна- ния субъекта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2337019" y="3255555"/>
              <a:ext cx="3215836" cy="65689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2337019" y="3255555"/>
              <a:ext cx="3215836" cy="6568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солипсизм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радикальная ос- нова субъективного идеализ- ма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2335955" y="4034199"/>
              <a:ext cx="3217964" cy="92206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2335955" y="4034199"/>
              <a:ext cx="3217964" cy="922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реальным признается только субъект восприятия, а всё ос- тальное объявляется сущест- вующим лишь в его сознании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4860575" y="671689"/>
              <a:ext cx="3919813" cy="52230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0"/>
            <p:cNvSpPr txBox="1"/>
            <p:nvPr/>
          </p:nvSpPr>
          <p:spPr>
            <a:xfrm>
              <a:off x="4860575" y="671689"/>
              <a:ext cx="3919813" cy="5223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materialis – ве- щественный)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4860575" y="1315739"/>
              <a:ext cx="3919813" cy="51355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4860575" y="1315739"/>
              <a:ext cx="3919813" cy="51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первичное начало – материя, а иде- альное (сознание, воля) вторично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Эмпиризм и рационализм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329" name="Google Shape;329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0" name="Google Shape;330;p11"/>
          <p:cNvGrpSpPr/>
          <p:nvPr/>
        </p:nvGrpSpPr>
        <p:grpSpPr>
          <a:xfrm>
            <a:off x="314420" y="1628945"/>
            <a:ext cx="8587166" cy="5040268"/>
            <a:chOff x="134908" y="145"/>
            <a:chExt cx="8587166" cy="5040268"/>
          </a:xfrm>
        </p:grpSpPr>
        <p:sp>
          <p:nvSpPr>
            <p:cNvPr id="331" name="Google Shape;331;p11"/>
            <p:cNvSpPr/>
            <p:nvPr/>
          </p:nvSpPr>
          <p:spPr>
            <a:xfrm>
              <a:off x="7539296" y="1951955"/>
              <a:ext cx="91440" cy="3996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1"/>
            <p:cNvSpPr/>
            <p:nvPr/>
          </p:nvSpPr>
          <p:spPr>
            <a:xfrm>
              <a:off x="4911297" y="600919"/>
              <a:ext cx="2673719" cy="3996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1"/>
            <p:cNvSpPr/>
            <p:nvPr/>
          </p:nvSpPr>
          <p:spPr>
            <a:xfrm>
              <a:off x="4865577" y="1951955"/>
              <a:ext cx="91440" cy="3996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1"/>
            <p:cNvSpPr/>
            <p:nvPr/>
          </p:nvSpPr>
          <p:spPr>
            <a:xfrm>
              <a:off x="4865577" y="600919"/>
              <a:ext cx="91440" cy="3996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1"/>
            <p:cNvSpPr/>
            <p:nvPr/>
          </p:nvSpPr>
          <p:spPr>
            <a:xfrm>
              <a:off x="2237577" y="3689378"/>
              <a:ext cx="1151234" cy="3996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1"/>
            <p:cNvSpPr/>
            <p:nvPr/>
          </p:nvSpPr>
          <p:spPr>
            <a:xfrm>
              <a:off x="1086342" y="3689378"/>
              <a:ext cx="1151234" cy="3996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1"/>
            <p:cNvSpPr/>
            <p:nvPr/>
          </p:nvSpPr>
          <p:spPr>
            <a:xfrm>
              <a:off x="2191857" y="1951955"/>
              <a:ext cx="91440" cy="3996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11"/>
            <p:cNvSpPr/>
            <p:nvPr/>
          </p:nvSpPr>
          <p:spPr>
            <a:xfrm>
              <a:off x="2237577" y="600919"/>
              <a:ext cx="2673719" cy="3996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1"/>
            <p:cNvSpPr/>
            <p:nvPr/>
          </p:nvSpPr>
          <p:spPr>
            <a:xfrm>
              <a:off x="2569923" y="145"/>
              <a:ext cx="4682747" cy="60077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2569923" y="145"/>
              <a:ext cx="4682747" cy="600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подходы к познанию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1100519" y="1000521"/>
              <a:ext cx="2274117" cy="95143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1100519" y="1000521"/>
              <a:ext cx="2274117" cy="9514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гносеологический оптимизм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100519" y="2351557"/>
              <a:ext cx="2274117" cy="133782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1100519" y="2351557"/>
              <a:ext cx="2274117" cy="13378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познаваем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34908" y="4088980"/>
              <a:ext cx="1902867" cy="95143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134908" y="4088980"/>
              <a:ext cx="1902867" cy="9514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эмпиризм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(через опыт)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2437378" y="4088980"/>
              <a:ext cx="1902867" cy="95143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2437378" y="4088980"/>
              <a:ext cx="1902867" cy="9514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рационализм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(посредством разума)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3774238" y="1000521"/>
              <a:ext cx="2274117" cy="95143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3774238" y="1000521"/>
              <a:ext cx="2274117" cy="9514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скептицизм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774238" y="2351557"/>
              <a:ext cx="2274117" cy="133782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 txBox="1"/>
            <p:nvPr/>
          </p:nvSpPr>
          <p:spPr>
            <a:xfrm>
              <a:off x="3774238" y="2351557"/>
              <a:ext cx="2274117" cy="13378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выражает сомнение в возможности по- лучения достовер- ного знания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447957" y="1000521"/>
              <a:ext cx="2274117" cy="95143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 txBox="1"/>
            <p:nvPr/>
          </p:nvSpPr>
          <p:spPr>
            <a:xfrm>
              <a:off x="6447957" y="1000521"/>
              <a:ext cx="2274117" cy="9514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агностицизм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447957" y="2351557"/>
              <a:ext cx="2274117" cy="133782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 txBox="1"/>
            <p:nvPr/>
          </p:nvSpPr>
          <p:spPr>
            <a:xfrm>
              <a:off x="6447957" y="2351557"/>
              <a:ext cx="2274117" cy="13378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непознаваем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Эмпиризм и рационализм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362" name="Google Shape;36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179512" y="1628800"/>
            <a:ext cx="8784976" cy="165618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Эмпиризм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(от др.-греч. ἐμπειρία - опыт, знание (приобретаемое опытом)) – нап- равление в теории познания, признающее чувственные ощущения источником знания. Для эмпиризма характерна абсолютизация опыта, чувственного позна- ния. Как целостная гносеологическая концепция сформировался в XVII−XVIII вв. Представители: Фрэнсис Бэкон, Томас Гоббс, Джон Локк, Джордж Беркли, Дэвид Юм.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ÑÐºÐ¾Ð½ Ð½Ð° Ð¿Ð¾ÑÑÑÐµÑÐµ ÐºÐ¸ÑÑÐ¸ Ð. ÐÐ°Ð½Ð´ÐµÑÐ±Ð°Ð½ÐºÐ°" id="364" name="Google Shape;3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64" y="3401529"/>
            <a:ext cx="1788409" cy="2232248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Thomas Hobbes" id="365" name="Google Shape;365;p12"/>
          <p:cNvPicPr preferRelativeResize="0"/>
          <p:nvPr/>
        </p:nvPicPr>
        <p:blipFill rotWithShape="1">
          <a:blip r:embed="rId4">
            <a:alphaModFix/>
          </a:blip>
          <a:srcRect b="0" l="9195" r="8032" t="0"/>
          <a:stretch/>
        </p:blipFill>
        <p:spPr>
          <a:xfrm>
            <a:off x="1979712" y="3619240"/>
            <a:ext cx="1768487" cy="225352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66" name="Google Shape;3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31" y="4077072"/>
            <a:ext cx="1782422" cy="225352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Ð¿Ð¸ÑÐºÐ¾Ð¿ ÐÐ¶Ð¾ÑÐ´Ð¶ ÐÐµÑÐºÐ»Ð¸" id="367" name="Google Shape;36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2461" y="3668456"/>
            <a:ext cx="1656378" cy="224880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Ð¾ÑÑÑÐµÑ ÐÑÐ²Ð¸Ð´Ð° Ð®Ð¼Ð°, Ð°Ð²ÑÐ¾Ñ ÐÐ»Ð»Ð°Ð½ Ð ÑÐ¼Ð·Ð¸, 1766, ÐÐ°ÑÐ¸Ð¾Ð½Ð°Ð»ÑÐ½Ð°Ñ Ð¿Ð¾ÑÑÑÐµÑÐ½Ð°Ñ Ð³Ð°Ð»ÐµÑÐµÑ Ð¨Ð¾ÑÐ»Ð°Ð½Ð´Ð¸Ð¸" id="368" name="Google Shape;368;p12"/>
          <p:cNvPicPr preferRelativeResize="0"/>
          <p:nvPr/>
        </p:nvPicPr>
        <p:blipFill rotWithShape="1">
          <a:blip r:embed="rId7">
            <a:alphaModFix/>
          </a:blip>
          <a:srcRect b="0" l="9195" r="5273" t="0"/>
          <a:stretch/>
        </p:blipFill>
        <p:spPr>
          <a:xfrm>
            <a:off x="7467137" y="3444849"/>
            <a:ext cx="1620354" cy="225398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9" name="Google Shape;369;p12"/>
          <p:cNvSpPr txBox="1"/>
          <p:nvPr/>
        </p:nvSpPr>
        <p:spPr>
          <a:xfrm>
            <a:off x="95864" y="5633777"/>
            <a:ext cx="17768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Фрэнсис Бэкон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7443647" y="5698830"/>
            <a:ext cx="164384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Дэвид Юм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12"/>
          <p:cNvSpPr txBox="1"/>
          <p:nvPr/>
        </p:nvSpPr>
        <p:spPr>
          <a:xfrm>
            <a:off x="5712461" y="5917262"/>
            <a:ext cx="173118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Джордж Беркли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1947487" y="5868468"/>
            <a:ext cx="180071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Гоббс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3846086" y="6330598"/>
            <a:ext cx="180071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Эмпиризм и рационализм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379" name="Google Shape;379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179512" y="1628801"/>
            <a:ext cx="4608512" cy="309634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Основоположником эмпиризма в Новое время являлся английский философ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Фрэнсис Бэкон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(1561−1626). В труде «Но- вый органон» он обосновал переход от традиционного дедуктивного подхода (от общего - умозрительного предположения или авторитетного суждения - к частному, т. е. к факту) к подходу индуктивному (от частного - эмпирического факта - к обще- му, т. е. к закономерности), основанному на анализе опытных данных.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3091656" y="6395051"/>
            <a:ext cx="17768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Фрэнсис Бэкон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ÑÐºÐ¾Ð½ Ð½Ð° Ð¿Ð¾ÑÑÑÐµÑÐµ ÐºÐ¸ÑÑÐ¸ Ð. ÐÐ°Ð½Ð´ÐµÑÐ±Ð°Ð½ÐºÐ°" id="382" name="Google Shape;3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466" y="1628800"/>
            <a:ext cx="4092028" cy="510480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Эмпиризм и рационализм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388" name="Google Shape;388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9" name="Google Shape;389;p14"/>
          <p:cNvSpPr/>
          <p:nvPr/>
        </p:nvSpPr>
        <p:spPr>
          <a:xfrm>
            <a:off x="179512" y="1628800"/>
            <a:ext cx="8784976" cy="151216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Рационализм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(от лат. ratio - разум) - метод, согласно которому основой познания и действия людей является разум. Основными представителями философского рационализма являлись Бенедикт Спиноза, Готфрид Лейбниц, Рене Декарт, Георг Гегель. Начиная с XVII−XVIII вв. рационализм был связан с введением в филосо- фию математических методов (Декарт, Лейбниц, Спиноза)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14"/>
          <p:cNvSpPr txBox="1"/>
          <p:nvPr/>
        </p:nvSpPr>
        <p:spPr>
          <a:xfrm>
            <a:off x="179512" y="5953793"/>
            <a:ext cx="200403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Бенедикт Спиноза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6856760" y="5956226"/>
            <a:ext cx="206122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Георг Гегель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14"/>
          <p:cNvSpPr txBox="1"/>
          <p:nvPr/>
        </p:nvSpPr>
        <p:spPr>
          <a:xfrm>
            <a:off x="4546658" y="6228830"/>
            <a:ext cx="214732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Рене Декарт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14"/>
          <p:cNvSpPr txBox="1"/>
          <p:nvPr/>
        </p:nvSpPr>
        <p:spPr>
          <a:xfrm>
            <a:off x="2320985" y="6228830"/>
            <a:ext cx="208823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Готфрид Лейбниц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pinoza.jpg" id="394" name="Google Shape;394;p14"/>
          <p:cNvPicPr preferRelativeResize="0"/>
          <p:nvPr/>
        </p:nvPicPr>
        <p:blipFill rotWithShape="1">
          <a:blip r:embed="rId3">
            <a:alphaModFix/>
          </a:blip>
          <a:srcRect b="0" l="6435" r="2514" t="0"/>
          <a:stretch/>
        </p:blipFill>
        <p:spPr>
          <a:xfrm>
            <a:off x="179512" y="3375395"/>
            <a:ext cx="2022799" cy="2578398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hristoph Bernhard Francke - Bildnis des Philosophen Leibniz (ca. 1695).jpg" id="395" name="Google Shape;3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6327" y="3636840"/>
            <a:ext cx="2088232" cy="257599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Frans Hals - Portret van RenÃ© Descartes.jpg" id="396" name="Google Shape;3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634437"/>
            <a:ext cx="2121980" cy="259439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ÐµÐ³ÐµÐ»Ñ. ÐÐ¾ÑÑÑÐµÑ ÐºÐ¸ÑÑÐ¸ Ð¨Ð»ÐµÐ·Ð¸Ð½Ð³ÐµÑÐ° (Ð½ÐµÐ¼.)" id="397" name="Google Shape;39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6761" y="3359400"/>
            <a:ext cx="2061229" cy="2610388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Эмпиризм и рационализм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403" name="Google Shape;40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179512" y="1628801"/>
            <a:ext cx="4464496" cy="367240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Рене Декарт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(1596−1650) в 1637 г. из- дал главный философско-математичес- кий труд «Рассуждение о методе», в при- ложениях к которому излагались анали- тическая геометрия, многочисленные результаты в алгебре и геометрии, от- крытия в оптике (в том числе – правиль- ная формулировка закона преломления света) и многое другое. Главным вкла- дом Декарта в философию стало класси- ческое построение философии рациона- лизма как универсального метода поз- нания.</a:t>
            </a:r>
            <a:endParaRPr/>
          </a:p>
        </p:txBody>
      </p:sp>
      <p:sp>
        <p:nvSpPr>
          <p:cNvPr id="405" name="Google Shape;405;p15"/>
          <p:cNvSpPr txBox="1"/>
          <p:nvPr/>
        </p:nvSpPr>
        <p:spPr>
          <a:xfrm>
            <a:off x="3025740" y="6391014"/>
            <a:ext cx="17768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Рене Декарт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Frans Hals - Portret van RenÃ© Descartes.jpg" id="406" name="Google Shape;4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2556" y="1628801"/>
            <a:ext cx="4168144" cy="510076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Экзистенциализм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412" name="Google Shape;412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179512" y="1628801"/>
            <a:ext cx="8784976" cy="302433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Одним из значимых философских течений ХХ в. является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экзистенциализм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(фр. existentialisme от лат. existentia - существование), или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философия существова- ния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Он акцентирует внимание на уникальности бытия человека. Согласно фило- софии экзистенциализма, чтобы осознать своё существование, человек должен оказаться в «пограничной ситуации». Значительное место в философии экзистен- циализма занимает проблема свободы, которая определяется как выбор лич- ностью одной из бесчисленных возможностей. Человек постигает свою сущность в течение всей жизни и несёт ответственность за каждое совершённое им дейст- вие, не может объяснять свои ошибки «обстоятельствами». Представителями эк- зистенциализма являются немецкие философы ХХ в. Карл Ясперс, Мартин Хай-деггер, французские философы и писатели Жан-Поль Сартр, Альбер Камю.</a:t>
            </a:r>
            <a:endParaRPr/>
          </a:p>
        </p:txBody>
      </p:sp>
      <p:sp>
        <p:nvSpPr>
          <p:cNvPr id="414" name="Google Shape;414;p16"/>
          <p:cNvSpPr txBox="1"/>
          <p:nvPr/>
        </p:nvSpPr>
        <p:spPr>
          <a:xfrm>
            <a:off x="1619672" y="4725144"/>
            <a:ext cx="1080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Ясперс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Ð°ÑÐ» Ð¯ÑÐ¿ÐµÑÑ: Ð¡Ð¾Ð²ÑÐµÐ¼ÐµÐ½Ð½Ð°Ñ ÑÐµÑÐ½Ð¸ÐºÐ° â ÐÑÐ¼Ð°Ð½Ð¸ÑÐ°ÑÐ½ÑÐ¹ Ð¿Ð¾ÑÑÐ°Ð»" id="415" name="Google Shape;4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749189"/>
            <a:ext cx="1440160" cy="198742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Ð¸Ð¾Ð³ÑÐ°ÑÐ¸Ñ ÐÐ°ÑÑÐ¸Ð½Ð° Ð¥Ð°Ð¹Ð´ÐµÐ³Ð³ÐµÑÐ° | LebensWelt - ÐÑÐ¾ÑÑÑÐ°Ð½ÑÑÐ²Ð¾ Ð´Ð»Ñ  ÑÐµÐ½Ð¾Ð¼ÐµÐ½Ð¾Ð»Ð¾Ð³Ð¸ÑÐµÑÐºÐ¸Ñ Ð¸ÑÑÐ»ÐµÐ´Ð¾Ð²Ð°Ð½Ð¸Ð¹" id="416" name="Google Shape;416;p16"/>
          <p:cNvPicPr preferRelativeResize="0"/>
          <p:nvPr/>
        </p:nvPicPr>
        <p:blipFill rotWithShape="1">
          <a:blip r:embed="rId4">
            <a:alphaModFix/>
          </a:blip>
          <a:srcRect b="16859" l="0" r="0" t="0"/>
          <a:stretch/>
        </p:blipFill>
        <p:spPr>
          <a:xfrm>
            <a:off x="2934195" y="4750957"/>
            <a:ext cx="1387034" cy="198179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ÐÐ ÐÐÐÐ¬ Ð¡ÐÐ Ð¢Ð  Ð Ð¡ÐÐÐÐÐ ÐÐ ÐÐÐÐ£ÐÐ . 50 Ð·Ð½Ð°Ð¼ÐµÐ½Ð¸ÑÑÑ Ð·Ð²ÐµÐ·Ð´Ð½ÑÑ Ð¿Ð°Ñ" id="417" name="Google Shape;417;p16"/>
          <p:cNvPicPr preferRelativeResize="0"/>
          <p:nvPr/>
        </p:nvPicPr>
        <p:blipFill rotWithShape="1">
          <a:blip r:embed="rId5">
            <a:alphaModFix/>
          </a:blip>
          <a:srcRect b="0" l="0" r="50480" t="0"/>
          <a:stretch/>
        </p:blipFill>
        <p:spPr>
          <a:xfrm>
            <a:off x="4451784" y="4750957"/>
            <a:ext cx="1517371" cy="198179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Ð»ÑÐ±ÐµÑ ÐÐÐÐ®: Â«Ð¡ÐºÑÐºÐ° ÑÐ°Ð¼Ð° Ð¿Ð¾ ÑÐµÐ±Ðµ Ð¾Ð¼ÐµÑÐ·Ð¸ÑÐµÐ»ÑÐ½Ð°Â» - Sensus Novus" id="418" name="Google Shape;4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7299" y="4749189"/>
            <a:ext cx="1347189" cy="19853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19" name="Google Shape;419;p16"/>
          <p:cNvSpPr txBox="1"/>
          <p:nvPr/>
        </p:nvSpPr>
        <p:spPr>
          <a:xfrm>
            <a:off x="1717628" y="6147977"/>
            <a:ext cx="121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Мартин Хайдеггер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16"/>
          <p:cNvSpPr txBox="1"/>
          <p:nvPr/>
        </p:nvSpPr>
        <p:spPr>
          <a:xfrm>
            <a:off x="6357324" y="6147977"/>
            <a:ext cx="121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Альбер Камю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1" name="Google Shape;421;p16"/>
          <p:cNvSpPr txBox="1"/>
          <p:nvPr/>
        </p:nvSpPr>
        <p:spPr>
          <a:xfrm>
            <a:off x="6015196" y="4749189"/>
            <a:ext cx="1149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Жан-Поль Сартр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Экзистенциализм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427" name="Google Shape;427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179512" y="1628801"/>
            <a:ext cx="8784976" cy="165618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Экзистенциалисты считают, что существование человека предшествует его сущ- ности. Свою сущность он обретает по ходу существования, причём создаёт себя сам. Существование человека - это свободное существование. Никто не может от- нять у человека свободу выбора, хотя, как правило, люди избегают осознавать, что они свободны, предпочитая жить «как заведено». Также существование чело- века включает в себя ответственность: не только за себя, но и за окружающих.</a:t>
            </a:r>
            <a:endParaRPr/>
          </a:p>
        </p:txBody>
      </p:sp>
      <p:sp>
        <p:nvSpPr>
          <p:cNvPr id="429" name="Google Shape;429;p17"/>
          <p:cNvSpPr txBox="1"/>
          <p:nvPr/>
        </p:nvSpPr>
        <p:spPr>
          <a:xfrm>
            <a:off x="6561353" y="6500083"/>
            <a:ext cx="240313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Жан-Поль Сартр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¡Ð°ÑÑÑ ÐÐ°Ð½ ÐÐ¾Ð»Ñ. 50 Ð·Ð½Ð°Ð¼ÐµÐ½Ð¸ÑÑÑ Ð»ÑÐ±Ð¾Ð²Ð½Ð¸ÐºÐ¾Ð²" id="430" name="Google Shape;430;p17"/>
          <p:cNvPicPr preferRelativeResize="0"/>
          <p:nvPr/>
        </p:nvPicPr>
        <p:blipFill rotWithShape="1">
          <a:blip r:embed="rId3">
            <a:alphaModFix/>
          </a:blip>
          <a:srcRect b="1688" l="625" r="1585" t="905"/>
          <a:stretch/>
        </p:blipFill>
        <p:spPr>
          <a:xfrm>
            <a:off x="6561354" y="3429000"/>
            <a:ext cx="2403133" cy="309634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31" name="Google Shape;431;p17"/>
          <p:cNvSpPr/>
          <p:nvPr/>
        </p:nvSpPr>
        <p:spPr>
          <a:xfrm>
            <a:off x="179512" y="3429001"/>
            <a:ext cx="6264696" cy="331236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«…Человек потому не поддается определению, что перво- начально ничего собой не представляет. Человеком он становится лишь впоследствии, причём таким человеком, каким он сделает себя сам. Таким образом, нет никакой природы человека, как нет и бога, который бы её задумал. Человек просто существует. И он не только такой, каким себя представляет, но и такой, каким он хочет стать. И поскольку он представляет себя уже после того, как начи- нает существовать, и проявляет волю после того, как на- чинает существовать… если существование действитель- но предшествует сущности, то человек ответственен за то, что он есть» (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Жан-Поль Сартр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Экзистенциализм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437" name="Google Shape;437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1727684" y="1628800"/>
            <a:ext cx="5688632" cy="43204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Экзистенциализм в белорусской литературе</a:t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18"/>
          <p:cNvSpPr txBox="1"/>
          <p:nvPr/>
        </p:nvSpPr>
        <p:spPr>
          <a:xfrm>
            <a:off x="3880639" y="6091333"/>
            <a:ext cx="1949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Василь Быков (1924-2003)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ÑÐºÐ¾Ð² ÐÐ°ÑÐ¸Ð»Ñ ÐÐ»Ð°Ð´Ð¸Ð¼Ð¸ÑÐ¾Ð²Ð¸Ñ" id="440" name="Google Shape;440;p18"/>
          <p:cNvPicPr preferRelativeResize="0"/>
          <p:nvPr/>
        </p:nvPicPr>
        <p:blipFill rotWithShape="1">
          <a:blip r:embed="rId3">
            <a:alphaModFix/>
          </a:blip>
          <a:srcRect b="3887" l="0" r="0" t="0"/>
          <a:stretch/>
        </p:blipFill>
        <p:spPr>
          <a:xfrm>
            <a:off x="5873382" y="2204864"/>
            <a:ext cx="3089246" cy="447124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g" id="441" name="Google Shape;4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2228699"/>
            <a:ext cx="1368152" cy="207959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g" id="442" name="Google Shape;4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9169" y="3346480"/>
            <a:ext cx="1581557" cy="207381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g" id="443" name="Google Shape;44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255" y="4591416"/>
            <a:ext cx="1621686" cy="209937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4" name="Google Shape;444;p18"/>
          <p:cNvSpPr txBox="1"/>
          <p:nvPr/>
        </p:nvSpPr>
        <p:spPr>
          <a:xfrm>
            <a:off x="1619672" y="2200926"/>
            <a:ext cx="2592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«Журавлиный крик» (1959)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-8627" y="3346480"/>
            <a:ext cx="23679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«Альпийская баллада» (1963)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2094230" y="6091332"/>
            <a:ext cx="178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«Сотников» (1970)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Философия в системе культуры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Диалектика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Философские подходы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Эмпиризм и рационализм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Экзистенциализм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odoni"/>
              <a:buNone/>
            </a:pPr>
            <a:r>
              <a:rPr b="1" lang="ru-RU" sz="4200">
                <a:solidFill>
                  <a:schemeClr val="dk1"/>
                </a:solidFill>
              </a:rPr>
              <a:t>Философия в системе культуры</a:t>
            </a:r>
            <a:endParaRPr b="1" sz="4200">
              <a:solidFill>
                <a:schemeClr val="dk1"/>
              </a:solidFill>
            </a:endParaRPr>
          </a:p>
        </p:txBody>
      </p:sp>
      <p:graphicFrame>
        <p:nvGraphicFramePr>
          <p:cNvPr id="129" name="Google Shape;129;p3"/>
          <p:cNvGraphicFramePr/>
          <p:nvPr/>
        </p:nvGraphicFramePr>
        <p:xfrm>
          <a:off x="215516" y="16288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{5064E78D-6415-471B-87FE-AD72B4E5E4E3}</a:tableStyleId>
              </a:tblPr>
              <a:tblGrid>
                <a:gridCol w="1620175"/>
                <a:gridCol w="7092800"/>
              </a:tblGrid>
              <a:tr h="433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в системе культуры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0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мифология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наличие глобальных представлений о мире и человеке.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основывается на доказанности и характе- ризуется точностью используемых понятий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0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искусство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Искусство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базируется на различиях восприятия, миропережива- нии.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выстраивает мирообъяснение на логической основе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0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религия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нацеленность на общие, предельные вопросы: как уст- роено мироздание, в чём смысл жизни, что есть человек.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религия основывается на вере, наличии догматов, фи- лософия – на логичности и доказательности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0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 наука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использование терминологии, опора на логику и дока- зательность.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ищет ответы на «вечные вопросы», у неё нет раз и навсегда готового ответа на конкретную проблему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Диалектика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79512" y="1628800"/>
            <a:ext cx="8784976" cy="57606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Диалектика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философское учение о всеобщей связи и развитии природы, об- щества и мышления.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79512" y="2348880"/>
            <a:ext cx="8784976" cy="57606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Идеи о развитии высказывали уже древнегреческие философы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Гераклит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Демо- крит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Эпикур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images.gr-assets.com/authors/1453816020p8/77989.jpg"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9826" r="14845" t="0"/>
          <a:stretch/>
        </p:blipFill>
        <p:spPr>
          <a:xfrm>
            <a:off x="345756" y="3137184"/>
            <a:ext cx="2498052" cy="331615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Bust Of Democritus, Bronze Photograph by Greek School"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3140968"/>
            <a:ext cx="2600881" cy="3292254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ΕΠΙΚΟΥΡΟΣ: Ο φόβος των θεών και του θανάτου." id="139" name="Google Shape;139;p4"/>
          <p:cNvPicPr preferRelativeResize="0"/>
          <p:nvPr/>
        </p:nvPicPr>
        <p:blipFill rotWithShape="1">
          <a:blip r:embed="rId5">
            <a:alphaModFix/>
          </a:blip>
          <a:srcRect b="1216" l="0" r="0" t="0"/>
          <a:stretch/>
        </p:blipFill>
        <p:spPr>
          <a:xfrm>
            <a:off x="6516216" y="3140968"/>
            <a:ext cx="2473795" cy="3308231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0" name="Google Shape;140;p4"/>
          <p:cNvSpPr txBox="1"/>
          <p:nvPr/>
        </p:nvSpPr>
        <p:spPr>
          <a:xfrm>
            <a:off x="323528" y="6453336"/>
            <a:ext cx="252028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Гераклит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347864" y="6453336"/>
            <a:ext cx="259228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Демокрит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6516216" y="6453336"/>
            <a:ext cx="244827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Эпикур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Диалектика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79512" y="1628800"/>
            <a:ext cx="4968552" cy="8640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Вершиной учения о диалектике стали зако- ны, сформулированные в XIX в. немецким философом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Георгом Вильгельмом Гегелем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220072" y="6381328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Георг Вильгельм Гегель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Гегель. Портрет кисти Шлезингера (нем.)" id="150" name="Google Shape;150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819" y="1628800"/>
            <a:ext cx="3763696" cy="4752528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52" name="Google Shape;152;p5"/>
          <p:cNvGrpSpPr/>
          <p:nvPr/>
        </p:nvGrpSpPr>
        <p:grpSpPr>
          <a:xfrm>
            <a:off x="179845" y="2761699"/>
            <a:ext cx="4967884" cy="3710864"/>
            <a:chOff x="333" y="196795"/>
            <a:chExt cx="4967884" cy="3710864"/>
          </a:xfrm>
        </p:grpSpPr>
        <p:sp>
          <p:nvSpPr>
            <p:cNvPr id="153" name="Google Shape;153;p5"/>
            <p:cNvSpPr/>
            <p:nvPr/>
          </p:nvSpPr>
          <p:spPr>
            <a:xfrm>
              <a:off x="4196199" y="2876315"/>
              <a:ext cx="91440" cy="305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5"/>
            <p:cNvSpPr/>
            <p:nvPr/>
          </p:nvSpPr>
          <p:spPr>
            <a:xfrm>
              <a:off x="2484276" y="697208"/>
              <a:ext cx="1757643" cy="305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5"/>
            <p:cNvSpPr/>
            <p:nvPr/>
          </p:nvSpPr>
          <p:spPr>
            <a:xfrm>
              <a:off x="2438555" y="2876315"/>
              <a:ext cx="91440" cy="305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5"/>
            <p:cNvSpPr/>
            <p:nvPr/>
          </p:nvSpPr>
          <p:spPr>
            <a:xfrm>
              <a:off x="2438555" y="697208"/>
              <a:ext cx="91440" cy="305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5"/>
            <p:cNvSpPr/>
            <p:nvPr/>
          </p:nvSpPr>
          <p:spPr>
            <a:xfrm>
              <a:off x="680912" y="2876315"/>
              <a:ext cx="91440" cy="305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5"/>
            <p:cNvSpPr/>
            <p:nvPr/>
          </p:nvSpPr>
          <p:spPr>
            <a:xfrm>
              <a:off x="726632" y="697208"/>
              <a:ext cx="1757643" cy="3050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5"/>
            <p:cNvSpPr/>
            <p:nvPr/>
          </p:nvSpPr>
          <p:spPr>
            <a:xfrm>
              <a:off x="305756" y="196795"/>
              <a:ext cx="4357038" cy="50041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305756" y="196795"/>
              <a:ext cx="4357038" cy="5004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Законы диалектики – законы, определяющие процесс развития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33" y="1002253"/>
              <a:ext cx="1452597" cy="187406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333" y="1002253"/>
              <a:ext cx="1452597" cy="1874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един- ства и борь- бы проти- воположнос-тей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33" y="3181361"/>
              <a:ext cx="1452597" cy="72629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333" y="3181361"/>
              <a:ext cx="1452597" cy="7262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раскрывает источник развития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757977" y="1002253"/>
              <a:ext cx="1452597" cy="187406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757977" y="1002253"/>
              <a:ext cx="1452597" cy="1874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отрицания отрицания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757977" y="3181361"/>
              <a:ext cx="1452597" cy="72629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1757977" y="3181361"/>
              <a:ext cx="1452597" cy="7262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раскрывает механизм развития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515620" y="1002253"/>
              <a:ext cx="1452597" cy="187406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3515620" y="1002253"/>
              <a:ext cx="1452597" cy="1874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пере- хода коли- чественных изменений в качествен- ные и обрат- но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515620" y="3181361"/>
              <a:ext cx="1452597" cy="72629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3515620" y="3181361"/>
              <a:ext cx="1452597" cy="7262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раскрывает направле- ние развития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Диалектика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178" name="Google Shape;178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79512" y="1628800"/>
            <a:ext cx="8784976" cy="201622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Согласно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закону единства и борьбы противоположностей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каждому предмету и явлению свойственны внутренние противоположности, находящиеся в единстве и взаимодействии, борьбе между собой. Противоположность - это форма, стадия различия, при которой какие-то свойства, признаки, тенденции, присущие объек- ту как системе, взаимно отрицают, исключают друг друга. Противоречие - это та- кое отношение между противоположными сторонами, при котором они не только взаимоисключают, но и взаимообусловливают друг друга.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193427" y="3791647"/>
            <a:ext cx="8757144" cy="2875105"/>
            <a:chOff x="13915" y="2607"/>
            <a:chExt cx="8757144" cy="2875105"/>
          </a:xfrm>
        </p:grpSpPr>
        <p:sp>
          <p:nvSpPr>
            <p:cNvPr id="181" name="Google Shape;181;p6"/>
            <p:cNvSpPr/>
            <p:nvPr/>
          </p:nvSpPr>
          <p:spPr>
            <a:xfrm>
              <a:off x="7317518" y="1245794"/>
              <a:ext cx="91440" cy="155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6"/>
            <p:cNvSpPr/>
            <p:nvPr/>
          </p:nvSpPr>
          <p:spPr>
            <a:xfrm>
              <a:off x="4392488" y="670262"/>
              <a:ext cx="2970750" cy="1551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6"/>
            <p:cNvSpPr/>
            <p:nvPr/>
          </p:nvSpPr>
          <p:spPr>
            <a:xfrm>
              <a:off x="4346767" y="1245794"/>
              <a:ext cx="91440" cy="155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6"/>
            <p:cNvSpPr/>
            <p:nvPr/>
          </p:nvSpPr>
          <p:spPr>
            <a:xfrm>
              <a:off x="4346767" y="670262"/>
              <a:ext cx="91440" cy="155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6"/>
            <p:cNvSpPr/>
            <p:nvPr/>
          </p:nvSpPr>
          <p:spPr>
            <a:xfrm>
              <a:off x="1376017" y="1245794"/>
              <a:ext cx="91440" cy="155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6"/>
            <p:cNvSpPr/>
            <p:nvPr/>
          </p:nvSpPr>
          <p:spPr>
            <a:xfrm>
              <a:off x="1421737" y="670262"/>
              <a:ext cx="2970750" cy="1551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2020528" y="2607"/>
              <a:ext cx="4743919" cy="66765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2020528" y="2607"/>
              <a:ext cx="4743919" cy="667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Примеры проявления закона единства и борьбы противоположностей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3915" y="825369"/>
              <a:ext cx="2815643" cy="42042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13915" y="825369"/>
              <a:ext cx="2815643" cy="420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природе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3915" y="1400901"/>
              <a:ext cx="2815643" cy="147681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13915" y="1400901"/>
              <a:ext cx="2815643" cy="14768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обмен веществ состоит из ассимиляции и диссими- ляции; в Солнечной систе- ме центробежная и цент- ростремительная силы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984666" y="825369"/>
              <a:ext cx="2815643" cy="42042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2984666" y="825369"/>
              <a:ext cx="2815643" cy="420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обществе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984666" y="1400901"/>
              <a:ext cx="2815643" cy="147681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2984666" y="1400901"/>
              <a:ext cx="2815643" cy="14768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вследствие классовой борьбы: раб- рабовладелец; крестья- нин-феодал, рабочий- капиталист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955416" y="825369"/>
              <a:ext cx="2815643" cy="42042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5955416" y="825369"/>
              <a:ext cx="2815643" cy="420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сознании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5955416" y="1400901"/>
              <a:ext cx="2815643" cy="147681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5955416" y="1400901"/>
              <a:ext cx="2815643" cy="14768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мозга скла- дывается из возбуждения и торможения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Диалектика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206" name="Google Shape;20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79512" y="1628800"/>
            <a:ext cx="8784976" cy="151216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Закон отрицания отрицания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характеризует направленность развития. Отрица- ние это такая связь нового и старого, когда новое возникает на базе старого, пре- одолевает его и вбирает в себя некоторые положительные черты, присущие ста- рому. Но новое не всегда остаётся новым, оно отрицается новейшим, то есть про- исходит отрицание отрицания. Развитие - это цепь диалектических отрицаний.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8" name="Google Shape;208;p7"/>
          <p:cNvGrpSpPr/>
          <p:nvPr/>
        </p:nvGrpSpPr>
        <p:grpSpPr>
          <a:xfrm>
            <a:off x="185481" y="3392994"/>
            <a:ext cx="8773037" cy="3168354"/>
            <a:chOff x="5969" y="108010"/>
            <a:chExt cx="8773037" cy="3168354"/>
          </a:xfrm>
        </p:grpSpPr>
        <p:sp>
          <p:nvSpPr>
            <p:cNvPr id="209" name="Google Shape;209;p7"/>
            <p:cNvSpPr/>
            <p:nvPr/>
          </p:nvSpPr>
          <p:spPr>
            <a:xfrm>
              <a:off x="7322910" y="1353453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7"/>
            <p:cNvSpPr/>
            <p:nvPr/>
          </p:nvSpPr>
          <p:spPr>
            <a:xfrm>
              <a:off x="4392488" y="776877"/>
              <a:ext cx="2976142" cy="1553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7"/>
            <p:cNvSpPr/>
            <p:nvPr/>
          </p:nvSpPr>
          <p:spPr>
            <a:xfrm>
              <a:off x="4346767" y="1353453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7"/>
            <p:cNvSpPr/>
            <p:nvPr/>
          </p:nvSpPr>
          <p:spPr>
            <a:xfrm>
              <a:off x="4346767" y="776877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7"/>
            <p:cNvSpPr/>
            <p:nvPr/>
          </p:nvSpPr>
          <p:spPr>
            <a:xfrm>
              <a:off x="1370625" y="1353453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7"/>
            <p:cNvSpPr/>
            <p:nvPr/>
          </p:nvSpPr>
          <p:spPr>
            <a:xfrm>
              <a:off x="1416345" y="776877"/>
              <a:ext cx="2976142" cy="1553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7"/>
            <p:cNvSpPr/>
            <p:nvPr/>
          </p:nvSpPr>
          <p:spPr>
            <a:xfrm>
              <a:off x="2016223" y="108010"/>
              <a:ext cx="4752529" cy="66886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2016223" y="108010"/>
              <a:ext cx="4752529" cy="6688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Примеры проявления закона отрицания отрицания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969" y="932265"/>
              <a:ext cx="2820753" cy="42118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5969" y="932265"/>
              <a:ext cx="2820753" cy="4211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природе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969" y="1508842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5969" y="1508842"/>
              <a:ext cx="2820753" cy="1767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982111" y="932265"/>
              <a:ext cx="2820753" cy="42118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2982111" y="932265"/>
              <a:ext cx="2820753" cy="4211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обществе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982111" y="1508842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2982111" y="1508842"/>
              <a:ext cx="2820753" cy="17675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смена общественно-экономичес-ких формаций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958253" y="932265"/>
              <a:ext cx="2820753" cy="42118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5958253" y="932265"/>
              <a:ext cx="2820753" cy="4211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сознании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958253" y="1508842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5958253" y="1508842"/>
              <a:ext cx="2820753" cy="17675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тезис ⟶ антитезис ⟶ синтез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975" y="4977172"/>
            <a:ext cx="2610110" cy="13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Диалектика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235" name="Google Shape;235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179512" y="1628800"/>
            <a:ext cx="8784976" cy="201622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Закон перехода количественных изменений в качественные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предполагает, что все изменения в мире происходят не сразу, но путём долгих, исподволь накап- ливающихся количественных сдвигов. Границы существования каждого предме- та определяются количественными параметрами; соотношение «качества» пред- мета и его возможных количественных изменений, не ведущих к пересмотру его «качества», называется «мерой». И наоборот, качественное изменение предмета определяет и его новые количественные параметры.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7" name="Google Shape;237;p8"/>
          <p:cNvGrpSpPr/>
          <p:nvPr/>
        </p:nvGrpSpPr>
        <p:grpSpPr>
          <a:xfrm>
            <a:off x="487451" y="3718074"/>
            <a:ext cx="8169097" cy="2950243"/>
            <a:chOff x="307939" y="1042"/>
            <a:chExt cx="8169097" cy="2950243"/>
          </a:xfrm>
        </p:grpSpPr>
        <p:sp>
          <p:nvSpPr>
            <p:cNvPr id="238" name="Google Shape;238;p8"/>
            <p:cNvSpPr/>
            <p:nvPr/>
          </p:nvSpPr>
          <p:spPr>
            <a:xfrm>
              <a:off x="7118030" y="1160748"/>
              <a:ext cx="91440" cy="1446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8"/>
            <p:cNvSpPr/>
            <p:nvPr/>
          </p:nvSpPr>
          <p:spPr>
            <a:xfrm>
              <a:off x="4392488" y="623863"/>
              <a:ext cx="2771262" cy="1446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8"/>
            <p:cNvSpPr/>
            <p:nvPr/>
          </p:nvSpPr>
          <p:spPr>
            <a:xfrm>
              <a:off x="4346768" y="1160748"/>
              <a:ext cx="91440" cy="1446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8"/>
            <p:cNvSpPr/>
            <p:nvPr/>
          </p:nvSpPr>
          <p:spPr>
            <a:xfrm>
              <a:off x="4346768" y="623863"/>
              <a:ext cx="91440" cy="1446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8"/>
            <p:cNvSpPr/>
            <p:nvPr/>
          </p:nvSpPr>
          <p:spPr>
            <a:xfrm>
              <a:off x="1575505" y="1160748"/>
              <a:ext cx="91440" cy="1446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8"/>
            <p:cNvSpPr/>
            <p:nvPr/>
          </p:nvSpPr>
          <p:spPr>
            <a:xfrm>
              <a:off x="1621225" y="623863"/>
              <a:ext cx="2771262" cy="1446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8"/>
            <p:cNvSpPr/>
            <p:nvPr/>
          </p:nvSpPr>
          <p:spPr>
            <a:xfrm>
              <a:off x="1728190" y="1042"/>
              <a:ext cx="5328595" cy="62282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1728190" y="1042"/>
              <a:ext cx="5328595" cy="6228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Примеры проявления закона перехода количественных изменений в качественные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07939" y="768555"/>
              <a:ext cx="2626571" cy="39219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307939" y="768555"/>
              <a:ext cx="2626571" cy="3921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природе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7939" y="1305440"/>
              <a:ext cx="2626571" cy="164584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307939" y="1305440"/>
              <a:ext cx="2626571" cy="164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гусеница ⟶ куколка ⟶ бабочка; агрегатные состояния вещества: твёрдое, жидкое, газ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079202" y="768555"/>
              <a:ext cx="2626571" cy="39219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 txBox="1"/>
            <p:nvPr/>
          </p:nvSpPr>
          <p:spPr>
            <a:xfrm>
              <a:off x="3079202" y="768555"/>
              <a:ext cx="2626571" cy="3921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обществе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3079202" y="1305440"/>
              <a:ext cx="2626571" cy="164584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3079202" y="1305440"/>
              <a:ext cx="2626571" cy="164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революции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850465" y="768555"/>
              <a:ext cx="2626571" cy="39219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5850465" y="768555"/>
              <a:ext cx="2626571" cy="3921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сознании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850465" y="1305440"/>
              <a:ext cx="2626571" cy="164584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5850465" y="1305440"/>
              <a:ext cx="2626571" cy="164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 обучения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Философские подходы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descr="Гегель. Портрет кисти Шлезингера (нем.)" id="263" name="Google Shape;263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4" name="Google Shape;264;p9"/>
          <p:cNvGrpSpPr/>
          <p:nvPr/>
        </p:nvGrpSpPr>
        <p:grpSpPr>
          <a:xfrm>
            <a:off x="185481" y="2586207"/>
            <a:ext cx="8773037" cy="3197752"/>
            <a:chOff x="5969" y="885399"/>
            <a:chExt cx="8773037" cy="3197752"/>
          </a:xfrm>
        </p:grpSpPr>
        <p:sp>
          <p:nvSpPr>
            <p:cNvPr id="265" name="Google Shape;265;p9"/>
            <p:cNvSpPr/>
            <p:nvPr/>
          </p:nvSpPr>
          <p:spPr>
            <a:xfrm>
              <a:off x="7322910" y="2160240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9"/>
            <p:cNvSpPr/>
            <p:nvPr/>
          </p:nvSpPr>
          <p:spPr>
            <a:xfrm>
              <a:off x="4392488" y="1338239"/>
              <a:ext cx="2976142" cy="1553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9"/>
            <p:cNvSpPr/>
            <p:nvPr/>
          </p:nvSpPr>
          <p:spPr>
            <a:xfrm>
              <a:off x="4346767" y="2160240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9"/>
            <p:cNvSpPr/>
            <p:nvPr/>
          </p:nvSpPr>
          <p:spPr>
            <a:xfrm>
              <a:off x="4346767" y="1338239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9"/>
            <p:cNvSpPr/>
            <p:nvPr/>
          </p:nvSpPr>
          <p:spPr>
            <a:xfrm>
              <a:off x="1370625" y="2160240"/>
              <a:ext cx="91440" cy="15538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9"/>
            <p:cNvSpPr/>
            <p:nvPr/>
          </p:nvSpPr>
          <p:spPr>
            <a:xfrm>
              <a:off x="1416345" y="1338239"/>
              <a:ext cx="2976142" cy="1553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9"/>
            <p:cNvSpPr/>
            <p:nvPr/>
          </p:nvSpPr>
          <p:spPr>
            <a:xfrm>
              <a:off x="2664293" y="885399"/>
              <a:ext cx="3456388" cy="45283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2664293" y="885399"/>
              <a:ext cx="3456388" cy="4528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Философские учения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969" y="1493627"/>
              <a:ext cx="2820753" cy="66661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5969" y="1493627"/>
              <a:ext cx="2820753" cy="6666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др.-греч. μόνος - один, единственный)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5969" y="2315629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5969" y="2315629"/>
              <a:ext cx="2820753" cy="17675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единое основание мироздания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982111" y="1493627"/>
              <a:ext cx="2820753" cy="66661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2982111" y="1493627"/>
              <a:ext cx="2820753" cy="6666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дуализм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dualis - двойственный)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982111" y="2315629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2982111" y="2315629"/>
              <a:ext cx="2820753" cy="17675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два основания мироздания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958253" y="1493627"/>
              <a:ext cx="2820753" cy="66661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5958253" y="1493627"/>
              <a:ext cx="2820753" cy="6666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плюрализм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pluralis – множественный)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5958253" y="2315629"/>
              <a:ext cx="2820753" cy="176752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5958253" y="2315629"/>
              <a:ext cx="2820753" cy="17675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несколько оснований бытия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06.05.2021</vt:lpwstr>
  </property>
</Properties>
</file>