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7" roundtripDataSignature="AMtx7mj6q3vI0KXk0qor3SKQzFTRyifZr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A490DE9A-41EF-4F4A-8314-653DA77CF217}">
  <a:tblStyle styleId="{A490DE9A-41EF-4F4A-8314-653DA77CF217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25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25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chemeClr val="lt1"/>
          </a:solidFill>
        </a:fill>
      </a:tcStyle>
    </a:wholeTbl>
    <a:band1H>
      <a:tcTxStyle/>
      <a:tcStyle>
        <a:fill>
          <a:solidFill>
            <a:srgbClr val="E6E6E6"/>
          </a:solidFill>
        </a:fill>
      </a:tcStyle>
    </a:band1H>
    <a:band2H>
      <a:tcTxStyle/>
    </a:band2H>
    <a:band1V>
      <a:tcTxStyle/>
      <a:tcStyle>
        <a:fill>
          <a:solidFill>
            <a:srgbClr val="E6E6E6"/>
          </a:solidFill>
        </a:fill>
      </a:tcStyle>
    </a:band1V>
    <a:band2V>
      <a:tcTxStyle/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fill>
          <a:solidFill>
            <a:schemeClr val="accent3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fill>
          <a:solidFill>
            <a:schemeClr val="accent3"/>
          </a:solidFill>
        </a:fill>
      </a:tcStyle>
    </a:firstCol>
    <a:lastRow>
      <a:tcTxStyle b="on" i="off"/>
      <a:tcStyle>
        <a:tcBdr>
          <a:top>
            <a:ln cap="flat" cmpd="sng" w="508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lt1"/>
          </a:solidFill>
        </a:fill>
      </a:tcStyle>
    </a:lastRow>
    <a:seCell>
      <a:tcTxStyle b="on" i="off">
        <a:font>
          <a:latin typeface="Arial"/>
          <a:ea typeface="Arial"/>
          <a:cs typeface="Arial"/>
        </a:font>
        <a:schemeClr val="dk1"/>
      </a:tcTxStyle>
    </a:seCell>
    <a:swCell>
      <a:tcTxStyle b="on" i="off">
        <a:font>
          <a:latin typeface="Arial"/>
          <a:ea typeface="Arial"/>
          <a:cs typeface="Arial"/>
        </a:font>
        <a:schemeClr val="dk1"/>
      </a:tcTxStyle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cap="flat" cmpd="sng" w="25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3"/>
          </a:solidFill>
        </a:fill>
      </a:tcStyle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customschemas.google.com/relationships/presentationmetadata" Target="metadata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" name="Google Shape;237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>
  <p:cSld name="Титульный слайд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/>
        </p:txBody>
      </p:sp>
      <p:sp>
        <p:nvSpPr>
          <p:cNvPr id="13" name="Google Shape;13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4" name="Google Shape;14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6642439"/>
            <a:ext cx="447675" cy="200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6504983"/>
            <a:ext cx="9177168" cy="3374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1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68" name="Google Shape;68;p2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2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1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2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2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74" name="Google Shape;74;p2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2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2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1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pic>
        <p:nvPicPr>
          <p:cNvPr id="19" name="Google Shape;19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6453336"/>
            <a:ext cx="9153056" cy="4046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  <p:sp>
        <p:nvSpPr>
          <p:cNvPr id="23" name="Google Shape;23;p14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4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4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5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29" name="Google Shape;29;p15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30" name="Google Shape;30;p15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5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5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36" name="Google Shape;36;p1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37" name="Google Shape;37;p1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38" name="Google Shape;38;p1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39" name="Google Shape;39;p16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6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6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7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17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7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8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8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8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type="objTx">
  <p:cSld name="OBJECT_WITH_CAPTION_TEXT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54" name="Google Shape;54;p1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55" name="Google Shape;55;p19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9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9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type="picTx">
  <p:cSld name="PICTURE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1" name="Google Shape;61;p2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62" name="Google Shape;62;p20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0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0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1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11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"/>
          <p:cNvSpPr txBox="1"/>
          <p:nvPr>
            <p:ph idx="4294967295" type="ctrTitle"/>
          </p:nvPr>
        </p:nvSpPr>
        <p:spPr>
          <a:xfrm>
            <a:off x="179512" y="4509120"/>
            <a:ext cx="8712968" cy="865956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35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Политология – наука о политике (Ч. 2)</a:t>
            </a:r>
            <a:endParaRPr b="1" i="0" sz="35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1"/>
          <p:cNvSpPr/>
          <p:nvPr/>
        </p:nvSpPr>
        <p:spPr>
          <a:xfrm>
            <a:off x="179512" y="5157192"/>
            <a:ext cx="8171159" cy="6477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Обществоведение (повышенный уровень). 10 класс</a:t>
            </a:r>
            <a:endParaRPr b="1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1"/>
          <p:cNvSpPr/>
          <p:nvPr/>
        </p:nvSpPr>
        <p:spPr>
          <a:xfrm>
            <a:off x="2339752" y="260648"/>
            <a:ext cx="5254625" cy="6477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Лицей Ивацевичского района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1"/>
          <p:cNvSpPr/>
          <p:nvPr/>
        </p:nvSpPr>
        <p:spPr>
          <a:xfrm>
            <a:off x="3885555" y="5877272"/>
            <a:ext cx="5254625" cy="6477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Ситник П.В.</a:t>
            </a:r>
            <a:endParaRPr b="1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"/>
          <p:cNvSpPr/>
          <p:nvPr/>
        </p:nvSpPr>
        <p:spPr>
          <a:xfrm>
            <a:off x="1979712" y="6453336"/>
            <a:ext cx="5254625" cy="404664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2020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10"/>
          <p:cNvSpPr txBox="1"/>
          <p:nvPr>
            <p:ph type="title"/>
          </p:nvPr>
        </p:nvSpPr>
        <p:spPr>
          <a:xfrm>
            <a:off x="468312" y="1"/>
            <a:ext cx="8568183" cy="1124744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Профессия политолог</a:t>
            </a:r>
            <a:endParaRPr sz="40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graphicFrame>
        <p:nvGraphicFramePr>
          <p:cNvPr id="240" name="Google Shape;240;p10"/>
          <p:cNvGraphicFramePr/>
          <p:nvPr/>
        </p:nvGraphicFramePr>
        <p:xfrm>
          <a:off x="179512" y="1268760"/>
          <a:ext cx="3000000" cy="3000000"/>
        </p:xfrm>
        <a:graphic>
          <a:graphicData uri="http://schemas.openxmlformats.org/drawingml/2006/table">
            <a:tbl>
              <a:tblPr firstRow="1">
                <a:noFill/>
                <a:tableStyleId>{A490DE9A-41EF-4F4A-8314-653DA77CF217}</a:tableStyleId>
              </a:tblPr>
              <a:tblGrid>
                <a:gridCol w="5976675"/>
                <a:gridCol w="2808300"/>
              </a:tblGrid>
              <a:tr h="689075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Высшие учебные заведения Республики Беларусь, осуществляющие подготовку специалистов по специальности «Политология»</a:t>
                      </a:r>
                      <a:endParaRPr sz="20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/>
                </a:tc>
                <a:tc hMerge="1"/>
              </a:tr>
              <a:tr h="4822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Высшее учебное заведение</a:t>
                      </a:r>
                      <a:endParaRPr b="1"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Квалификация</a:t>
                      </a:r>
                      <a:endParaRPr b="1"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/>
                </a:tc>
              </a:tr>
              <a:tr h="6291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Белорусский государственный университет (г. Минск)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Политолог-юрист;</a:t>
                      </a: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 историк-политолог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/>
                </a:tc>
              </a:tr>
              <a:tr h="6944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Белорусский государственный экономический университет (г. Минск)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Политолог-менеджер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/>
                </a:tc>
              </a:tr>
              <a:tr h="4728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Брестский государственный университет (г. Брест)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Историк-политолог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/>
                </a:tc>
              </a:tr>
              <a:tr h="753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mbria"/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Институт парламентаризма и предпринимательства (г. Минск)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mbria"/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Политолог-юрист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4728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БИП - Институт правоведения (г. Минск)</a:t>
                      </a:r>
                      <a:endParaRPr b="0"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Политолог-юрист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/>
                </a:tc>
              </a:tr>
              <a:tr h="6291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Гродненский филиал</a:t>
                      </a: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 Института правоведения (БИП) (г. Гродно)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Политолог-юрист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cxnSp>
        <p:nvCxnSpPr>
          <p:cNvPr id="241" name="Google Shape;241;p10"/>
          <p:cNvCxnSpPr/>
          <p:nvPr/>
        </p:nvCxnSpPr>
        <p:spPr>
          <a:xfrm>
            <a:off x="179512" y="2420888"/>
            <a:ext cx="8784976" cy="0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/>
          <p:nvPr>
            <p:ph type="title"/>
          </p:nvPr>
        </p:nvSpPr>
        <p:spPr>
          <a:xfrm>
            <a:off x="468313" y="125413"/>
            <a:ext cx="8229600" cy="11430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План</a:t>
            </a:r>
            <a:endParaRPr b="1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91" name="Google Shape;91;p2"/>
          <p:cNvSpPr txBox="1"/>
          <p:nvPr>
            <p:ph idx="1" type="body"/>
          </p:nvPr>
        </p:nvSpPr>
        <p:spPr>
          <a:xfrm>
            <a:off x="323528" y="1600200"/>
            <a:ext cx="8640960" cy="4525963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mbria"/>
              <a:buChar char="•"/>
            </a:pPr>
            <a:r>
              <a:rPr lang="ru-RU">
                <a:latin typeface="Cambria"/>
                <a:ea typeface="Cambria"/>
                <a:cs typeface="Cambria"/>
                <a:sym typeface="Cambria"/>
              </a:rPr>
              <a:t>Основные направления исследований по- литической сферы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mbria"/>
              <a:buChar char="•"/>
            </a:pPr>
            <a:r>
              <a:rPr lang="ru-RU">
                <a:latin typeface="Cambria"/>
                <a:ea typeface="Cambria"/>
                <a:cs typeface="Cambria"/>
                <a:sym typeface="Cambria"/>
              </a:rPr>
              <a:t>Профессия политолог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"/>
          <p:cNvSpPr txBox="1"/>
          <p:nvPr>
            <p:ph type="title"/>
          </p:nvPr>
        </p:nvSpPr>
        <p:spPr>
          <a:xfrm>
            <a:off x="468312" y="1"/>
            <a:ext cx="8568183" cy="1124744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Основные направления исследова- ний политической сферы</a:t>
            </a:r>
            <a:endParaRPr sz="40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97" name="Google Shape;97;p3"/>
          <p:cNvGrpSpPr/>
          <p:nvPr/>
        </p:nvGrpSpPr>
        <p:grpSpPr>
          <a:xfrm>
            <a:off x="183723" y="1397000"/>
            <a:ext cx="8776553" cy="4733899"/>
            <a:chOff x="4211" y="0"/>
            <a:chExt cx="8776553" cy="4733899"/>
          </a:xfrm>
        </p:grpSpPr>
        <p:sp>
          <p:nvSpPr>
            <p:cNvPr id="98" name="Google Shape;98;p3"/>
            <p:cNvSpPr/>
            <p:nvPr/>
          </p:nvSpPr>
          <p:spPr>
            <a:xfrm>
              <a:off x="6224817" y="2023172"/>
              <a:ext cx="425991" cy="2309757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rgbClr val="A8CACD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99" name="Google Shape;99;p3"/>
            <p:cNvSpPr/>
            <p:nvPr/>
          </p:nvSpPr>
          <p:spPr>
            <a:xfrm>
              <a:off x="6224817" y="2023172"/>
              <a:ext cx="425991" cy="1668164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rgbClr val="A8CACD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00" name="Google Shape;100;p3"/>
            <p:cNvSpPr/>
            <p:nvPr/>
          </p:nvSpPr>
          <p:spPr>
            <a:xfrm>
              <a:off x="6224817" y="2023172"/>
              <a:ext cx="425991" cy="1026571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rgbClr val="A8CACD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01" name="Google Shape;101;p3"/>
            <p:cNvSpPr/>
            <p:nvPr/>
          </p:nvSpPr>
          <p:spPr>
            <a:xfrm>
              <a:off x="6224817" y="2023172"/>
              <a:ext cx="425991" cy="384978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rgbClr val="A8CACD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02" name="Google Shape;102;p3"/>
            <p:cNvSpPr/>
            <p:nvPr/>
          </p:nvSpPr>
          <p:spPr>
            <a:xfrm>
              <a:off x="4392488" y="682767"/>
              <a:ext cx="2968305" cy="306784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94895"/>
                  </a:lnTo>
                  <a:lnTo>
                    <a:pt x="120000" y="94895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rgbClr val="93B1B3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03" name="Google Shape;103;p3"/>
            <p:cNvSpPr/>
            <p:nvPr/>
          </p:nvSpPr>
          <p:spPr>
            <a:xfrm>
              <a:off x="3256511" y="2023172"/>
              <a:ext cx="425991" cy="2228605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rgbClr val="A8CACD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04" name="Google Shape;104;p3"/>
            <p:cNvSpPr/>
            <p:nvPr/>
          </p:nvSpPr>
          <p:spPr>
            <a:xfrm>
              <a:off x="3256511" y="2023172"/>
              <a:ext cx="425991" cy="1362836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rgbClr val="A8CACD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05" name="Google Shape;105;p3"/>
            <p:cNvSpPr/>
            <p:nvPr/>
          </p:nvSpPr>
          <p:spPr>
            <a:xfrm>
              <a:off x="3256511" y="2023172"/>
              <a:ext cx="425991" cy="497066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rgbClr val="A8CACD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06" name="Google Shape;106;p3"/>
            <p:cNvSpPr/>
            <p:nvPr/>
          </p:nvSpPr>
          <p:spPr>
            <a:xfrm>
              <a:off x="4346768" y="682767"/>
              <a:ext cx="91440" cy="306784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rgbClr val="93B1B3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07" name="Google Shape;107;p3"/>
            <p:cNvSpPr/>
            <p:nvPr/>
          </p:nvSpPr>
          <p:spPr>
            <a:xfrm>
              <a:off x="288205" y="2023172"/>
              <a:ext cx="425991" cy="2549015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rgbClr val="A8CACD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08" name="Google Shape;108;p3"/>
            <p:cNvSpPr/>
            <p:nvPr/>
          </p:nvSpPr>
          <p:spPr>
            <a:xfrm>
              <a:off x="288205" y="2023172"/>
              <a:ext cx="425991" cy="2097227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rgbClr val="A8CACD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09" name="Google Shape;109;p3"/>
            <p:cNvSpPr/>
            <p:nvPr/>
          </p:nvSpPr>
          <p:spPr>
            <a:xfrm>
              <a:off x="288205" y="2023172"/>
              <a:ext cx="425991" cy="1645439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rgbClr val="A8CACD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10" name="Google Shape;110;p3"/>
            <p:cNvSpPr/>
            <p:nvPr/>
          </p:nvSpPr>
          <p:spPr>
            <a:xfrm>
              <a:off x="288205" y="2023172"/>
              <a:ext cx="425991" cy="1193651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rgbClr val="A8CACD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11" name="Google Shape;111;p3"/>
            <p:cNvSpPr/>
            <p:nvPr/>
          </p:nvSpPr>
          <p:spPr>
            <a:xfrm>
              <a:off x="288205" y="2023172"/>
              <a:ext cx="425991" cy="741864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rgbClr val="A8CACD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12" name="Google Shape;112;p3"/>
            <p:cNvSpPr/>
            <p:nvPr/>
          </p:nvSpPr>
          <p:spPr>
            <a:xfrm>
              <a:off x="288205" y="2023172"/>
              <a:ext cx="425991" cy="290076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rgbClr val="A8CACD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13" name="Google Shape;113;p3"/>
            <p:cNvSpPr/>
            <p:nvPr/>
          </p:nvSpPr>
          <p:spPr>
            <a:xfrm>
              <a:off x="1424182" y="682767"/>
              <a:ext cx="2968305" cy="306784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94895"/>
                  </a:lnTo>
                  <a:lnTo>
                    <a:pt x="0" y="94895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rgbClr val="93B1B3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14" name="Google Shape;114;p3"/>
            <p:cNvSpPr/>
            <p:nvPr/>
          </p:nvSpPr>
          <p:spPr>
            <a:xfrm>
              <a:off x="2736302" y="0"/>
              <a:ext cx="3312371" cy="682767"/>
            </a:xfrm>
            <a:prstGeom prst="rect">
              <a:avLst/>
            </a:prstGeom>
            <a:gradFill>
              <a:gsLst>
                <a:gs pos="0">
                  <a:srgbClr val="BBBBBB"/>
                </a:gs>
                <a:gs pos="80000">
                  <a:srgbClr val="F6F6F6"/>
                </a:gs>
                <a:gs pos="100000">
                  <a:srgbClr val="F7F7F7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3"/>
            <p:cNvSpPr txBox="1"/>
            <p:nvPr/>
          </p:nvSpPr>
          <p:spPr>
            <a:xfrm>
              <a:off x="2736302" y="0"/>
              <a:ext cx="3312371" cy="682767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Методы исследования в политологии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6" name="Google Shape;116;p3"/>
            <p:cNvSpPr/>
            <p:nvPr/>
          </p:nvSpPr>
          <p:spPr>
            <a:xfrm>
              <a:off x="4211" y="989551"/>
              <a:ext cx="2839941" cy="1033621"/>
            </a:xfrm>
            <a:prstGeom prst="rect">
              <a:avLst/>
            </a:prstGeom>
            <a:gradFill>
              <a:gsLst>
                <a:gs pos="0">
                  <a:srgbClr val="BBBBBB"/>
                </a:gs>
                <a:gs pos="80000">
                  <a:srgbClr val="F6F6F6"/>
                </a:gs>
                <a:gs pos="100000">
                  <a:srgbClr val="F7F7F7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3"/>
            <p:cNvSpPr txBox="1"/>
            <p:nvPr/>
          </p:nvSpPr>
          <p:spPr>
            <a:xfrm>
              <a:off x="4211" y="989551"/>
              <a:ext cx="2839941" cy="103362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общелогические 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(при- сущие не только научному, но и обыденному позна- нию)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8" name="Google Shape;118;p3"/>
            <p:cNvSpPr/>
            <p:nvPr/>
          </p:nvSpPr>
          <p:spPr>
            <a:xfrm>
              <a:off x="714196" y="2151537"/>
              <a:ext cx="1907404" cy="323423"/>
            </a:xfrm>
            <a:prstGeom prst="rect">
              <a:avLst/>
            </a:prstGeom>
            <a:gradFill>
              <a:gsLst>
                <a:gs pos="0">
                  <a:srgbClr val="BBBBBB"/>
                </a:gs>
                <a:gs pos="80000">
                  <a:srgbClr val="F6F6F6"/>
                </a:gs>
                <a:gs pos="100000">
                  <a:srgbClr val="F7F7F7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3"/>
            <p:cNvSpPr txBox="1"/>
            <p:nvPr/>
          </p:nvSpPr>
          <p:spPr>
            <a:xfrm>
              <a:off x="714196" y="2151537"/>
              <a:ext cx="1907404" cy="32342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синтез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0" name="Google Shape;120;p3"/>
            <p:cNvSpPr/>
            <p:nvPr/>
          </p:nvSpPr>
          <p:spPr>
            <a:xfrm>
              <a:off x="714196" y="2603325"/>
              <a:ext cx="1907404" cy="323423"/>
            </a:xfrm>
            <a:prstGeom prst="rect">
              <a:avLst/>
            </a:prstGeom>
            <a:gradFill>
              <a:gsLst>
                <a:gs pos="0">
                  <a:srgbClr val="BBBBBB"/>
                </a:gs>
                <a:gs pos="80000">
                  <a:srgbClr val="F6F6F6"/>
                </a:gs>
                <a:gs pos="100000">
                  <a:srgbClr val="F7F7F7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3"/>
            <p:cNvSpPr txBox="1"/>
            <p:nvPr/>
          </p:nvSpPr>
          <p:spPr>
            <a:xfrm>
              <a:off x="714196" y="2603325"/>
              <a:ext cx="1907404" cy="32342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анализ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2" name="Google Shape;122;p3"/>
            <p:cNvSpPr/>
            <p:nvPr/>
          </p:nvSpPr>
          <p:spPr>
            <a:xfrm>
              <a:off x="714196" y="3055113"/>
              <a:ext cx="1907404" cy="323423"/>
            </a:xfrm>
            <a:prstGeom prst="rect">
              <a:avLst/>
            </a:prstGeom>
            <a:gradFill>
              <a:gsLst>
                <a:gs pos="0">
                  <a:srgbClr val="BBBBBB"/>
                </a:gs>
                <a:gs pos="80000">
                  <a:srgbClr val="F6F6F6"/>
                </a:gs>
                <a:gs pos="100000">
                  <a:srgbClr val="F7F7F7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" name="Google Shape;123;p3"/>
            <p:cNvSpPr txBox="1"/>
            <p:nvPr/>
          </p:nvSpPr>
          <p:spPr>
            <a:xfrm>
              <a:off x="714196" y="3055113"/>
              <a:ext cx="1907404" cy="32342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индукция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4" name="Google Shape;124;p3"/>
            <p:cNvSpPr/>
            <p:nvPr/>
          </p:nvSpPr>
          <p:spPr>
            <a:xfrm>
              <a:off x="714196" y="3506901"/>
              <a:ext cx="1907404" cy="323423"/>
            </a:xfrm>
            <a:prstGeom prst="rect">
              <a:avLst/>
            </a:prstGeom>
            <a:gradFill>
              <a:gsLst>
                <a:gs pos="0">
                  <a:srgbClr val="BBBBBB"/>
                </a:gs>
                <a:gs pos="80000">
                  <a:srgbClr val="F6F6F6"/>
                </a:gs>
                <a:gs pos="100000">
                  <a:srgbClr val="F7F7F7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5" name="Google Shape;125;p3"/>
            <p:cNvSpPr txBox="1"/>
            <p:nvPr/>
          </p:nvSpPr>
          <p:spPr>
            <a:xfrm>
              <a:off x="714196" y="3506901"/>
              <a:ext cx="1907404" cy="32342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дедукция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6" name="Google Shape;126;p3"/>
            <p:cNvSpPr/>
            <p:nvPr/>
          </p:nvSpPr>
          <p:spPr>
            <a:xfrm>
              <a:off x="714196" y="3958688"/>
              <a:ext cx="1907404" cy="323423"/>
            </a:xfrm>
            <a:prstGeom prst="rect">
              <a:avLst/>
            </a:prstGeom>
            <a:gradFill>
              <a:gsLst>
                <a:gs pos="0">
                  <a:srgbClr val="BBBBBB"/>
                </a:gs>
                <a:gs pos="80000">
                  <a:srgbClr val="F6F6F6"/>
                </a:gs>
                <a:gs pos="100000">
                  <a:srgbClr val="F7F7F7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7" name="Google Shape;127;p3"/>
            <p:cNvSpPr txBox="1"/>
            <p:nvPr/>
          </p:nvSpPr>
          <p:spPr>
            <a:xfrm>
              <a:off x="714196" y="3958688"/>
              <a:ext cx="1907404" cy="32342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абстрагирование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8" name="Google Shape;128;p3"/>
            <p:cNvSpPr/>
            <p:nvPr/>
          </p:nvSpPr>
          <p:spPr>
            <a:xfrm>
              <a:off x="714196" y="4410476"/>
              <a:ext cx="1907404" cy="323423"/>
            </a:xfrm>
            <a:prstGeom prst="rect">
              <a:avLst/>
            </a:prstGeom>
            <a:gradFill>
              <a:gsLst>
                <a:gs pos="0">
                  <a:srgbClr val="BBBBBB"/>
                </a:gs>
                <a:gs pos="80000">
                  <a:srgbClr val="F6F6F6"/>
                </a:gs>
                <a:gs pos="100000">
                  <a:srgbClr val="F7F7F7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9" name="Google Shape;129;p3"/>
            <p:cNvSpPr txBox="1"/>
            <p:nvPr/>
          </p:nvSpPr>
          <p:spPr>
            <a:xfrm>
              <a:off x="714196" y="4410476"/>
              <a:ext cx="1907404" cy="32342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сравнение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30" name="Google Shape;130;p3"/>
            <p:cNvSpPr/>
            <p:nvPr/>
          </p:nvSpPr>
          <p:spPr>
            <a:xfrm>
              <a:off x="2972517" y="989551"/>
              <a:ext cx="2839941" cy="1033621"/>
            </a:xfrm>
            <a:prstGeom prst="rect">
              <a:avLst/>
            </a:prstGeom>
            <a:gradFill>
              <a:gsLst>
                <a:gs pos="0">
                  <a:srgbClr val="BBBBBB"/>
                </a:gs>
                <a:gs pos="80000">
                  <a:srgbClr val="F6F6F6"/>
                </a:gs>
                <a:gs pos="100000">
                  <a:srgbClr val="F7F7F7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1" name="Google Shape;131;p3"/>
            <p:cNvSpPr txBox="1"/>
            <p:nvPr/>
          </p:nvSpPr>
          <p:spPr>
            <a:xfrm>
              <a:off x="2972517" y="989551"/>
              <a:ext cx="2839941" cy="103362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теоретические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32" name="Google Shape;132;p3"/>
            <p:cNvSpPr/>
            <p:nvPr/>
          </p:nvSpPr>
          <p:spPr>
            <a:xfrm>
              <a:off x="3682502" y="2151537"/>
              <a:ext cx="1960840" cy="737404"/>
            </a:xfrm>
            <a:prstGeom prst="rect">
              <a:avLst/>
            </a:prstGeom>
            <a:gradFill>
              <a:gsLst>
                <a:gs pos="0">
                  <a:srgbClr val="BBBBBB"/>
                </a:gs>
                <a:gs pos="80000">
                  <a:srgbClr val="F6F6F6"/>
                </a:gs>
                <a:gs pos="100000">
                  <a:srgbClr val="F7F7F7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3" name="Google Shape;133;p3"/>
            <p:cNvSpPr txBox="1"/>
            <p:nvPr/>
          </p:nvSpPr>
          <p:spPr>
            <a:xfrm>
              <a:off x="3682502" y="2151537"/>
              <a:ext cx="1960840" cy="73740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метод историчес- кого и логическо- го исследования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34" name="Google Shape;134;p3"/>
            <p:cNvSpPr/>
            <p:nvPr/>
          </p:nvSpPr>
          <p:spPr>
            <a:xfrm>
              <a:off x="3682502" y="3017306"/>
              <a:ext cx="1960840" cy="737404"/>
            </a:xfrm>
            <a:prstGeom prst="rect">
              <a:avLst/>
            </a:prstGeom>
            <a:gradFill>
              <a:gsLst>
                <a:gs pos="0">
                  <a:srgbClr val="BBBBBB"/>
                </a:gs>
                <a:gs pos="80000">
                  <a:srgbClr val="F6F6F6"/>
                </a:gs>
                <a:gs pos="100000">
                  <a:srgbClr val="F7F7F7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5" name="Google Shape;135;p3"/>
            <p:cNvSpPr txBox="1"/>
            <p:nvPr/>
          </p:nvSpPr>
          <p:spPr>
            <a:xfrm>
              <a:off x="3682502" y="3017306"/>
              <a:ext cx="1960840" cy="73740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восхождение от абстрактного к конкретному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36" name="Google Shape;136;p3"/>
            <p:cNvSpPr/>
            <p:nvPr/>
          </p:nvSpPr>
          <p:spPr>
            <a:xfrm>
              <a:off x="3682502" y="3883076"/>
              <a:ext cx="1960840" cy="737404"/>
            </a:xfrm>
            <a:prstGeom prst="rect">
              <a:avLst/>
            </a:prstGeom>
            <a:gradFill>
              <a:gsLst>
                <a:gs pos="0">
                  <a:srgbClr val="BBBBBB"/>
                </a:gs>
                <a:gs pos="80000">
                  <a:srgbClr val="F6F6F6"/>
                </a:gs>
                <a:gs pos="100000">
                  <a:srgbClr val="F7F7F7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7" name="Google Shape;137;p3"/>
            <p:cNvSpPr txBox="1"/>
            <p:nvPr/>
          </p:nvSpPr>
          <p:spPr>
            <a:xfrm>
              <a:off x="3682502" y="3883076"/>
              <a:ext cx="1960840" cy="73740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мысленный эксперимент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38" name="Google Shape;138;p3"/>
            <p:cNvSpPr/>
            <p:nvPr/>
          </p:nvSpPr>
          <p:spPr>
            <a:xfrm>
              <a:off x="5940823" y="989551"/>
              <a:ext cx="2839941" cy="1033621"/>
            </a:xfrm>
            <a:prstGeom prst="rect">
              <a:avLst/>
            </a:prstGeom>
            <a:gradFill>
              <a:gsLst>
                <a:gs pos="0">
                  <a:srgbClr val="BBBBBB"/>
                </a:gs>
                <a:gs pos="80000">
                  <a:srgbClr val="F6F6F6"/>
                </a:gs>
                <a:gs pos="100000">
                  <a:srgbClr val="F7F7F7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9" name="Google Shape;139;p3"/>
            <p:cNvSpPr txBox="1"/>
            <p:nvPr/>
          </p:nvSpPr>
          <p:spPr>
            <a:xfrm>
              <a:off x="5940823" y="989551"/>
              <a:ext cx="2839941" cy="103362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эмпирические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40" name="Google Shape;140;p3"/>
            <p:cNvSpPr/>
            <p:nvPr/>
          </p:nvSpPr>
          <p:spPr>
            <a:xfrm>
              <a:off x="6650808" y="2151537"/>
              <a:ext cx="1784871" cy="513228"/>
            </a:xfrm>
            <a:prstGeom prst="rect">
              <a:avLst/>
            </a:prstGeom>
            <a:gradFill>
              <a:gsLst>
                <a:gs pos="0">
                  <a:srgbClr val="BBBBBB"/>
                </a:gs>
                <a:gs pos="80000">
                  <a:srgbClr val="F6F6F6"/>
                </a:gs>
                <a:gs pos="100000">
                  <a:srgbClr val="F7F7F7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1" name="Google Shape;141;p3"/>
            <p:cNvSpPr txBox="1"/>
            <p:nvPr/>
          </p:nvSpPr>
          <p:spPr>
            <a:xfrm>
              <a:off x="6650808" y="2151537"/>
              <a:ext cx="1784871" cy="51322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использование статистики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42" name="Google Shape;142;p3"/>
            <p:cNvSpPr/>
            <p:nvPr/>
          </p:nvSpPr>
          <p:spPr>
            <a:xfrm>
              <a:off x="6650808" y="2793130"/>
              <a:ext cx="1784871" cy="513228"/>
            </a:xfrm>
            <a:prstGeom prst="rect">
              <a:avLst/>
            </a:prstGeom>
            <a:gradFill>
              <a:gsLst>
                <a:gs pos="0">
                  <a:srgbClr val="BBBBBB"/>
                </a:gs>
                <a:gs pos="80000">
                  <a:srgbClr val="F6F6F6"/>
                </a:gs>
                <a:gs pos="100000">
                  <a:srgbClr val="F7F7F7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3" name="Google Shape;143;p3"/>
            <p:cNvSpPr txBox="1"/>
            <p:nvPr/>
          </p:nvSpPr>
          <p:spPr>
            <a:xfrm>
              <a:off x="6650808" y="2793130"/>
              <a:ext cx="1784871" cy="51322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анализ документов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44" name="Google Shape;144;p3"/>
            <p:cNvSpPr/>
            <p:nvPr/>
          </p:nvSpPr>
          <p:spPr>
            <a:xfrm>
              <a:off x="6650808" y="3434723"/>
              <a:ext cx="1784871" cy="513228"/>
            </a:xfrm>
            <a:prstGeom prst="rect">
              <a:avLst/>
            </a:prstGeom>
            <a:gradFill>
              <a:gsLst>
                <a:gs pos="0">
                  <a:srgbClr val="BBBBBB"/>
                </a:gs>
                <a:gs pos="80000">
                  <a:srgbClr val="F6F6F6"/>
                </a:gs>
                <a:gs pos="100000">
                  <a:srgbClr val="F7F7F7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5" name="Google Shape;145;p3"/>
            <p:cNvSpPr txBox="1"/>
            <p:nvPr/>
          </p:nvSpPr>
          <p:spPr>
            <a:xfrm>
              <a:off x="6650808" y="3434723"/>
              <a:ext cx="1784871" cy="51322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опрос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46" name="Google Shape;146;p3"/>
            <p:cNvSpPr/>
            <p:nvPr/>
          </p:nvSpPr>
          <p:spPr>
            <a:xfrm>
              <a:off x="6650808" y="4076316"/>
              <a:ext cx="1784871" cy="513228"/>
            </a:xfrm>
            <a:prstGeom prst="rect">
              <a:avLst/>
            </a:prstGeom>
            <a:gradFill>
              <a:gsLst>
                <a:gs pos="0">
                  <a:srgbClr val="BBBBBB"/>
                </a:gs>
                <a:gs pos="80000">
                  <a:srgbClr val="F6F6F6"/>
                </a:gs>
                <a:gs pos="100000">
                  <a:srgbClr val="F7F7F7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7" name="Google Shape;147;p3"/>
            <p:cNvSpPr txBox="1"/>
            <p:nvPr/>
          </p:nvSpPr>
          <p:spPr>
            <a:xfrm>
              <a:off x="6650808" y="4076316"/>
              <a:ext cx="1784871" cy="51322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наблюдение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4"/>
          <p:cNvSpPr txBox="1"/>
          <p:nvPr>
            <p:ph type="title"/>
          </p:nvPr>
        </p:nvSpPr>
        <p:spPr>
          <a:xfrm>
            <a:off x="468312" y="1"/>
            <a:ext cx="8568183" cy="1124744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Основные направления исследова- ний политической сферы</a:t>
            </a:r>
            <a:endParaRPr sz="40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graphicFrame>
        <p:nvGraphicFramePr>
          <p:cNvPr id="153" name="Google Shape;153;p4"/>
          <p:cNvGraphicFramePr/>
          <p:nvPr/>
        </p:nvGraphicFramePr>
        <p:xfrm>
          <a:off x="251520" y="1268759"/>
          <a:ext cx="3000000" cy="3000000"/>
        </p:xfrm>
        <a:graphic>
          <a:graphicData uri="http://schemas.openxmlformats.org/drawingml/2006/table">
            <a:tbl>
              <a:tblPr firstRow="1">
                <a:noFill/>
                <a:tableStyleId>{A490DE9A-41EF-4F4A-8314-653DA77CF217}</a:tableStyleId>
              </a:tblPr>
              <a:tblGrid>
                <a:gridCol w="2520275"/>
                <a:gridCol w="6048675"/>
              </a:tblGrid>
              <a:tr h="857400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Общетеоретические методы (научные подходы) исследований в политологии</a:t>
                      </a:r>
                      <a:endParaRPr sz="20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  <a:tc hMerge="1"/>
              </a:tr>
              <a:tr h="782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Исторический подход</a:t>
                      </a:r>
                      <a:endParaRPr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Основан на изучении политических явлений в их разви- тии и изменении</a:t>
                      </a:r>
                      <a:endParaRPr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</a:tr>
              <a:tr h="13087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Социологический подход</a:t>
                      </a:r>
                      <a:endParaRPr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Позволяет выяснить зависимость политических про- цессов от развития общества, его социальной структу- ры</a:t>
                      </a:r>
                      <a:endParaRPr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</a:tr>
              <a:tr h="13087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Институциональный подход</a:t>
                      </a:r>
                      <a:endParaRPr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Средство идейного обоснования важнейших целей и идеалов политической деятельности</a:t>
                      </a:r>
                      <a:endParaRPr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</a:tr>
              <a:tr h="782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Психологический подход</a:t>
                      </a:r>
                      <a:endParaRPr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Направлен на изучение эмоционально-чувственной сферы, политического поведения субъектов</a:t>
                      </a:r>
                      <a:endParaRPr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5"/>
          <p:cNvSpPr txBox="1"/>
          <p:nvPr>
            <p:ph type="title"/>
          </p:nvPr>
        </p:nvSpPr>
        <p:spPr>
          <a:xfrm>
            <a:off x="468312" y="1"/>
            <a:ext cx="8568183" cy="1124744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Основные направления исследова- ний политической сферы</a:t>
            </a:r>
            <a:endParaRPr sz="40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graphicFrame>
        <p:nvGraphicFramePr>
          <p:cNvPr id="159" name="Google Shape;159;p5"/>
          <p:cNvGraphicFramePr/>
          <p:nvPr/>
        </p:nvGraphicFramePr>
        <p:xfrm>
          <a:off x="0" y="1268761"/>
          <a:ext cx="3000000" cy="3000000"/>
        </p:xfrm>
        <a:graphic>
          <a:graphicData uri="http://schemas.openxmlformats.org/drawingml/2006/table">
            <a:tbl>
              <a:tblPr firstRow="1">
                <a:noFill/>
                <a:tableStyleId>{A490DE9A-41EF-4F4A-8314-653DA77CF217}</a:tableStyleId>
              </a:tblPr>
              <a:tblGrid>
                <a:gridCol w="1306275"/>
                <a:gridCol w="2977675"/>
                <a:gridCol w="4860025"/>
              </a:tblGrid>
              <a:tr h="479150">
                <a:tc gridSpan="3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Категории политологии</a:t>
                      </a:r>
                      <a:endParaRPr sz="20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  <a:tc hMerge="1"/>
                <a:tc hMerge="1"/>
              </a:tr>
              <a:tr h="10239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Общие</a:t>
                      </a:r>
                      <a:endParaRPr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Широко используются и в смежных с политологией дисциплинах (философии, социологии, правоведе- нии)</a:t>
                      </a:r>
                      <a:endParaRPr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Общество, народ, политика, власть, револю- ция и т.п.</a:t>
                      </a:r>
                      <a:endParaRPr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</a:tr>
              <a:tr h="19690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Частные</a:t>
                      </a:r>
                      <a:endParaRPr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Являются основой всех со- циально-политических теорий и дисциплин</a:t>
                      </a:r>
                      <a:endParaRPr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Демократия, социальная революция, субъе- кты политики, политическая партия, поли- тическая власть, политическая система об- щества, политические институты, общест- венные объединения, общественные движе- ния, политическое сознание, политическая идеология, политическая культура и др.</a:t>
                      </a:r>
                      <a:endParaRPr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</a:tr>
              <a:tr h="14964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Специфи-ческие</a:t>
                      </a:r>
                      <a:endParaRPr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Категории, которыми преимущественно поль- зуется политология</a:t>
                      </a:r>
                      <a:endParaRPr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Политический процесс, политическое пове- дение, политическая деятельность, полити- ческое участие, политическое лидерство, по- литическая элита, политическая роль, поли- тический конфликт</a:t>
                      </a:r>
                      <a:endParaRPr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6"/>
          <p:cNvSpPr txBox="1"/>
          <p:nvPr>
            <p:ph type="title"/>
          </p:nvPr>
        </p:nvSpPr>
        <p:spPr>
          <a:xfrm>
            <a:off x="468312" y="1"/>
            <a:ext cx="8568183" cy="1124744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Профессия политолог</a:t>
            </a:r>
            <a:endParaRPr sz="40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graphicFrame>
        <p:nvGraphicFramePr>
          <p:cNvPr id="165" name="Google Shape;165;p6"/>
          <p:cNvGraphicFramePr/>
          <p:nvPr/>
        </p:nvGraphicFramePr>
        <p:xfrm>
          <a:off x="179512" y="1268760"/>
          <a:ext cx="3000000" cy="3000000"/>
        </p:xfrm>
        <a:graphic>
          <a:graphicData uri="http://schemas.openxmlformats.org/drawingml/2006/table">
            <a:tbl>
              <a:tblPr firstRow="1">
                <a:noFill/>
                <a:tableStyleId>{A490DE9A-41EF-4F4A-8314-653DA77CF217}</a:tableStyleId>
              </a:tblPr>
              <a:tblGrid>
                <a:gridCol w="1800200"/>
                <a:gridCol w="6984775"/>
              </a:tblGrid>
              <a:tr h="360050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Основные</a:t>
                      </a:r>
                      <a:r>
                        <a:rPr lang="ru-RU" sz="20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 профессии в политической сфере общества</a:t>
                      </a:r>
                      <a:endParaRPr sz="20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/>
                </a:tc>
                <a:tc hMerge="1"/>
              </a:tr>
              <a:tr h="611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Правозащит- ник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Главная задача - защита прав человека мирными средствами. В значительной мере - от произвола государственных структур.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/>
                </a:tc>
              </a:tr>
              <a:tr h="6284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Дипломатичес-кий курьер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Сотрудник министерства иностранных дел, сопровождающий дипломатическую почту.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/>
                </a:tc>
              </a:tr>
              <a:tr h="881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Дипломат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Работник ведомства внешних отношений, уполномоченный пра- вительством для отношений с иностранными государствами, международными организациями и их представителями.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/>
                </a:tc>
              </a:tr>
              <a:tr h="599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Лоббист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Профессиональный агент, который реализует интересы заказ- чика в политической сфере.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/>
                </a:tc>
              </a:tr>
              <a:tr h="599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Спичрайтер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Специалист в области связи с общественностью, составляющий тексты выступлений для бизнесменов, высокопоставленных чи- новников.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/>
                </a:tc>
              </a:tr>
              <a:tr h="599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Политолог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Специалист, который изучает политику как особую область жиз- ни людей, связанную с властными отношениями, и анализирует события политической жизни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7"/>
          <p:cNvSpPr txBox="1"/>
          <p:nvPr>
            <p:ph type="title"/>
          </p:nvPr>
        </p:nvSpPr>
        <p:spPr>
          <a:xfrm>
            <a:off x="468312" y="1"/>
            <a:ext cx="8568183" cy="1124744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Профессия политолог</a:t>
            </a:r>
            <a:endParaRPr sz="40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171" name="Google Shape;171;p7"/>
          <p:cNvGrpSpPr/>
          <p:nvPr/>
        </p:nvGrpSpPr>
        <p:grpSpPr>
          <a:xfrm>
            <a:off x="180982" y="1385930"/>
            <a:ext cx="8782035" cy="4806218"/>
            <a:chOff x="1470" y="117170"/>
            <a:chExt cx="8782035" cy="4806218"/>
          </a:xfrm>
        </p:grpSpPr>
        <p:sp>
          <p:nvSpPr>
            <p:cNvPr id="172" name="Google Shape;172;p7"/>
            <p:cNvSpPr/>
            <p:nvPr/>
          </p:nvSpPr>
          <p:spPr>
            <a:xfrm>
              <a:off x="1470" y="117170"/>
              <a:ext cx="6572343" cy="381768"/>
            </a:xfrm>
            <a:prstGeom prst="roundRect">
              <a:avLst>
                <a:gd fmla="val 10000" name="adj"/>
              </a:avLst>
            </a:prstGeom>
            <a:gradFill>
              <a:gsLst>
                <a:gs pos="0">
                  <a:srgbClr val="BBBBBB"/>
                </a:gs>
                <a:gs pos="80000">
                  <a:srgbClr val="F6F6F6"/>
                </a:gs>
                <a:gs pos="100000">
                  <a:srgbClr val="F7F7F7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3" name="Google Shape;173;p7"/>
            <p:cNvSpPr txBox="1"/>
            <p:nvPr/>
          </p:nvSpPr>
          <p:spPr>
            <a:xfrm>
              <a:off x="1470" y="117170"/>
              <a:ext cx="6572343" cy="38176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Объекты профессиональной деятельности политологов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74" name="Google Shape;174;p7"/>
            <p:cNvSpPr/>
            <p:nvPr/>
          </p:nvSpPr>
          <p:spPr>
            <a:xfrm>
              <a:off x="658704" y="498939"/>
              <a:ext cx="657234" cy="286326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rgbClr val="93B1B3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75" name="Google Shape;175;p7"/>
            <p:cNvSpPr/>
            <p:nvPr/>
          </p:nvSpPr>
          <p:spPr>
            <a:xfrm>
              <a:off x="1315939" y="594381"/>
              <a:ext cx="7467566" cy="381768"/>
            </a:xfrm>
            <a:prstGeom prst="roundRect">
              <a:avLst>
                <a:gd fmla="val 10000" name="adj"/>
              </a:avLst>
            </a:prstGeom>
            <a:solidFill>
              <a:srgbClr val="E7F2F3">
                <a:alpha val="89803"/>
              </a:srgbClr>
            </a:solidFill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6" name="Google Shape;176;p7"/>
            <p:cNvSpPr txBox="1"/>
            <p:nvPr/>
          </p:nvSpPr>
          <p:spPr>
            <a:xfrm>
              <a:off x="1315939" y="594381"/>
              <a:ext cx="7467566" cy="381768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политические институты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77" name="Google Shape;177;p7"/>
            <p:cNvSpPr/>
            <p:nvPr/>
          </p:nvSpPr>
          <p:spPr>
            <a:xfrm>
              <a:off x="658704" y="498939"/>
              <a:ext cx="657234" cy="763537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rgbClr val="93B1B3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78" name="Google Shape;178;p7"/>
            <p:cNvSpPr/>
            <p:nvPr/>
          </p:nvSpPr>
          <p:spPr>
            <a:xfrm>
              <a:off x="1315939" y="1071592"/>
              <a:ext cx="7467566" cy="381768"/>
            </a:xfrm>
            <a:prstGeom prst="roundRect">
              <a:avLst>
                <a:gd fmla="val 10000" name="adj"/>
              </a:avLst>
            </a:prstGeom>
            <a:solidFill>
              <a:srgbClr val="E7F2F3">
                <a:alpha val="89803"/>
              </a:srgbClr>
            </a:solidFill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9" name="Google Shape;179;p7"/>
            <p:cNvSpPr txBox="1"/>
            <p:nvPr/>
          </p:nvSpPr>
          <p:spPr>
            <a:xfrm>
              <a:off x="1315939" y="1071592"/>
              <a:ext cx="7467566" cy="381768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политические процессы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80" name="Google Shape;180;p7"/>
            <p:cNvSpPr/>
            <p:nvPr/>
          </p:nvSpPr>
          <p:spPr>
            <a:xfrm>
              <a:off x="658704" y="498939"/>
              <a:ext cx="657234" cy="1240749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rgbClr val="93B1B3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81" name="Google Shape;181;p7"/>
            <p:cNvSpPr/>
            <p:nvPr/>
          </p:nvSpPr>
          <p:spPr>
            <a:xfrm>
              <a:off x="1315939" y="1548803"/>
              <a:ext cx="7467566" cy="381768"/>
            </a:xfrm>
            <a:prstGeom prst="roundRect">
              <a:avLst>
                <a:gd fmla="val 10000" name="adj"/>
              </a:avLst>
            </a:prstGeom>
            <a:solidFill>
              <a:srgbClr val="E7F2F3">
                <a:alpha val="89803"/>
              </a:srgbClr>
            </a:solidFill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2" name="Google Shape;182;p7"/>
            <p:cNvSpPr txBox="1"/>
            <p:nvPr/>
          </p:nvSpPr>
          <p:spPr>
            <a:xfrm>
              <a:off x="1315939" y="1548803"/>
              <a:ext cx="7467566" cy="381768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политические системы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83" name="Google Shape;183;p7"/>
            <p:cNvSpPr/>
            <p:nvPr/>
          </p:nvSpPr>
          <p:spPr>
            <a:xfrm>
              <a:off x="658704" y="498939"/>
              <a:ext cx="657234" cy="1717960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rgbClr val="93B1B3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84" name="Google Shape;184;p7"/>
            <p:cNvSpPr/>
            <p:nvPr/>
          </p:nvSpPr>
          <p:spPr>
            <a:xfrm>
              <a:off x="1315939" y="2026015"/>
              <a:ext cx="7467566" cy="381768"/>
            </a:xfrm>
            <a:prstGeom prst="roundRect">
              <a:avLst>
                <a:gd fmla="val 10000" name="adj"/>
              </a:avLst>
            </a:prstGeom>
            <a:solidFill>
              <a:srgbClr val="E7F2F3">
                <a:alpha val="89803"/>
              </a:srgbClr>
            </a:solidFill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5" name="Google Shape;185;p7"/>
            <p:cNvSpPr txBox="1"/>
            <p:nvPr/>
          </p:nvSpPr>
          <p:spPr>
            <a:xfrm>
              <a:off x="1315939" y="2026015"/>
              <a:ext cx="7467566" cy="381768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процессы политической деятельности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86" name="Google Shape;186;p7"/>
            <p:cNvSpPr/>
            <p:nvPr/>
          </p:nvSpPr>
          <p:spPr>
            <a:xfrm>
              <a:off x="658704" y="498939"/>
              <a:ext cx="657234" cy="2300847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rgbClr val="93B1B3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87" name="Google Shape;187;p7"/>
            <p:cNvSpPr/>
            <p:nvPr/>
          </p:nvSpPr>
          <p:spPr>
            <a:xfrm>
              <a:off x="1315939" y="2503226"/>
              <a:ext cx="7467566" cy="593120"/>
            </a:xfrm>
            <a:prstGeom prst="roundRect">
              <a:avLst>
                <a:gd fmla="val 10000" name="adj"/>
              </a:avLst>
            </a:prstGeom>
            <a:solidFill>
              <a:srgbClr val="E7F2F3">
                <a:alpha val="89803"/>
              </a:srgbClr>
            </a:solidFill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8" name="Google Shape;188;p7"/>
            <p:cNvSpPr txBox="1"/>
            <p:nvPr/>
          </p:nvSpPr>
          <p:spPr>
            <a:xfrm>
              <a:off x="1315939" y="2503226"/>
              <a:ext cx="7467566" cy="59312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методы анализа, прогнозирования, оптимизации политических про-цессов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89" name="Google Shape;189;p7"/>
            <p:cNvSpPr/>
            <p:nvPr/>
          </p:nvSpPr>
          <p:spPr>
            <a:xfrm>
              <a:off x="658704" y="498939"/>
              <a:ext cx="657234" cy="2982587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rgbClr val="93B1B3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90" name="Google Shape;190;p7"/>
            <p:cNvSpPr/>
            <p:nvPr/>
          </p:nvSpPr>
          <p:spPr>
            <a:xfrm>
              <a:off x="1315939" y="3191788"/>
              <a:ext cx="7467566" cy="579475"/>
            </a:xfrm>
            <a:prstGeom prst="roundRect">
              <a:avLst>
                <a:gd fmla="val 10000" name="adj"/>
              </a:avLst>
            </a:prstGeom>
            <a:solidFill>
              <a:srgbClr val="E7F2F3">
                <a:alpha val="89803"/>
              </a:srgbClr>
            </a:solidFill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1" name="Google Shape;191;p7"/>
            <p:cNvSpPr txBox="1"/>
            <p:nvPr/>
          </p:nvSpPr>
          <p:spPr>
            <a:xfrm>
              <a:off x="1315939" y="3191788"/>
              <a:ext cx="7467566" cy="579475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методы разработки научно обоснованных политических решений и действий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92" name="Google Shape;192;p7"/>
            <p:cNvSpPr/>
            <p:nvPr/>
          </p:nvSpPr>
          <p:spPr>
            <a:xfrm>
              <a:off x="658704" y="498939"/>
              <a:ext cx="657234" cy="3657503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rgbClr val="93B1B3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93" name="Google Shape;193;p7"/>
            <p:cNvSpPr/>
            <p:nvPr/>
          </p:nvSpPr>
          <p:spPr>
            <a:xfrm>
              <a:off x="1315939" y="3866706"/>
              <a:ext cx="7467566" cy="579471"/>
            </a:xfrm>
            <a:prstGeom prst="roundRect">
              <a:avLst>
                <a:gd fmla="val 10000" name="adj"/>
              </a:avLst>
            </a:prstGeom>
            <a:solidFill>
              <a:srgbClr val="E7F2F3">
                <a:alpha val="89803"/>
              </a:srgbClr>
            </a:solidFill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4" name="Google Shape;194;p7"/>
            <p:cNvSpPr txBox="1"/>
            <p:nvPr/>
          </p:nvSpPr>
          <p:spPr>
            <a:xfrm>
              <a:off x="1315939" y="3866706"/>
              <a:ext cx="7467566" cy="579471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правовые отношения, возникающие внутри государственных и меж- государственных институтов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95" name="Google Shape;195;p7"/>
            <p:cNvSpPr/>
            <p:nvPr/>
          </p:nvSpPr>
          <p:spPr>
            <a:xfrm>
              <a:off x="658704" y="498939"/>
              <a:ext cx="657234" cy="4233565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rgbClr val="93B1B3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96" name="Google Shape;196;p7"/>
            <p:cNvSpPr/>
            <p:nvPr/>
          </p:nvSpPr>
          <p:spPr>
            <a:xfrm>
              <a:off x="1315939" y="4541620"/>
              <a:ext cx="7467566" cy="381768"/>
            </a:xfrm>
            <a:prstGeom prst="roundRect">
              <a:avLst>
                <a:gd fmla="val 10000" name="adj"/>
              </a:avLst>
            </a:prstGeom>
            <a:solidFill>
              <a:srgbClr val="E7F2F3">
                <a:alpha val="89803"/>
              </a:srgbClr>
            </a:solidFill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7" name="Google Shape;197;p7"/>
            <p:cNvSpPr txBox="1"/>
            <p:nvPr/>
          </p:nvSpPr>
          <p:spPr>
            <a:xfrm>
              <a:off x="1315939" y="4541620"/>
              <a:ext cx="7467566" cy="381768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правовые отношения граждан и общественных объединений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8"/>
          <p:cNvSpPr txBox="1"/>
          <p:nvPr>
            <p:ph type="title"/>
          </p:nvPr>
        </p:nvSpPr>
        <p:spPr>
          <a:xfrm>
            <a:off x="468312" y="1"/>
            <a:ext cx="8568183" cy="1124744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Профессия политолог</a:t>
            </a:r>
            <a:endParaRPr sz="40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203" name="Google Shape;203;p8"/>
          <p:cNvGrpSpPr/>
          <p:nvPr/>
        </p:nvGrpSpPr>
        <p:grpSpPr>
          <a:xfrm>
            <a:off x="876969" y="1397012"/>
            <a:ext cx="7390061" cy="4840287"/>
            <a:chOff x="625449" y="12"/>
            <a:chExt cx="7390061" cy="4840287"/>
          </a:xfrm>
        </p:grpSpPr>
        <p:sp>
          <p:nvSpPr>
            <p:cNvPr id="204" name="Google Shape;204;p8"/>
            <p:cNvSpPr/>
            <p:nvPr/>
          </p:nvSpPr>
          <p:spPr>
            <a:xfrm>
              <a:off x="6254626" y="3050401"/>
              <a:ext cx="91440" cy="529406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rgbClr val="A8CACD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05" name="Google Shape;205;p8"/>
            <p:cNvSpPr/>
            <p:nvPr/>
          </p:nvSpPr>
          <p:spPr>
            <a:xfrm>
              <a:off x="4320480" y="1260503"/>
              <a:ext cx="1979866" cy="529406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rgbClr val="93B1B3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06" name="Google Shape;206;p8"/>
            <p:cNvSpPr/>
            <p:nvPr/>
          </p:nvSpPr>
          <p:spPr>
            <a:xfrm>
              <a:off x="2294893" y="3050401"/>
              <a:ext cx="91440" cy="529406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rgbClr val="A8CACD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07" name="Google Shape;207;p8"/>
            <p:cNvSpPr/>
            <p:nvPr/>
          </p:nvSpPr>
          <p:spPr>
            <a:xfrm>
              <a:off x="2340613" y="1260503"/>
              <a:ext cx="1979866" cy="529406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rgbClr val="93B1B3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08" name="Google Shape;208;p8"/>
            <p:cNvSpPr/>
            <p:nvPr/>
          </p:nvSpPr>
          <p:spPr>
            <a:xfrm>
              <a:off x="2304260" y="12"/>
              <a:ext cx="4032438" cy="1260491"/>
            </a:xfrm>
            <a:prstGeom prst="rect">
              <a:avLst/>
            </a:prstGeom>
            <a:gradFill>
              <a:gsLst>
                <a:gs pos="0">
                  <a:srgbClr val="BBBBBB"/>
                </a:gs>
                <a:gs pos="80000">
                  <a:srgbClr val="F6F6F6"/>
                </a:gs>
                <a:gs pos="100000">
                  <a:srgbClr val="F7F7F7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9" name="Google Shape;209;p8"/>
            <p:cNvSpPr txBox="1"/>
            <p:nvPr/>
          </p:nvSpPr>
          <p:spPr>
            <a:xfrm>
              <a:off x="2304260" y="12"/>
              <a:ext cx="4032438" cy="126049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Основные специализации в политологии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0" name="Google Shape;210;p8"/>
            <p:cNvSpPr/>
            <p:nvPr/>
          </p:nvSpPr>
          <p:spPr>
            <a:xfrm>
              <a:off x="625449" y="1789910"/>
              <a:ext cx="3430327" cy="1260491"/>
            </a:xfrm>
            <a:prstGeom prst="rect">
              <a:avLst/>
            </a:prstGeom>
            <a:gradFill>
              <a:gsLst>
                <a:gs pos="0">
                  <a:srgbClr val="BBBBBB"/>
                </a:gs>
                <a:gs pos="80000">
                  <a:srgbClr val="F6F6F6"/>
                </a:gs>
                <a:gs pos="100000">
                  <a:srgbClr val="F7F7F7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1" name="Google Shape;211;p8"/>
            <p:cNvSpPr txBox="1"/>
            <p:nvPr/>
          </p:nvSpPr>
          <p:spPr>
            <a:xfrm>
              <a:off x="625449" y="1789910"/>
              <a:ext cx="3430327" cy="126049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политолог-юрист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2" name="Google Shape;212;p8"/>
            <p:cNvSpPr/>
            <p:nvPr/>
          </p:nvSpPr>
          <p:spPr>
            <a:xfrm>
              <a:off x="625449" y="3579808"/>
              <a:ext cx="3430327" cy="1260491"/>
            </a:xfrm>
            <a:prstGeom prst="rect">
              <a:avLst/>
            </a:prstGeom>
            <a:gradFill>
              <a:gsLst>
                <a:gs pos="0">
                  <a:srgbClr val="BBBBBB"/>
                </a:gs>
                <a:gs pos="80000">
                  <a:srgbClr val="F6F6F6"/>
                </a:gs>
                <a:gs pos="100000">
                  <a:srgbClr val="F7F7F7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3" name="Google Shape;213;p8"/>
            <p:cNvSpPr txBox="1"/>
            <p:nvPr/>
          </p:nvSpPr>
          <p:spPr>
            <a:xfrm>
              <a:off x="625449" y="3579808"/>
              <a:ext cx="3430327" cy="126049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политико-юридическая деятельность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4" name="Google Shape;214;p8"/>
            <p:cNvSpPr/>
            <p:nvPr/>
          </p:nvSpPr>
          <p:spPr>
            <a:xfrm>
              <a:off x="4585183" y="1789910"/>
              <a:ext cx="3430327" cy="1260491"/>
            </a:xfrm>
            <a:prstGeom prst="rect">
              <a:avLst/>
            </a:prstGeom>
            <a:gradFill>
              <a:gsLst>
                <a:gs pos="0">
                  <a:srgbClr val="BBBBBB"/>
                </a:gs>
                <a:gs pos="80000">
                  <a:srgbClr val="F6F6F6"/>
                </a:gs>
                <a:gs pos="100000">
                  <a:srgbClr val="F7F7F7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5" name="Google Shape;215;p8"/>
            <p:cNvSpPr txBox="1"/>
            <p:nvPr/>
          </p:nvSpPr>
          <p:spPr>
            <a:xfrm>
              <a:off x="4585183" y="1789910"/>
              <a:ext cx="3430327" cy="126049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политолог-менеджер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6" name="Google Shape;216;p8"/>
            <p:cNvSpPr/>
            <p:nvPr/>
          </p:nvSpPr>
          <p:spPr>
            <a:xfrm>
              <a:off x="4585183" y="3579808"/>
              <a:ext cx="3430327" cy="1260491"/>
            </a:xfrm>
            <a:prstGeom prst="rect">
              <a:avLst/>
            </a:prstGeom>
            <a:gradFill>
              <a:gsLst>
                <a:gs pos="0">
                  <a:srgbClr val="BBBBBB"/>
                </a:gs>
                <a:gs pos="80000">
                  <a:srgbClr val="F6F6F6"/>
                </a:gs>
                <a:gs pos="100000">
                  <a:srgbClr val="F7F7F7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7" name="Google Shape;217;p8"/>
            <p:cNvSpPr txBox="1"/>
            <p:nvPr/>
          </p:nvSpPr>
          <p:spPr>
            <a:xfrm>
              <a:off x="4585183" y="3579808"/>
              <a:ext cx="3430327" cy="126049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политический менеджмент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9"/>
          <p:cNvSpPr txBox="1"/>
          <p:nvPr>
            <p:ph type="title"/>
          </p:nvPr>
        </p:nvSpPr>
        <p:spPr>
          <a:xfrm>
            <a:off x="468312" y="1"/>
            <a:ext cx="8568183" cy="1124744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Профессия политолог</a:t>
            </a:r>
            <a:endParaRPr sz="40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223" name="Google Shape;223;p9"/>
          <p:cNvGrpSpPr/>
          <p:nvPr/>
        </p:nvGrpSpPr>
        <p:grpSpPr>
          <a:xfrm>
            <a:off x="180101" y="1916832"/>
            <a:ext cx="8783796" cy="3744414"/>
            <a:chOff x="589" y="648072"/>
            <a:chExt cx="8783796" cy="3744414"/>
          </a:xfrm>
        </p:grpSpPr>
        <p:sp>
          <p:nvSpPr>
            <p:cNvPr id="224" name="Google Shape;224;p9"/>
            <p:cNvSpPr/>
            <p:nvPr/>
          </p:nvSpPr>
          <p:spPr>
            <a:xfrm>
              <a:off x="4392487" y="1932253"/>
              <a:ext cx="3107717" cy="539355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rgbClr val="93B1B3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25" name="Google Shape;225;p9"/>
            <p:cNvSpPr/>
            <p:nvPr/>
          </p:nvSpPr>
          <p:spPr>
            <a:xfrm>
              <a:off x="4346768" y="1932253"/>
              <a:ext cx="91440" cy="539355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rgbClr val="93B1B3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26" name="Google Shape;226;p9"/>
            <p:cNvSpPr/>
            <p:nvPr/>
          </p:nvSpPr>
          <p:spPr>
            <a:xfrm>
              <a:off x="1284770" y="1932253"/>
              <a:ext cx="3107717" cy="539355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rgbClr val="93B1B3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27" name="Google Shape;227;p9"/>
            <p:cNvSpPr/>
            <p:nvPr/>
          </p:nvSpPr>
          <p:spPr>
            <a:xfrm>
              <a:off x="2520280" y="648072"/>
              <a:ext cx="3744414" cy="1284180"/>
            </a:xfrm>
            <a:prstGeom prst="rect">
              <a:avLst/>
            </a:prstGeom>
            <a:gradFill>
              <a:gsLst>
                <a:gs pos="0">
                  <a:srgbClr val="BBBBBB"/>
                </a:gs>
                <a:gs pos="80000">
                  <a:srgbClr val="F6F6F6"/>
                </a:gs>
                <a:gs pos="100000">
                  <a:srgbClr val="F7F7F7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8" name="Google Shape;228;p9"/>
            <p:cNvSpPr txBox="1"/>
            <p:nvPr/>
          </p:nvSpPr>
          <p:spPr>
            <a:xfrm>
              <a:off x="2520280" y="648072"/>
              <a:ext cx="3744414" cy="128418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Знания и умения, необходимые политологу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9" name="Google Shape;229;p9"/>
            <p:cNvSpPr/>
            <p:nvPr/>
          </p:nvSpPr>
          <p:spPr>
            <a:xfrm>
              <a:off x="589" y="2471609"/>
              <a:ext cx="2568361" cy="1920877"/>
            </a:xfrm>
            <a:prstGeom prst="rect">
              <a:avLst/>
            </a:prstGeom>
            <a:gradFill>
              <a:gsLst>
                <a:gs pos="0">
                  <a:srgbClr val="BBBBBB"/>
                </a:gs>
                <a:gs pos="80000">
                  <a:srgbClr val="F6F6F6"/>
                </a:gs>
                <a:gs pos="100000">
                  <a:srgbClr val="F7F7F7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0" name="Google Shape;230;p9"/>
            <p:cNvSpPr txBox="1"/>
            <p:nvPr/>
          </p:nvSpPr>
          <p:spPr>
            <a:xfrm>
              <a:off x="589" y="2471609"/>
              <a:ext cx="2568361" cy="1920877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знаниями в области проведения теоретических и прикладных научных исследований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31" name="Google Shape;231;p9"/>
            <p:cNvSpPr/>
            <p:nvPr/>
          </p:nvSpPr>
          <p:spPr>
            <a:xfrm>
              <a:off x="3108307" y="2471609"/>
              <a:ext cx="2568361" cy="1920877"/>
            </a:xfrm>
            <a:prstGeom prst="rect">
              <a:avLst/>
            </a:prstGeom>
            <a:gradFill>
              <a:gsLst>
                <a:gs pos="0">
                  <a:srgbClr val="BBBBBB"/>
                </a:gs>
                <a:gs pos="80000">
                  <a:srgbClr val="F6F6F6"/>
                </a:gs>
                <a:gs pos="100000">
                  <a:srgbClr val="F7F7F7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2" name="Google Shape;232;p9"/>
            <p:cNvSpPr txBox="1"/>
            <p:nvPr/>
          </p:nvSpPr>
          <p:spPr>
            <a:xfrm>
              <a:off x="3108307" y="2471609"/>
              <a:ext cx="2568361" cy="1920877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осуществление научно-методической работы в области политологии и права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33" name="Google Shape;233;p9"/>
            <p:cNvSpPr/>
            <p:nvPr/>
          </p:nvSpPr>
          <p:spPr>
            <a:xfrm>
              <a:off x="6216024" y="2471609"/>
              <a:ext cx="2568361" cy="1920877"/>
            </a:xfrm>
            <a:prstGeom prst="rect">
              <a:avLst/>
            </a:prstGeom>
            <a:gradFill>
              <a:gsLst>
                <a:gs pos="0">
                  <a:srgbClr val="BBBBBB"/>
                </a:gs>
                <a:gs pos="80000">
                  <a:srgbClr val="F6F6F6"/>
                </a:gs>
                <a:gs pos="100000">
                  <a:srgbClr val="F7F7F7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4" name="Google Shape;234;p9"/>
            <p:cNvSpPr txBox="1"/>
            <p:nvPr/>
          </p:nvSpPr>
          <p:spPr>
            <a:xfrm>
              <a:off x="6216024" y="2471609"/>
              <a:ext cx="2568361" cy="1920877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распространение политических и правовых знаний среди молодёжи и других социальных групп и слоёв населения и др.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2010-05-23T14:28:12Z</dcterms:created>
  <dc:creator>Ситник П.В.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Автор">
    <vt:lpwstr>Ситник П.В.</vt:lpwstr>
  </property>
  <property fmtid="{D5CDD505-2E9C-101B-9397-08002B2CF9AE}" pid="3" name="Дата создания">
    <vt:lpwstr>03.11.2020</vt:lpwstr>
  </property>
</Properties>
</file>