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y="6858000" cx="9144000"/>
  <p:notesSz cx="6858000" cy="9144000"/>
  <p:embeddedFontLst>
    <p:embeddedFont>
      <p:font typeface="Libre Franklin"/>
      <p:regular r:id="rId20"/>
      <p:bold r:id="rId21"/>
      <p:italic r:id="rId22"/>
      <p:boldItalic r:id="rId23"/>
    </p:embeddedFont>
    <p:embeddedFont>
      <p:font typeface="Bodoni"/>
      <p:regular r:id="rId24"/>
      <p:bold r:id="rId25"/>
      <p:italic r:id="rId26"/>
      <p:boldItalic r:id="rId27"/>
    </p:embeddedFont>
    <p:embeddedFont>
      <p:font typeface="Cambria Math"/>
      <p:regular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9" roundtripDataSignature="AMtx7mhQ08vEV7GK5aAN9KeiW1IrldSh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ADF01A6-8106-40BC-8BFF-7A6BB7B44D15}">
  <a:tblStyle styleId="{4ADF01A6-8106-40BC-8BFF-7A6BB7B44D15}" styleName="Table_0">
    <a:wholeTbl>
      <a:tcTxStyle b="off" i="off">
        <a:font>
          <a:latin typeface="Franklin Gothic Book"/>
          <a:ea typeface="Franklin Gothic Book"/>
          <a:cs typeface="Franklin Gothic Book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1F2EF"/>
          </a:solidFill>
        </a:fill>
      </a:tcStyle>
    </a:wholeTbl>
    <a:band1H>
      <a:tcTxStyle/>
      <a:tcStyle>
        <a:fill>
          <a:solidFill>
            <a:srgbClr val="E2E4DF"/>
          </a:solidFill>
        </a:fill>
      </a:tcStyle>
    </a:band1H>
    <a:band2H>
      <a:tcTxStyle/>
    </a:band2H>
    <a:band1V>
      <a:tcTxStyle/>
      <a:tcStyle>
        <a:fill>
          <a:solidFill>
            <a:srgbClr val="E2E4DF"/>
          </a:solidFill>
        </a:fill>
      </a:tcStyle>
    </a:band1V>
    <a:band2V>
      <a:tcTxStyle/>
    </a:band2V>
    <a:la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fill>
          <a:solidFill>
            <a:schemeClr val="accent2"/>
          </a:solidFill>
        </a:fill>
      </a:tcStyle>
    </a:lastCol>
    <a:fir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fill>
          <a:solidFill>
            <a:schemeClr val="accent2"/>
          </a:solidFill>
        </a:fill>
      </a:tcStyle>
    </a:firstCol>
    <a:la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2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2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Franklin-regular.fntdata"/><Relationship Id="rId22" Type="http://schemas.openxmlformats.org/officeDocument/2006/relationships/font" Target="fonts/LibreFranklin-italic.fntdata"/><Relationship Id="rId21" Type="http://schemas.openxmlformats.org/officeDocument/2006/relationships/font" Target="fonts/LibreFranklin-bold.fntdata"/><Relationship Id="rId24" Type="http://schemas.openxmlformats.org/officeDocument/2006/relationships/font" Target="fonts/Bodoni-regular.fntdata"/><Relationship Id="rId23" Type="http://schemas.openxmlformats.org/officeDocument/2006/relationships/font" Target="fonts/LibreFranklin-boldItalic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font" Target="fonts/Bodoni-italic.fntdata"/><Relationship Id="rId25" Type="http://schemas.openxmlformats.org/officeDocument/2006/relationships/font" Target="fonts/Bodoni-bold.fntdata"/><Relationship Id="rId28" Type="http://schemas.openxmlformats.org/officeDocument/2006/relationships/font" Target="fonts/CambriaMath-regular.fntdata"/><Relationship Id="rId27" Type="http://schemas.openxmlformats.org/officeDocument/2006/relationships/font" Target="fonts/Bodoni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customschemas.google.com/relationships/presentationmetadata" Target="meta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bg>
      <p:bgPr>
        <a:gradFill>
          <a:gsLst>
            <a:gs pos="0">
              <a:srgbClr val="3F3F35"/>
            </a:gs>
            <a:gs pos="47500">
              <a:srgbClr val="6E6E68"/>
            </a:gs>
            <a:gs pos="58499">
              <a:srgbClr val="7B7B74"/>
            </a:gs>
            <a:gs pos="100000">
              <a:srgbClr val="3F3F35"/>
            </a:gs>
          </a:gsLst>
          <a:lin ang="3600000" scaled="0"/>
        </a:gra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" name="Google Shape;16;p1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7" name="Google Shape;17;p16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8" name="Google Shape;18;p16"/>
          <p:cNvSpPr txBox="1"/>
          <p:nvPr>
            <p:ph type="ctrTitle"/>
          </p:nvPr>
        </p:nvSpPr>
        <p:spPr>
          <a:xfrm>
            <a:off x="228599" y="2819400"/>
            <a:ext cx="86868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Bodoni"/>
              <a:buNone/>
              <a:defRPr b="0" sz="720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subTitle"/>
          </p:nvPr>
        </p:nvSpPr>
        <p:spPr>
          <a:xfrm>
            <a:off x="571499" y="4800600"/>
            <a:ext cx="8001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SzPts val="1500"/>
              <a:buNone/>
              <a:defRPr sz="2000">
                <a:solidFill>
                  <a:srgbClr val="FFFFFF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17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/>
          <p:nvPr>
            <p:ph idx="2" type="pic"/>
          </p:nvPr>
        </p:nvSpPr>
        <p:spPr>
          <a:xfrm>
            <a:off x="436880" y="1717040"/>
            <a:ext cx="8249920" cy="4531360"/>
          </a:xfrm>
          <a:prstGeom prst="rect">
            <a:avLst/>
          </a:prstGeom>
          <a:solidFill>
            <a:srgbClr val="E6E8EC"/>
          </a:solidFill>
          <a:ln>
            <a:noFill/>
          </a:ln>
          <a:effectLst>
            <a:outerShdw blurRad="76200" rotWithShape="0" algn="ctr" dir="3600000" dist="38100">
              <a:srgbClr val="000000">
                <a:alpha val="49803"/>
              </a:srgbClr>
            </a:outerShdw>
          </a:effectLst>
        </p:spPr>
      </p:sp>
      <p:sp>
        <p:nvSpPr>
          <p:cNvPr id="86" name="Google Shape;86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9" name="Google Shape;89;p24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0" name="Google Shape;90;p24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91" name="Google Shape;91;p24"/>
          <p:cNvSpPr txBox="1"/>
          <p:nvPr>
            <p:ph type="title"/>
          </p:nvPr>
        </p:nvSpPr>
        <p:spPr>
          <a:xfrm>
            <a:off x="381000" y="228600"/>
            <a:ext cx="5638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Bodoni"/>
              <a:buNone/>
              <a:defRPr b="0"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4"/>
          <p:cNvSpPr txBox="1"/>
          <p:nvPr>
            <p:ph idx="1" type="body"/>
          </p:nvPr>
        </p:nvSpPr>
        <p:spPr>
          <a:xfrm>
            <a:off x="6248400" y="228600"/>
            <a:ext cx="28194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3" name="Google Shape;93;p24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5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spcBef>
                <a:spcPts val="360"/>
              </a:spcBef>
              <a:spcAft>
                <a:spcPts val="0"/>
              </a:spcAft>
              <a:buSzPts val="1350"/>
              <a:buChar char="🙡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showMasterSp="0" type="vertTitleAndTx">
  <p:cSld name="VERTICAL_TITLE_AND_VERTICAL_TEXT">
    <p:bg>
      <p:bgPr>
        <a:solidFill>
          <a:schemeClr val="lt1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2" name="Google Shape;102;p26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03" name="Google Shape;103;p26"/>
          <p:cNvSpPr txBox="1"/>
          <p:nvPr>
            <p:ph type="title"/>
          </p:nvPr>
        </p:nvSpPr>
        <p:spPr>
          <a:xfrm rot="5400000">
            <a:off x="5113338" y="2476501"/>
            <a:ext cx="5851525" cy="1447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6"/>
          <p:cNvSpPr txBox="1"/>
          <p:nvPr>
            <p:ph idx="1" type="body"/>
          </p:nvPr>
        </p:nvSpPr>
        <p:spPr>
          <a:xfrm rot="5400000">
            <a:off x="708024" y="23813"/>
            <a:ext cx="5851525" cy="6353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spcBef>
                <a:spcPts val="360"/>
              </a:spcBef>
              <a:spcAft>
                <a:spcPts val="0"/>
              </a:spcAft>
              <a:buSzPts val="1350"/>
              <a:buChar char="🙡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6"/>
          <p:cNvSpPr txBox="1"/>
          <p:nvPr>
            <p:ph idx="12" type="sldNum"/>
          </p:nvPr>
        </p:nvSpPr>
        <p:spPr>
          <a:xfrm>
            <a:off x="60960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8" name="Google Shape;108;p26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4325" lvl="0" marL="457200" algn="l">
              <a:spcBef>
                <a:spcPts val="360"/>
              </a:spcBef>
              <a:spcAft>
                <a:spcPts val="0"/>
              </a:spcAft>
              <a:buSzPts val="1350"/>
              <a:buChar char="🙡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o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bg>
      <p:bgPr>
        <a:gradFill>
          <a:gsLst>
            <a:gs pos="0">
              <a:srgbClr val="3F3F35"/>
            </a:gs>
            <a:gs pos="47500">
              <a:srgbClr val="6E6E68"/>
            </a:gs>
            <a:gs pos="58499">
              <a:srgbClr val="7B7B74"/>
            </a:gs>
            <a:gs pos="100000">
              <a:srgbClr val="3F3F35"/>
            </a:gs>
          </a:gsLst>
          <a:lin ang="3600000" scaled="0"/>
        </a:gra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4" name="Google Shape;34;p15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5" name="Google Shape;35;p15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6" name="Google Shape;36;p15"/>
          <p:cNvSpPr txBox="1"/>
          <p:nvPr>
            <p:ph type="ctrTitle"/>
          </p:nvPr>
        </p:nvSpPr>
        <p:spPr>
          <a:xfrm>
            <a:off x="228599" y="2819400"/>
            <a:ext cx="86868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Bodoni"/>
              <a:buNone/>
              <a:defRPr b="0" sz="720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" type="subTitle"/>
          </p:nvPr>
        </p:nvSpPr>
        <p:spPr>
          <a:xfrm>
            <a:off x="571499" y="4800600"/>
            <a:ext cx="80010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SzPts val="1500"/>
              <a:buNone/>
              <a:defRPr sz="2000">
                <a:solidFill>
                  <a:srgbClr val="FFFFFF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17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 type="secHead">
  <p:cSld name="SECTION_HEADER">
    <p:bg>
      <p:bgPr>
        <a:gradFill>
          <a:gsLst>
            <a:gs pos="0">
              <a:srgbClr val="9EA0A7"/>
            </a:gs>
            <a:gs pos="47500">
              <a:srgbClr val="CED1D8"/>
            </a:gs>
            <a:gs pos="58499">
              <a:srgbClr val="D1D3DA"/>
            </a:gs>
            <a:gs pos="100000">
              <a:srgbClr val="9EA0A7"/>
            </a:gs>
          </a:gsLst>
          <a:lin ang="3600000" scaled="0"/>
        </a:gra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" name="Google Shape;40;p18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" name="Google Shape;41;p1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2" name="Google Shape;42;p18"/>
          <p:cNvSpPr txBox="1"/>
          <p:nvPr>
            <p:ph type="title"/>
          </p:nvPr>
        </p:nvSpPr>
        <p:spPr>
          <a:xfrm>
            <a:off x="228599" y="2819400"/>
            <a:ext cx="86868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200"/>
              <a:buFont typeface="Bodoni"/>
              <a:buNone/>
              <a:defRPr b="0" sz="72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" type="body"/>
          </p:nvPr>
        </p:nvSpPr>
        <p:spPr>
          <a:xfrm>
            <a:off x="571499" y="4800600"/>
            <a:ext cx="80010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1500"/>
              <a:buNone/>
              <a:defRPr sz="20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1" type="ftr"/>
          </p:nvPr>
        </p:nvSpPr>
        <p:spPr>
          <a:xfrm>
            <a:off x="5791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2" type="sldNum"/>
          </p:nvPr>
        </p:nvSpPr>
        <p:spPr>
          <a:xfrm>
            <a:off x="3959352" y="4389120"/>
            <a:ext cx="121615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ctr">
              <a:spcBef>
                <a:spcPts val="0"/>
              </a:spcBef>
              <a:buNone/>
              <a:defRPr b="0" i="0" sz="24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7" name="Google Shape;47;p18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🙢</a:t>
            </a:r>
            <a:endParaRPr b="0" i="0" sz="32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8" name="Google Shape;48;p18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2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🙠</a:t>
            </a:r>
            <a:endParaRPr b="0" i="0" sz="32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Char char="🙡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52" name="Google Shape;52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algn="l">
              <a:spcBef>
                <a:spcPts val="560"/>
              </a:spcBef>
              <a:spcAft>
                <a:spcPts val="0"/>
              </a:spcAft>
              <a:buSzPts val="2100"/>
              <a:buChar char="🙡"/>
              <a:defRPr sz="28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o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53" name="Google Shape;5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Bodon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Char char="🙡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18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480"/>
              </a:spcBef>
              <a:spcAft>
                <a:spcPts val="0"/>
              </a:spcAft>
              <a:buSzPts val="1800"/>
              <a:buChar char="🙡"/>
              <a:defRPr sz="24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o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showMasterSp="0" type="blank">
  <p:cSld name="BLANK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>
            <a:off x="457200" y="273050"/>
            <a:ext cx="5638800" cy="946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Bodoni"/>
              <a:buNone/>
              <a:defRPr b="0"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>
            <a:off x="438912" y="1719072"/>
            <a:ext cx="8247888" cy="4535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640"/>
              </a:spcBef>
              <a:spcAft>
                <a:spcPts val="0"/>
              </a:spcAft>
              <a:buSzPts val="2400"/>
              <a:buChar char="🙡"/>
              <a:defRPr sz="3200"/>
            </a:lvl1pPr>
            <a:lvl2pPr indent="-379730" lvl="1" marL="914400" algn="l">
              <a:spcBef>
                <a:spcPts val="560"/>
              </a:spcBef>
              <a:spcAft>
                <a:spcPts val="0"/>
              </a:spcAft>
              <a:buSzPts val="2380"/>
              <a:buChar char="o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0" name="Google Shape;80;p23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1" name="Google Shape;81;p23"/>
          <p:cNvSpPr txBox="1"/>
          <p:nvPr>
            <p:ph idx="2" type="body"/>
          </p:nvPr>
        </p:nvSpPr>
        <p:spPr>
          <a:xfrm>
            <a:off x="6248400" y="274320"/>
            <a:ext cx="2743200" cy="944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82" name="Google Shape;82;p23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3" name="Google Shape;83;p23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" name="Google Shape;7;p14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" name="Google Shape;8;p14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Bodoni"/>
              <a:buNone/>
              <a:defRPr b="0" i="0" sz="5400" u="none" cap="none" strike="noStrike">
                <a:solidFill>
                  <a:srgbClr val="FFFFFF"/>
                </a:solidFill>
                <a:latin typeface="Bodoni"/>
                <a:ea typeface="Bodoni"/>
                <a:cs typeface="Bodoni"/>
                <a:sym typeface="Bodon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🙡"/>
              <a:defRPr b="0" i="0" sz="24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Courier New"/>
              <a:buChar char="o"/>
              <a:defRPr b="0" i="0" sz="20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" name="Google Shape;13;p14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2" name="Google Shape;22;p13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3" name="Google Shape;23;p13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Bodoni"/>
              <a:buNone/>
              <a:defRPr b="0" i="0" sz="5400" u="none" cap="none" strike="noStrike">
                <a:solidFill>
                  <a:srgbClr val="FFFFFF"/>
                </a:solidFill>
                <a:latin typeface="Bodoni"/>
                <a:ea typeface="Bodoni"/>
                <a:cs typeface="Bodoni"/>
                <a:sym typeface="Bodon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🙡"/>
              <a:defRPr b="0" i="0" sz="2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65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700"/>
              <a:buFont typeface="Courier New"/>
              <a:buChar char="o"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5" name="Google Shape;25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8" name="Google Shape;28;p13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"/>
          <p:cNvSpPr txBox="1"/>
          <p:nvPr>
            <p:ph type="ctrTitle"/>
          </p:nvPr>
        </p:nvSpPr>
        <p:spPr>
          <a:xfrm>
            <a:off x="228599" y="2996952"/>
            <a:ext cx="8686800" cy="14700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Bodoni"/>
              <a:buNone/>
            </a:pPr>
            <a:r>
              <a:rPr b="1" lang="ru-RU">
                <a:solidFill>
                  <a:schemeClr val="dk1"/>
                </a:solidFill>
              </a:rPr>
              <a:t>Философия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14" name="Google Shape;114;p1"/>
          <p:cNvSpPr txBox="1"/>
          <p:nvPr>
            <p:ph idx="1" type="subTitle"/>
          </p:nvPr>
        </p:nvSpPr>
        <p:spPr>
          <a:xfrm>
            <a:off x="571499" y="4800600"/>
            <a:ext cx="8001000" cy="533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b="1" lang="ru-RU"/>
              <a:t>Обществоведение (повышенный уровень), 10 класс</a:t>
            </a:r>
            <a:endParaRPr b="1"/>
          </a:p>
        </p:txBody>
      </p:sp>
      <p:sp>
        <p:nvSpPr>
          <p:cNvPr id="115" name="Google Shape;115;p1"/>
          <p:cNvSpPr txBox="1"/>
          <p:nvPr/>
        </p:nvSpPr>
        <p:spPr>
          <a:xfrm>
            <a:off x="467544" y="116632"/>
            <a:ext cx="8001000" cy="533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</a:pPr>
            <a:r>
              <a:rPr b="0" i="0" lang="ru-RU" sz="20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Лицей Ивацевичского района</a:t>
            </a:r>
            <a:endParaRPr b="0" i="0" sz="20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1139552" y="5805264"/>
            <a:ext cx="8001000" cy="533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</a:pPr>
            <a:r>
              <a:rPr b="0" i="0" lang="ru-RU" sz="20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Ситник П.В.</a:t>
            </a:r>
            <a:endParaRPr b="0" i="0" sz="20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571451" y="6453335"/>
            <a:ext cx="8001000" cy="36056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5000"/>
              <a:buFont typeface="Noto Sans Symbols"/>
              <a:buNone/>
            </a:pPr>
            <a:r>
              <a:rPr b="0" i="0" lang="ru-RU" sz="20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2021</a:t>
            </a:r>
            <a:endParaRPr b="0" i="0" sz="20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Bodoni"/>
              <a:buNone/>
            </a:pPr>
            <a:r>
              <a:rPr b="1" lang="ru-RU" sz="4100">
                <a:solidFill>
                  <a:schemeClr val="dk1"/>
                </a:solidFill>
              </a:rPr>
              <a:t>Историческая динамика философии</a:t>
            </a:r>
            <a:endParaRPr b="1" sz="4100">
              <a:solidFill>
                <a:schemeClr val="dk1"/>
              </a:solidFill>
            </a:endParaRPr>
          </a:p>
        </p:txBody>
      </p:sp>
      <p:grpSp>
        <p:nvGrpSpPr>
          <p:cNvPr id="204" name="Google Shape;204;p10"/>
          <p:cNvGrpSpPr/>
          <p:nvPr/>
        </p:nvGrpSpPr>
        <p:grpSpPr>
          <a:xfrm>
            <a:off x="243007" y="2171437"/>
            <a:ext cx="8719377" cy="3955283"/>
            <a:chOff x="2103" y="542637"/>
            <a:chExt cx="8719377" cy="3955283"/>
          </a:xfrm>
        </p:grpSpPr>
        <p:sp>
          <p:nvSpPr>
            <p:cNvPr id="205" name="Google Shape;205;p10"/>
            <p:cNvSpPr/>
            <p:nvPr/>
          </p:nvSpPr>
          <p:spPr>
            <a:xfrm>
              <a:off x="4361791" y="1696673"/>
              <a:ext cx="2386978" cy="82853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6" name="Google Shape;206;p10"/>
            <p:cNvSpPr/>
            <p:nvPr/>
          </p:nvSpPr>
          <p:spPr>
            <a:xfrm>
              <a:off x="1974813" y="1696673"/>
              <a:ext cx="2386978" cy="82853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7" name="Google Shape;207;p10"/>
            <p:cNvSpPr/>
            <p:nvPr/>
          </p:nvSpPr>
          <p:spPr>
            <a:xfrm>
              <a:off x="2389082" y="542637"/>
              <a:ext cx="3945419" cy="1154035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0"/>
            <p:cNvSpPr txBox="1"/>
            <p:nvPr/>
          </p:nvSpPr>
          <p:spPr>
            <a:xfrm>
              <a:off x="2389082" y="542637"/>
              <a:ext cx="3945419" cy="115403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Закономерности исторической динамики философии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9" name="Google Shape;209;p10"/>
            <p:cNvSpPr/>
            <p:nvPr/>
          </p:nvSpPr>
          <p:spPr>
            <a:xfrm>
              <a:off x="2103" y="2525211"/>
              <a:ext cx="3945419" cy="1972709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0"/>
            <p:cNvSpPr txBox="1"/>
            <p:nvPr/>
          </p:nvSpPr>
          <p:spPr>
            <a:xfrm>
              <a:off x="2103" y="2525211"/>
              <a:ext cx="3945419" cy="197270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формирование философских учений, школ и направлений во многом зависит от общего уровня развития общества, его культурной традиции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1" name="Google Shape;211;p10"/>
            <p:cNvSpPr/>
            <p:nvPr/>
          </p:nvSpPr>
          <p:spPr>
            <a:xfrm>
              <a:off x="4776061" y="2525211"/>
              <a:ext cx="3945419" cy="1972709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0"/>
            <p:cNvSpPr txBox="1"/>
            <p:nvPr/>
          </p:nvSpPr>
          <p:spPr>
            <a:xfrm>
              <a:off x="4776061" y="2525211"/>
              <a:ext cx="3945419" cy="197270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сложившиеся философские учения содержательно влияют друг на друга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1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Bodoni"/>
              <a:buNone/>
            </a:pPr>
            <a:r>
              <a:rPr b="1" lang="ru-RU" sz="4100">
                <a:solidFill>
                  <a:schemeClr val="dk1"/>
                </a:solidFill>
              </a:rPr>
              <a:t>Историческая динамика философии</a:t>
            </a:r>
            <a:endParaRPr b="1" sz="4100">
              <a:solidFill>
                <a:schemeClr val="dk1"/>
              </a:solidFill>
            </a:endParaRPr>
          </a:p>
        </p:txBody>
      </p:sp>
      <p:grpSp>
        <p:nvGrpSpPr>
          <p:cNvPr id="218" name="Google Shape;218;p11"/>
          <p:cNvGrpSpPr/>
          <p:nvPr/>
        </p:nvGrpSpPr>
        <p:grpSpPr>
          <a:xfrm>
            <a:off x="241484" y="1711431"/>
            <a:ext cx="8650414" cy="4947303"/>
            <a:chOff x="580" y="82631"/>
            <a:chExt cx="8650414" cy="4947303"/>
          </a:xfrm>
        </p:grpSpPr>
        <p:sp>
          <p:nvSpPr>
            <p:cNvPr id="219" name="Google Shape;219;p11"/>
            <p:cNvSpPr/>
            <p:nvPr/>
          </p:nvSpPr>
          <p:spPr>
            <a:xfrm>
              <a:off x="7340594" y="2618316"/>
              <a:ext cx="91440" cy="53116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38100">
              <a:solidFill>
                <a:srgbClr val="DC5C0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0" name="Google Shape;220;p11"/>
            <p:cNvSpPr/>
            <p:nvPr/>
          </p:nvSpPr>
          <p:spPr>
            <a:xfrm>
              <a:off x="4325788" y="822469"/>
              <a:ext cx="3060526" cy="53116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1" name="Google Shape;221;p11"/>
            <p:cNvSpPr/>
            <p:nvPr/>
          </p:nvSpPr>
          <p:spPr>
            <a:xfrm>
              <a:off x="4280068" y="2618316"/>
              <a:ext cx="91440" cy="53116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38100">
              <a:solidFill>
                <a:srgbClr val="DC5C0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2" name="Google Shape;222;p11"/>
            <p:cNvSpPr/>
            <p:nvPr/>
          </p:nvSpPr>
          <p:spPr>
            <a:xfrm>
              <a:off x="4280068" y="822469"/>
              <a:ext cx="91440" cy="53116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3" name="Google Shape;223;p11"/>
            <p:cNvSpPr/>
            <p:nvPr/>
          </p:nvSpPr>
          <p:spPr>
            <a:xfrm>
              <a:off x="1219541" y="2618316"/>
              <a:ext cx="91440" cy="53116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38100">
              <a:solidFill>
                <a:srgbClr val="DC5C06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4" name="Google Shape;224;p11"/>
            <p:cNvSpPr/>
            <p:nvPr/>
          </p:nvSpPr>
          <p:spPr>
            <a:xfrm>
              <a:off x="1265261" y="822469"/>
              <a:ext cx="3060526" cy="53116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5" name="Google Shape;225;p11"/>
            <p:cNvSpPr/>
            <p:nvPr/>
          </p:nvSpPr>
          <p:spPr>
            <a:xfrm>
              <a:off x="1997018" y="82631"/>
              <a:ext cx="4657539" cy="739838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1"/>
            <p:cNvSpPr txBox="1"/>
            <p:nvPr/>
          </p:nvSpPr>
          <p:spPr>
            <a:xfrm>
              <a:off x="1997018" y="82631"/>
              <a:ext cx="4657539" cy="73983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Периодизация философии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11"/>
            <p:cNvSpPr/>
            <p:nvPr/>
          </p:nvSpPr>
          <p:spPr>
            <a:xfrm>
              <a:off x="580" y="1353635"/>
              <a:ext cx="2529360" cy="126468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1"/>
            <p:cNvSpPr txBox="1"/>
            <p:nvPr/>
          </p:nvSpPr>
          <p:spPr>
            <a:xfrm>
              <a:off x="580" y="1353635"/>
              <a:ext cx="2529360" cy="12646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историческому критерию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11"/>
            <p:cNvSpPr/>
            <p:nvPr/>
          </p:nvSpPr>
          <p:spPr>
            <a:xfrm>
              <a:off x="580" y="3149481"/>
              <a:ext cx="2529360" cy="1880453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11"/>
            <p:cNvSpPr txBox="1"/>
            <p:nvPr/>
          </p:nvSpPr>
          <p:spPr>
            <a:xfrm>
              <a:off x="580" y="3149481"/>
              <a:ext cx="2529360" cy="18804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философия Древнего Востока, средневековая философия, современная философия и т.д.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11"/>
            <p:cNvSpPr/>
            <p:nvPr/>
          </p:nvSpPr>
          <p:spPr>
            <a:xfrm>
              <a:off x="3061107" y="1353635"/>
              <a:ext cx="2529360" cy="126468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11"/>
            <p:cNvSpPr txBox="1"/>
            <p:nvPr/>
          </p:nvSpPr>
          <p:spPr>
            <a:xfrm>
              <a:off x="3061107" y="1353635"/>
              <a:ext cx="2529360" cy="12646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региональному критерию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3" name="Google Shape;233;p11"/>
            <p:cNvSpPr/>
            <p:nvPr/>
          </p:nvSpPr>
          <p:spPr>
            <a:xfrm>
              <a:off x="3061107" y="3149481"/>
              <a:ext cx="2529360" cy="1880453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1"/>
            <p:cNvSpPr txBox="1"/>
            <p:nvPr/>
          </p:nvSpPr>
          <p:spPr>
            <a:xfrm>
              <a:off x="3061107" y="3149481"/>
              <a:ext cx="2529360" cy="18804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западноевропейская, латиноамериканская философия и т.д.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11"/>
            <p:cNvSpPr/>
            <p:nvPr/>
          </p:nvSpPr>
          <p:spPr>
            <a:xfrm>
              <a:off x="6121634" y="1353635"/>
              <a:ext cx="2529360" cy="1264680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1"/>
            <p:cNvSpPr txBox="1"/>
            <p:nvPr/>
          </p:nvSpPr>
          <p:spPr>
            <a:xfrm>
              <a:off x="6121634" y="1353635"/>
              <a:ext cx="2529360" cy="126468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 национальному критерию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7" name="Google Shape;237;p11"/>
            <p:cNvSpPr/>
            <p:nvPr/>
          </p:nvSpPr>
          <p:spPr>
            <a:xfrm>
              <a:off x="6121634" y="3149481"/>
              <a:ext cx="2529360" cy="1880453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1"/>
            <p:cNvSpPr txBox="1"/>
            <p:nvPr/>
          </p:nvSpPr>
          <p:spPr>
            <a:xfrm>
              <a:off x="6121634" y="3149481"/>
              <a:ext cx="2529360" cy="188045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белорусская, французская, итальянская философия и т.д.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2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Bodoni"/>
              <a:buNone/>
            </a:pPr>
            <a:r>
              <a:rPr b="1" lang="ru-RU" sz="4100">
                <a:solidFill>
                  <a:schemeClr val="dk1"/>
                </a:solidFill>
              </a:rPr>
              <a:t>Историческая динамика философии</a:t>
            </a:r>
            <a:endParaRPr b="1" sz="4100">
              <a:solidFill>
                <a:schemeClr val="dk1"/>
              </a:solidFill>
            </a:endParaRPr>
          </a:p>
        </p:txBody>
      </p:sp>
      <p:graphicFrame>
        <p:nvGraphicFramePr>
          <p:cNvPr id="244" name="Google Shape;244;p12"/>
          <p:cNvGraphicFramePr/>
          <p:nvPr/>
        </p:nvGraphicFramePr>
        <p:xfrm>
          <a:off x="107504" y="129456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{4ADF01A6-8106-40BC-8BFF-7A6BB7B44D15}</a:tableStyleId>
              </a:tblPr>
              <a:tblGrid>
                <a:gridCol w="1800200"/>
                <a:gridCol w="7128800"/>
              </a:tblGrid>
              <a:tr h="3465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этапы развития западноевропейской философии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 hMerge="1"/>
              </a:tr>
              <a:tr h="799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Античная фи- лософия (с VII- VI вв. до н.э.)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Созерцательная философия. Основные вопросы: из чего всё прои- зошло, что является первоначалом мира (идея или материя), как устроены космос, общество, государство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799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Средневековая философия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Господство религиозного христианского мировоззрения. Основ- ные вопросы философии – о соотношении веры и разума, о дока- зательствах бытия Бога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799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Философия Возрождения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Принципом мировоззрения становится идея гуманизма. Человек не просто познаёт себя и окружающий мир, он творит самого се- бя, осознаёт себя творцом своей судьбы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2794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Философия Но- вого времени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Главная проблема философии – познание мира. Спор между сто- ронниками эмпирического (основанного на опыте) и рациональ- ного (основанного на мышлении) познания. Во второй половине XVIII – середине XIX в. складываются целостные философские сис- темы (идеализм Гегеля, материализм Маркса и т.д.)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799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Современная философия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 середине XIX в. на смену вере в разум приходит иррационализм – недоверие к разуму. В XX-XXI вв. появляется множество фило- софских школ и направлений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"/>
          <p:cNvSpPr txBox="1"/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Bodoni"/>
              <a:buNone/>
            </a:pPr>
            <a:r>
              <a:rPr b="1" lang="ru-RU">
                <a:solidFill>
                  <a:schemeClr val="dk1"/>
                </a:solidFill>
              </a:rPr>
              <a:t>План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23" name="Google Shape;123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ru-RU"/>
              <a:t>Понятие философии и её структура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ru-RU"/>
              <a:t>Историческая динамика философии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Bodoni"/>
              <a:buNone/>
            </a:pPr>
            <a:r>
              <a:rPr b="1" lang="ru-RU" sz="4200">
                <a:solidFill>
                  <a:schemeClr val="dk1"/>
                </a:solidFill>
              </a:rPr>
              <a:t>Понятие философии и её структура</a:t>
            </a:r>
            <a:endParaRPr b="1" sz="4200">
              <a:solidFill>
                <a:schemeClr val="dk1"/>
              </a:solidFill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116088" y="1598460"/>
            <a:ext cx="8920407" cy="1152128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Философия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 (др.-греч. φιλοσοφία - любовь к мудрости) – это форма теоретического мышления, которая оперирует абстрактными понятиями и формирует систему знаний о наиболее общих и фундаментальных характеристиках реальности и спо- собах её познания человеком</a:t>
            </a:r>
            <a:endParaRPr b="0" i="0" sz="18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pic>
        <p:nvPicPr>
          <p:cNvPr descr="Ð¡Ð²ÐµÑ Ð² ÐºÐ¾Ð½ÑÐµ ÑÐ¾Ð½Ð½ÐµÐ»Ñ" id="130" name="Google Shape;13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56175" y="2917860"/>
            <a:ext cx="2880319" cy="3802022"/>
          </a:xfrm>
          <a:prstGeom prst="rect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31" name="Google Shape;131;p3"/>
          <p:cNvSpPr txBox="1"/>
          <p:nvPr/>
        </p:nvSpPr>
        <p:spPr>
          <a:xfrm>
            <a:off x="4799697" y="6393158"/>
            <a:ext cx="1332417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Карл Ясперс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117994" y="2927178"/>
            <a:ext cx="5894166" cy="645838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В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VII-VI вв. до н.э.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философия возникает одновременно в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Древнем Китае, Древней Индии, Древней Греции</a:t>
            </a:r>
            <a:endParaRPr b="1" i="0" sz="18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33" name="Google Shape;133;p3"/>
          <p:cNvSpPr/>
          <p:nvPr/>
        </p:nvSpPr>
        <p:spPr>
          <a:xfrm>
            <a:off x="116088" y="4365104"/>
            <a:ext cx="5896072" cy="1368152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Немецкий философ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Карл Ясперс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(1883-1969 гг.) наз- вал период с VIII по II в. до н.э.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осевым временем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, когда на смену мифологическому мировоззрению пришло философское, сформировавшее тот тип человека, ко- торый существует поныне</a:t>
            </a:r>
            <a:endParaRPr b="1" i="0" sz="18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34" name="Google Shape;134;p3"/>
          <p:cNvSpPr/>
          <p:nvPr/>
        </p:nvSpPr>
        <p:spPr>
          <a:xfrm>
            <a:off x="2777045" y="3573016"/>
            <a:ext cx="576064" cy="724964"/>
          </a:xfrm>
          <a:prstGeom prst="downArrow">
            <a:avLst>
              <a:gd fmla="val 50000" name="adj1"/>
              <a:gd fmla="val 72462" name="adj2"/>
            </a:avLst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Bodoni"/>
              <a:buNone/>
            </a:pPr>
            <a:r>
              <a:rPr b="1" lang="ru-RU" sz="4200">
                <a:solidFill>
                  <a:schemeClr val="dk1"/>
                </a:solidFill>
              </a:rPr>
              <a:t>Понятие философии и её структура</a:t>
            </a:r>
            <a:endParaRPr b="1" sz="4200">
              <a:solidFill>
                <a:schemeClr val="dk1"/>
              </a:solidFill>
            </a:endParaRPr>
          </a:p>
        </p:txBody>
      </p:sp>
      <p:grpSp>
        <p:nvGrpSpPr>
          <p:cNvPr id="140" name="Google Shape;140;p4"/>
          <p:cNvGrpSpPr/>
          <p:nvPr/>
        </p:nvGrpSpPr>
        <p:grpSpPr>
          <a:xfrm>
            <a:off x="108103" y="1844821"/>
            <a:ext cx="8927792" cy="4608516"/>
            <a:chOff x="599" y="288029"/>
            <a:chExt cx="8927792" cy="4608516"/>
          </a:xfrm>
        </p:grpSpPr>
        <p:sp>
          <p:nvSpPr>
            <p:cNvPr id="141" name="Google Shape;141;p4"/>
            <p:cNvSpPr/>
            <p:nvPr/>
          </p:nvSpPr>
          <p:spPr>
            <a:xfrm>
              <a:off x="4464496" y="1593262"/>
              <a:ext cx="3158663" cy="54819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2" name="Google Shape;142;p4"/>
            <p:cNvSpPr/>
            <p:nvPr/>
          </p:nvSpPr>
          <p:spPr>
            <a:xfrm>
              <a:off x="4418776" y="1593262"/>
              <a:ext cx="91440" cy="548197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3" name="Google Shape;143;p4"/>
            <p:cNvSpPr/>
            <p:nvPr/>
          </p:nvSpPr>
          <p:spPr>
            <a:xfrm>
              <a:off x="1305832" y="1593262"/>
              <a:ext cx="3158663" cy="548197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4" name="Google Shape;144;p4"/>
            <p:cNvSpPr/>
            <p:nvPr/>
          </p:nvSpPr>
          <p:spPr>
            <a:xfrm>
              <a:off x="2664292" y="288029"/>
              <a:ext cx="3600406" cy="1305232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rgbClr val="C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4"/>
            <p:cNvSpPr txBox="1"/>
            <p:nvPr/>
          </p:nvSpPr>
          <p:spPr>
            <a:xfrm>
              <a:off x="2664292" y="288029"/>
              <a:ext cx="3600406" cy="13052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Мировоззрение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это обобщённое понимание человеком самого себя, своего места в мире, своего призвания и долга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599" y="2141460"/>
              <a:ext cx="2610465" cy="2755085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rgbClr val="C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4"/>
            <p:cNvSpPr txBox="1"/>
            <p:nvPr/>
          </p:nvSpPr>
          <p:spPr>
            <a:xfrm>
              <a:off x="599" y="2141460"/>
              <a:ext cx="2610465" cy="27550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Обыденное, жизненно- практическое миро- воззрение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опирается на здравый смысл, прису- щий каждому человеку. Оно формируется сти- хийно, как бы само со- бой, под влиянием тра- диций, обычаев, инди- видуального жизнен- ного опыта человека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3159263" y="2141460"/>
              <a:ext cx="2610465" cy="2755085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rgbClr val="C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4"/>
            <p:cNvSpPr txBox="1"/>
            <p:nvPr/>
          </p:nvSpPr>
          <p:spPr>
            <a:xfrm>
              <a:off x="3159263" y="2141460"/>
              <a:ext cx="2610465" cy="27550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Религиозно-мифологи-ческое мировоззрение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основано не на доказа- тельствах, а на вере и внушении, не на мыш- лении с помощью стро- гих понятий, а на вооб- ражении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6317926" y="2141460"/>
              <a:ext cx="2610465" cy="2755085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rgbClr val="C00000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4"/>
            <p:cNvSpPr txBox="1"/>
            <p:nvPr/>
          </p:nvSpPr>
          <p:spPr>
            <a:xfrm>
              <a:off x="6317926" y="2141460"/>
              <a:ext cx="2610465" cy="27550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Философское мировоззрение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Bodoni"/>
              <a:buNone/>
            </a:pPr>
            <a:r>
              <a:rPr b="1" lang="ru-RU" sz="4200">
                <a:solidFill>
                  <a:schemeClr val="dk1"/>
                </a:solidFill>
              </a:rPr>
              <a:t>Понятие философии и её структура</a:t>
            </a:r>
            <a:endParaRPr b="1" sz="4200">
              <a:solidFill>
                <a:schemeClr val="dk1"/>
              </a:solidFill>
            </a:endParaRPr>
          </a:p>
        </p:txBody>
      </p:sp>
      <p:grpSp>
        <p:nvGrpSpPr>
          <p:cNvPr id="157" name="Google Shape;157;p5"/>
          <p:cNvGrpSpPr/>
          <p:nvPr/>
        </p:nvGrpSpPr>
        <p:grpSpPr>
          <a:xfrm>
            <a:off x="303994" y="1631296"/>
            <a:ext cx="8536011" cy="5107575"/>
            <a:chOff x="196490" y="2496"/>
            <a:chExt cx="8536011" cy="5107575"/>
          </a:xfrm>
        </p:grpSpPr>
        <p:sp>
          <p:nvSpPr>
            <p:cNvPr id="158" name="Google Shape;158;p5"/>
            <p:cNvSpPr/>
            <p:nvPr/>
          </p:nvSpPr>
          <p:spPr>
            <a:xfrm>
              <a:off x="196490" y="2496"/>
              <a:ext cx="5498270" cy="85126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5"/>
            <p:cNvSpPr txBox="1"/>
            <p:nvPr/>
          </p:nvSpPr>
          <p:spPr>
            <a:xfrm>
              <a:off x="221423" y="27429"/>
              <a:ext cx="5448404" cy="8013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Философское мировоззрение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746317" y="853758"/>
              <a:ext cx="549827" cy="63844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1" name="Google Shape;161;p5"/>
            <p:cNvSpPr/>
            <p:nvPr/>
          </p:nvSpPr>
          <p:spPr>
            <a:xfrm>
              <a:off x="1296144" y="1066574"/>
              <a:ext cx="7436357" cy="85126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5"/>
            <p:cNvSpPr txBox="1"/>
            <p:nvPr/>
          </p:nvSpPr>
          <p:spPr>
            <a:xfrm>
              <a:off x="1321077" y="1091507"/>
              <a:ext cx="7386491" cy="8013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создаётся сознательно, все его элементы тщательно продумываются, а положения требуют критического рассмотрения (как и в науке)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746317" y="853758"/>
              <a:ext cx="549827" cy="170252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4" name="Google Shape;164;p5"/>
            <p:cNvSpPr/>
            <p:nvPr/>
          </p:nvSpPr>
          <p:spPr>
            <a:xfrm>
              <a:off x="1296144" y="2130652"/>
              <a:ext cx="7436357" cy="85126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5"/>
            <p:cNvSpPr txBox="1"/>
            <p:nvPr/>
          </p:nvSpPr>
          <p:spPr>
            <a:xfrm>
              <a:off x="1321077" y="2155585"/>
              <a:ext cx="7386491" cy="8013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использует строгие понятия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746317" y="853758"/>
              <a:ext cx="549827" cy="276660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7" name="Google Shape;167;p5"/>
            <p:cNvSpPr/>
            <p:nvPr/>
          </p:nvSpPr>
          <p:spPr>
            <a:xfrm>
              <a:off x="1296144" y="3194730"/>
              <a:ext cx="7436357" cy="85126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5"/>
            <p:cNvSpPr txBox="1"/>
            <p:nvPr/>
          </p:nvSpPr>
          <p:spPr>
            <a:xfrm>
              <a:off x="1321077" y="3219663"/>
              <a:ext cx="7386491" cy="8013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догматично, логично, последовательно, доказательно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746317" y="853758"/>
              <a:ext cx="549827" cy="383068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38100">
              <a:solidFill>
                <a:srgbClr val="C1520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0" name="Google Shape;170;p5"/>
            <p:cNvSpPr/>
            <p:nvPr/>
          </p:nvSpPr>
          <p:spPr>
            <a:xfrm>
              <a:off x="1296144" y="4258809"/>
              <a:ext cx="7436357" cy="85126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5"/>
            <p:cNvSpPr txBox="1"/>
            <p:nvPr/>
          </p:nvSpPr>
          <p:spPr>
            <a:xfrm>
              <a:off x="1321077" y="4283742"/>
              <a:ext cx="7386491" cy="8013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отличительная особенность положений и выводов состоит в том, что они имеют предельно общий характер и не допускают прямой про- верки с помощью опыта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6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Bodoni"/>
              <a:buNone/>
            </a:pPr>
            <a:r>
              <a:rPr b="1" lang="ru-RU" sz="4200">
                <a:solidFill>
                  <a:schemeClr val="dk1"/>
                </a:solidFill>
              </a:rPr>
              <a:t>Понятие философии и её структура</a:t>
            </a:r>
            <a:endParaRPr b="1" sz="4200">
              <a:solidFill>
                <a:schemeClr val="dk1"/>
              </a:solidFill>
            </a:endParaRPr>
          </a:p>
        </p:txBody>
      </p:sp>
      <p:graphicFrame>
        <p:nvGraphicFramePr>
          <p:cNvPr id="177" name="Google Shape;177;p6"/>
          <p:cNvGraphicFramePr/>
          <p:nvPr/>
        </p:nvGraphicFramePr>
        <p:xfrm>
          <a:off x="215516" y="16288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{4ADF01A6-8106-40BC-8BFF-7A6BB7B44D15}</a:tableStyleId>
              </a:tblPr>
              <a:tblGrid>
                <a:gridCol w="2772300"/>
                <a:gridCol w="5940650"/>
              </a:tblGrid>
              <a:tr h="6093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Структура философии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 hMerge="1"/>
              </a:tr>
              <a:tr h="984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Онтология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Учение о бытии, происхождении мира, его существова- нии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562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Гносеология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Учение о познании, способах его осуществления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562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Антропология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Учение о человеке, его сущности, цели и смысле жизни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562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Социальная философия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Изучает общие принципы существования общества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562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Философия культуры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Изучает культуру как ценность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562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Этика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Учение о морали и нравственности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5624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Эстетика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Учение о прекрасном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Bodoni"/>
              <a:buNone/>
            </a:pPr>
            <a:r>
              <a:rPr b="1" lang="ru-RU" sz="4200">
                <a:solidFill>
                  <a:schemeClr val="dk1"/>
                </a:solidFill>
              </a:rPr>
              <a:t>Понятие философии и её структура</a:t>
            </a:r>
            <a:endParaRPr b="1" sz="4200">
              <a:solidFill>
                <a:schemeClr val="dk1"/>
              </a:solidFill>
            </a:endParaRPr>
          </a:p>
        </p:txBody>
      </p:sp>
      <p:sp>
        <p:nvSpPr>
          <p:cNvPr id="183" name="Google Shape;183;p7"/>
          <p:cNvSpPr/>
          <p:nvPr/>
        </p:nvSpPr>
        <p:spPr>
          <a:xfrm>
            <a:off x="215516" y="1572190"/>
            <a:ext cx="8712968" cy="632674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Категории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(др.-греч. κατηγορία - высказывание, признак) – передельно общие по- нятия, выражающие наиболее существенные отношения действительности</a:t>
            </a:r>
            <a:endParaRPr b="0" i="0" sz="18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184" name="Google Shape;184;p7"/>
          <p:cNvSpPr txBox="1"/>
          <p:nvPr/>
        </p:nvSpPr>
        <p:spPr>
          <a:xfrm>
            <a:off x="4355976" y="6357462"/>
            <a:ext cx="1368152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Аристотель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ÑÑÑ ÐÑÐ¸ÑÑÐ¾ÑÐµÐ»Ñ. Ð Ð¸Ð¼ÑÐºÐ°Ñ ÐºÐ¾Ð¿Ð¸Ñ Ð³ÑÐµÑÐµÑÐºÐ¾Ð³Ð¾ Ð±ÑÐ¾Ð½Ð·Ð¾Ð²Ð¾Ð³Ð¾ Ð¾ÑÐ¸Ð³Ð¸Ð½Ð°Ð»Ð° (Ð¿Ð¾ÑÐ»Ðµ 330 Ð³. Ð´Ð¾ Ð½. Ñ.). ÐÐ²ÑÐ¾Ñ Ð¾ÑÐ¸Ð³Ð¸Ð½Ð°Ð»Ð° â ÐÐ¸ÑÐ¸Ð¿Ð¿" id="185" name="Google Shape;18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24128" y="2372513"/>
            <a:ext cx="3229508" cy="4323503"/>
          </a:xfrm>
          <a:prstGeom prst="rect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86" name="Google Shape;186;p7"/>
          <p:cNvSpPr/>
          <p:nvPr/>
        </p:nvSpPr>
        <p:spPr>
          <a:xfrm>
            <a:off x="215516" y="2349828"/>
            <a:ext cx="5364596" cy="647124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Понятие категории было введено древнегречес- ким философом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Аристотелем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 Math"/>
                <a:ea typeface="Cambria Math"/>
                <a:cs typeface="Cambria Math"/>
                <a:sym typeface="Cambria Math"/>
              </a:rPr>
              <a:t>.</a:t>
            </a:r>
            <a:endParaRPr b="0" i="0" sz="1800" u="none" cap="none" strike="noStrike">
              <a:solidFill>
                <a:schemeClr val="dk1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Bodoni"/>
              <a:buNone/>
            </a:pPr>
            <a:r>
              <a:rPr b="1" lang="ru-RU" sz="4200">
                <a:solidFill>
                  <a:schemeClr val="dk1"/>
                </a:solidFill>
              </a:rPr>
              <a:t>Понятие философии и её структура</a:t>
            </a:r>
            <a:endParaRPr b="1" sz="4200">
              <a:solidFill>
                <a:schemeClr val="dk1"/>
              </a:solidFill>
            </a:endParaRPr>
          </a:p>
        </p:txBody>
      </p:sp>
      <p:graphicFrame>
        <p:nvGraphicFramePr>
          <p:cNvPr id="192" name="Google Shape;192;p8"/>
          <p:cNvGraphicFramePr/>
          <p:nvPr/>
        </p:nvGraphicFramePr>
        <p:xfrm>
          <a:off x="215516" y="162880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{4ADF01A6-8106-40BC-8BFF-7A6BB7B44D15}</a:tableStyleId>
              </a:tblPr>
              <a:tblGrid>
                <a:gridCol w="1692200"/>
                <a:gridCol w="7020775"/>
              </a:tblGrid>
              <a:tr h="1544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философские категории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 hMerge="1"/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Бытие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 самом широком смысле есть всеохватывающая реальность. Ка- тегория бытия является одной из самых древних философских категорий, все учения Античности содержали её в качестве цент- ральной. Антитезой бытия является ничто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Движение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Философская категория, охватывающая в самом общем виде вся- кое изменение и превращение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Материя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Фундаментальная исходная категория философии, обозначает объективную реальность, единственную субстанцию со всеми её свойствами, законами строения и функционирования, движения и развития. Материя самодостаточна и не нуждается в том, что- бы её непременно кто-нибудь осознавал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Пространство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Означает структуру объекта и материи в целом, протяжённость, структурность, сосуществование, взаимодействие и объёмность объектов. Оно является формой бытия материи. При характерис- тике употребляют понятие «бесконечность». Пространство яв- ляется многомерным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"/>
          <p:cNvSpPr txBox="1"/>
          <p:nvPr>
            <p:ph type="title"/>
          </p:nvPr>
        </p:nvSpPr>
        <p:spPr>
          <a:xfrm>
            <a:off x="0" y="182880"/>
            <a:ext cx="9144000" cy="111166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Bodoni"/>
              <a:buNone/>
            </a:pPr>
            <a:r>
              <a:rPr b="1" lang="ru-RU" sz="4200">
                <a:solidFill>
                  <a:schemeClr val="dk1"/>
                </a:solidFill>
              </a:rPr>
              <a:t>Понятие философии и её структура</a:t>
            </a:r>
            <a:endParaRPr b="1" sz="4200">
              <a:solidFill>
                <a:schemeClr val="dk1"/>
              </a:solidFill>
            </a:endParaRPr>
          </a:p>
        </p:txBody>
      </p:sp>
      <p:graphicFrame>
        <p:nvGraphicFramePr>
          <p:cNvPr id="198" name="Google Shape;198;p9"/>
          <p:cNvGraphicFramePr/>
          <p:nvPr/>
        </p:nvGraphicFramePr>
        <p:xfrm>
          <a:off x="107504" y="1556792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{4ADF01A6-8106-40BC-8BFF-7A6BB7B44D15}</a:tableStyleId>
              </a:tblPr>
              <a:tblGrid>
                <a:gridCol w="1512775"/>
                <a:gridCol w="7416225"/>
              </a:tblGrid>
              <a:tr h="1544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 философские категории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 hMerge="1"/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Время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Форма бытия материи, характеризуемая такими свойствами измене- ния и развития систем, как длительность, последовательность сме- ны состояний. Время делят на три категории: прошлое, настоящее, будущее. При характеристике времени употребляют понятие «веч- ность»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Качество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Это то, что характеризует предмет, его суть, принадлежность к опре- делённому классу предметов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Количество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Категория, выражающая внешнее взаимоотношение предметов или их частей, а также свойств, связей: их величину, число, степень про- явления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Форма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Философская категория, употребляющаяся для обозначения специ- фической организации содержания; конкретная реализация сущнос- ти вещи. В соотношении с содержанием форма понимается как упо- рядоченность содержания - его внутренняя связь и порядок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  <a:tr h="142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Содержание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Совокупность существенных и отличительных признаков предмета, качества или множества однородных предметов</a:t>
                      </a:r>
                      <a:endParaRPr sz="18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Decatur">
  <a:themeElements>
    <a:clrScheme name="Decatur">
      <a:dk1>
        <a:srgbClr val="000000"/>
      </a:dk1>
      <a:lt1>
        <a:srgbClr val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catur">
  <a:themeElements>
    <a:clrScheme name="Decatur">
      <a:dk1>
        <a:srgbClr val="000000"/>
      </a:dk1>
      <a:lt1>
        <a:srgbClr val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2012-05-11T17:12:37Z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01.05.2021</vt:lpwstr>
  </property>
</Properties>
</file>