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UU+znIp3bWyhAcZ2wrJx/B1ti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F92B57-FADA-4978-BD23-14827983AA15}">
  <a:tblStyle styleId="{9DF92B57-FADA-4978-BD23-14827983AA1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6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30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1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31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31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31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3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3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546755" y="2592151"/>
            <a:ext cx="6292196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4000"/>
              <a:t>Правовое государство и гражданское общество</a:t>
            </a:r>
            <a:endParaRPr b="1" sz="40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570054" y="3703834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.onlinetestpad.com/a1/e6/d47e55834d0b963736a0e1a0aeb9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18872" r="19280" t="0"/>
          <a:stretch/>
        </p:blipFill>
        <p:spPr>
          <a:xfrm>
            <a:off x="6950695" y="1310328"/>
            <a:ext cx="5241305" cy="423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96" name="Google Shape;196;p46"/>
          <p:cNvGraphicFramePr/>
          <p:nvPr/>
        </p:nvGraphicFramePr>
        <p:xfrm>
          <a:off x="1093913" y="143843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{9DF92B57-FADA-4978-BD23-14827983AA15}</a:tableStyleId>
              </a:tblPr>
              <a:tblGrid>
                <a:gridCol w="2523075"/>
                <a:gridCol w="3743900"/>
                <a:gridCol w="3743900"/>
              </a:tblGrid>
              <a:tr h="46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Неправовое государство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Правовое государство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7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Происхождение прав человека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права даруются госу- дарственной властью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права имеют естест- венное происхождение (от рож- дения), закрепляются в законах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Соотношение права и закона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государственные норма- тивные акты (независимо от их качества)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только нормативные </a:t>
                      </a: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пра- вовые</a:t>
                      </a: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акты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 права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возведённая в закон воля господствующего класса (госу- дарственная воля)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мера свободы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Главное предназначе- ние права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призвано защищать инте- ресы государства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призвано утверждать и за- щищать права человека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правового регулирования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«Запрещено всё, кроме официаль- но разрешённого»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«Разрешено всё, что не запреще- но законом»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2" name="Google Shape;202;p47"/>
          <p:cNvGrpSpPr/>
          <p:nvPr/>
        </p:nvGrpSpPr>
        <p:grpSpPr>
          <a:xfrm>
            <a:off x="1824568" y="1522665"/>
            <a:ext cx="8424936" cy="5112568"/>
            <a:chOff x="467544" y="1196752"/>
            <a:chExt cx="8424936" cy="5112568"/>
          </a:xfrm>
        </p:grpSpPr>
        <p:sp>
          <p:nvSpPr>
            <p:cNvPr id="203" name="Google Shape;203;p47"/>
            <p:cNvSpPr/>
            <p:nvPr/>
          </p:nvSpPr>
          <p:spPr>
            <a:xfrm>
              <a:off x="467544" y="1196752"/>
              <a:ext cx="8424936" cy="5112568"/>
            </a:xfrm>
            <a:prstGeom prst="flowChartExtract">
              <a:avLst/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7"/>
            <p:cNvSpPr/>
            <p:nvPr/>
          </p:nvSpPr>
          <p:spPr>
            <a:xfrm>
              <a:off x="2627784" y="2924944"/>
              <a:ext cx="4176464" cy="1216152"/>
            </a:xfrm>
            <a:prstGeom prst="trapezoid">
              <a:avLst>
                <a:gd fmla="val 73872" name="adj"/>
              </a:avLst>
            </a:prstGeom>
            <a:solidFill>
              <a:srgbClr val="CEC1B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7"/>
            <p:cNvSpPr/>
            <p:nvPr/>
          </p:nvSpPr>
          <p:spPr>
            <a:xfrm>
              <a:off x="899592" y="4941168"/>
              <a:ext cx="7632848" cy="1216152"/>
            </a:xfrm>
            <a:prstGeom prst="trapezoid">
              <a:avLst>
                <a:gd fmla="val 80639" name="adj"/>
              </a:avLst>
            </a:prstGeom>
            <a:solidFill>
              <a:srgbClr val="CEC1B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7"/>
            <p:cNvSpPr txBox="1"/>
            <p:nvPr/>
          </p:nvSpPr>
          <p:spPr>
            <a:xfrm>
              <a:off x="3846572" y="1956848"/>
              <a:ext cx="15894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Правовое государство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47"/>
            <p:cNvSpPr txBox="1"/>
            <p:nvPr/>
          </p:nvSpPr>
          <p:spPr>
            <a:xfrm>
              <a:off x="3491880" y="2886689"/>
              <a:ext cx="24483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Теория естественного права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47"/>
            <p:cNvSpPr txBox="1"/>
            <p:nvPr/>
          </p:nvSpPr>
          <p:spPr>
            <a:xfrm>
              <a:off x="3076982" y="3645024"/>
              <a:ext cx="32780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разделения властей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47"/>
            <p:cNvSpPr txBox="1"/>
            <p:nvPr/>
          </p:nvSpPr>
          <p:spPr>
            <a:xfrm>
              <a:off x="1547664" y="5364578"/>
              <a:ext cx="31683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верховенства права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47"/>
            <p:cNvSpPr txBox="1"/>
            <p:nvPr/>
          </p:nvSpPr>
          <p:spPr>
            <a:xfrm>
              <a:off x="4716016" y="5364578"/>
              <a:ext cx="316835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общество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47"/>
            <p:cNvSpPr txBox="1"/>
            <p:nvPr/>
          </p:nvSpPr>
          <p:spPr>
            <a:xfrm>
              <a:off x="3959932" y="4143548"/>
              <a:ext cx="15121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47"/>
            <p:cNvSpPr txBox="1"/>
            <p:nvPr/>
          </p:nvSpPr>
          <p:spPr>
            <a:xfrm>
              <a:off x="2627784" y="4141096"/>
              <a:ext cx="15121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47"/>
            <p:cNvSpPr txBox="1"/>
            <p:nvPr/>
          </p:nvSpPr>
          <p:spPr>
            <a:xfrm>
              <a:off x="5364088" y="4143548"/>
              <a:ext cx="141731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14" name="Google Shape;214;p47"/>
          <p:cNvCxnSpPr/>
          <p:nvPr/>
        </p:nvCxnSpPr>
        <p:spPr>
          <a:xfrm>
            <a:off x="3928136" y="4833292"/>
            <a:ext cx="1475634" cy="2452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47"/>
          <p:cNvCxnSpPr/>
          <p:nvPr/>
        </p:nvCxnSpPr>
        <p:spPr>
          <a:xfrm>
            <a:off x="6732560" y="4835744"/>
            <a:ext cx="1584176" cy="0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47"/>
          <p:cNvCxnSpPr/>
          <p:nvPr/>
        </p:nvCxnSpPr>
        <p:spPr>
          <a:xfrm>
            <a:off x="6721642" y="4689276"/>
            <a:ext cx="0" cy="146468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47"/>
          <p:cNvCxnSpPr/>
          <p:nvPr/>
        </p:nvCxnSpPr>
        <p:spPr>
          <a:xfrm>
            <a:off x="5403770" y="4699812"/>
            <a:ext cx="216024" cy="0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47"/>
          <p:cNvCxnSpPr/>
          <p:nvPr/>
        </p:nvCxnSpPr>
        <p:spPr>
          <a:xfrm>
            <a:off x="6505618" y="4689972"/>
            <a:ext cx="216024" cy="0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47"/>
          <p:cNvCxnSpPr/>
          <p:nvPr/>
        </p:nvCxnSpPr>
        <p:spPr>
          <a:xfrm>
            <a:off x="4627137" y="4835744"/>
            <a:ext cx="0" cy="315740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0" name="Google Shape;220;p47"/>
          <p:cNvCxnSpPr/>
          <p:nvPr/>
        </p:nvCxnSpPr>
        <p:spPr>
          <a:xfrm>
            <a:off x="7524648" y="4835744"/>
            <a:ext cx="0" cy="315740"/>
          </a:xfrm>
          <a:prstGeom prst="straightConnector1">
            <a:avLst/>
          </a:prstGeom>
          <a:noFill/>
          <a:ln cap="flat" cmpd="sng" w="9525">
            <a:solidFill>
              <a:srgbClr val="697A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1" name="Google Shape;221;p47"/>
          <p:cNvCxnSpPr/>
          <p:nvPr/>
        </p:nvCxnSpPr>
        <p:spPr>
          <a:xfrm>
            <a:off x="4433060" y="3943774"/>
            <a:ext cx="327806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основные инсти- туты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48"/>
          <p:cNvSpPr/>
          <p:nvPr/>
        </p:nvSpPr>
        <p:spPr>
          <a:xfrm>
            <a:off x="1131619" y="1661281"/>
            <a:ext cx="9935449" cy="9216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Гражданское общество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особая сфера общественных отношений, система самостоятель- ных и относительно независимых от государства институтов, общественных интересов, отношений</a:t>
            </a:r>
            <a:endParaRPr/>
          </a:p>
        </p:txBody>
      </p:sp>
      <p:grpSp>
        <p:nvGrpSpPr>
          <p:cNvPr id="228" name="Google Shape;228;p48"/>
          <p:cNvGrpSpPr/>
          <p:nvPr/>
        </p:nvGrpSpPr>
        <p:grpSpPr>
          <a:xfrm>
            <a:off x="2008853" y="3060323"/>
            <a:ext cx="8063813" cy="2880325"/>
            <a:chOff x="541" y="576061"/>
            <a:chExt cx="8063813" cy="2880325"/>
          </a:xfrm>
        </p:grpSpPr>
        <p:sp>
          <p:nvSpPr>
            <p:cNvPr id="229" name="Google Shape;229;p48"/>
            <p:cNvSpPr/>
            <p:nvPr/>
          </p:nvSpPr>
          <p:spPr>
            <a:xfrm>
              <a:off x="4032448" y="1386038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48"/>
            <p:cNvSpPr/>
            <p:nvPr/>
          </p:nvSpPr>
          <p:spPr>
            <a:xfrm>
              <a:off x="3986727" y="1386038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48"/>
            <p:cNvSpPr/>
            <p:nvPr/>
          </p:nvSpPr>
          <p:spPr>
            <a:xfrm>
              <a:off x="1179461" y="1386038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48"/>
            <p:cNvSpPr/>
            <p:nvPr/>
          </p:nvSpPr>
          <p:spPr>
            <a:xfrm>
              <a:off x="2088232" y="576061"/>
              <a:ext cx="3888431" cy="80997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8"/>
            <p:cNvSpPr txBox="1"/>
            <p:nvPr/>
          </p:nvSpPr>
          <p:spPr>
            <a:xfrm>
              <a:off x="2088232" y="576061"/>
              <a:ext cx="3888431" cy="8099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общество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48"/>
            <p:cNvSpPr/>
            <p:nvPr/>
          </p:nvSpPr>
          <p:spPr>
            <a:xfrm>
              <a:off x="541" y="1881184"/>
              <a:ext cx="2357840" cy="15752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8"/>
            <p:cNvSpPr txBox="1"/>
            <p:nvPr/>
          </p:nvSpPr>
          <p:spPr>
            <a:xfrm>
              <a:off x="541" y="1881184"/>
              <a:ext cx="2357840" cy="15752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интересы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48"/>
            <p:cNvSpPr/>
            <p:nvPr/>
          </p:nvSpPr>
          <p:spPr>
            <a:xfrm>
              <a:off x="2853527" y="1881184"/>
              <a:ext cx="2357840" cy="15752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8"/>
            <p:cNvSpPr txBox="1"/>
            <p:nvPr/>
          </p:nvSpPr>
          <p:spPr>
            <a:xfrm>
              <a:off x="2853527" y="1881184"/>
              <a:ext cx="2357840" cy="15752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между гражданами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48"/>
            <p:cNvSpPr/>
            <p:nvPr/>
          </p:nvSpPr>
          <p:spPr>
            <a:xfrm>
              <a:off x="5706514" y="1881184"/>
              <a:ext cx="2357840" cy="15752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8"/>
            <p:cNvSpPr txBox="1"/>
            <p:nvPr/>
          </p:nvSpPr>
          <p:spPr>
            <a:xfrm>
              <a:off x="5706514" y="1881184"/>
              <a:ext cx="2357840" cy="15752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институты для защиты прав и реализации интересов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основные инсти- туты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5" name="Google Shape;245;p49"/>
          <p:cNvGrpSpPr/>
          <p:nvPr/>
        </p:nvGrpSpPr>
        <p:grpSpPr>
          <a:xfrm>
            <a:off x="2055394" y="1474535"/>
            <a:ext cx="7405121" cy="5196108"/>
            <a:chOff x="329887" y="2121"/>
            <a:chExt cx="7405121" cy="5196108"/>
          </a:xfrm>
        </p:grpSpPr>
        <p:sp>
          <p:nvSpPr>
            <p:cNvPr id="246" name="Google Shape;246;p49"/>
            <p:cNvSpPr/>
            <p:nvPr/>
          </p:nvSpPr>
          <p:spPr>
            <a:xfrm>
              <a:off x="329887" y="2121"/>
              <a:ext cx="6055423" cy="71670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9"/>
            <p:cNvSpPr txBox="1"/>
            <p:nvPr/>
          </p:nvSpPr>
          <p:spPr>
            <a:xfrm>
              <a:off x="350879" y="23113"/>
              <a:ext cx="6013439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институты гражданского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49"/>
            <p:cNvSpPr/>
            <p:nvPr/>
          </p:nvSpPr>
          <p:spPr>
            <a:xfrm>
              <a:off x="935429" y="718826"/>
              <a:ext cx="605542" cy="537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49"/>
            <p:cNvSpPr/>
            <p:nvPr/>
          </p:nvSpPr>
          <p:spPr>
            <a:xfrm>
              <a:off x="1540972" y="898002"/>
              <a:ext cx="6194036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9"/>
            <p:cNvSpPr txBox="1"/>
            <p:nvPr/>
          </p:nvSpPr>
          <p:spPr>
            <a:xfrm>
              <a:off x="1561964" y="918994"/>
              <a:ext cx="6152052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партии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49"/>
            <p:cNvSpPr/>
            <p:nvPr/>
          </p:nvSpPr>
          <p:spPr>
            <a:xfrm>
              <a:off x="935429" y="718826"/>
              <a:ext cx="605542" cy="14334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49"/>
            <p:cNvSpPr/>
            <p:nvPr/>
          </p:nvSpPr>
          <p:spPr>
            <a:xfrm>
              <a:off x="1540972" y="1793883"/>
              <a:ext cx="6194036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9"/>
            <p:cNvSpPr txBox="1"/>
            <p:nvPr/>
          </p:nvSpPr>
          <p:spPr>
            <a:xfrm>
              <a:off x="1561964" y="1814875"/>
              <a:ext cx="6152052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организации и движения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49"/>
            <p:cNvSpPr/>
            <p:nvPr/>
          </p:nvSpPr>
          <p:spPr>
            <a:xfrm>
              <a:off x="935429" y="718826"/>
              <a:ext cx="605542" cy="2329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49"/>
            <p:cNvSpPr/>
            <p:nvPr/>
          </p:nvSpPr>
          <p:spPr>
            <a:xfrm>
              <a:off x="1540972" y="2689764"/>
              <a:ext cx="6194036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9"/>
            <p:cNvSpPr txBox="1"/>
            <p:nvPr/>
          </p:nvSpPr>
          <p:spPr>
            <a:xfrm>
              <a:off x="1561964" y="2710756"/>
              <a:ext cx="6152052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профессиональные и творческие объединения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49"/>
            <p:cNvSpPr/>
            <p:nvPr/>
          </p:nvSpPr>
          <p:spPr>
            <a:xfrm>
              <a:off x="935429" y="718826"/>
              <a:ext cx="605542" cy="32251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49"/>
            <p:cNvSpPr/>
            <p:nvPr/>
          </p:nvSpPr>
          <p:spPr>
            <a:xfrm>
              <a:off x="1540972" y="3585644"/>
              <a:ext cx="6194036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9"/>
            <p:cNvSpPr txBox="1"/>
            <p:nvPr/>
          </p:nvSpPr>
          <p:spPr>
            <a:xfrm>
              <a:off x="1561964" y="3606636"/>
              <a:ext cx="6152052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церковь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49"/>
            <p:cNvSpPr/>
            <p:nvPr/>
          </p:nvSpPr>
          <p:spPr>
            <a:xfrm>
              <a:off x="935429" y="718826"/>
              <a:ext cx="605542" cy="41210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49"/>
            <p:cNvSpPr/>
            <p:nvPr/>
          </p:nvSpPr>
          <p:spPr>
            <a:xfrm>
              <a:off x="1540972" y="4481525"/>
              <a:ext cx="6194036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9"/>
            <p:cNvSpPr txBox="1"/>
            <p:nvPr/>
          </p:nvSpPr>
          <p:spPr>
            <a:xfrm>
              <a:off x="1561964" y="4502517"/>
              <a:ext cx="6152052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местного самоуправления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основные инсти- туты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Картинки по запросу гражданское общество" id="268" name="Google Shape;26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972" y="1572239"/>
            <a:ext cx="7143750" cy="43243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9" name="Google Shape;269;p50"/>
          <p:cNvSpPr txBox="1"/>
          <p:nvPr/>
        </p:nvSpPr>
        <p:spPr>
          <a:xfrm>
            <a:off x="2381544" y="5955324"/>
            <a:ext cx="714374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и гражданское общество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Взаимосвязь и взаимозависимость гражданского об- щества и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51"/>
          <p:cNvSpPr txBox="1"/>
          <p:nvPr/>
        </p:nvSpPr>
        <p:spPr>
          <a:xfrm>
            <a:off x="2008733" y="1497617"/>
            <a:ext cx="2159819" cy="518457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Демократическое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51"/>
          <p:cNvSpPr txBox="1"/>
          <p:nvPr/>
        </p:nvSpPr>
        <p:spPr>
          <a:xfrm>
            <a:off x="7986956" y="1521452"/>
            <a:ext cx="2159819" cy="518457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Свободное, саморазвивающе- еся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51"/>
          <p:cNvSpPr/>
          <p:nvPr/>
        </p:nvSpPr>
        <p:spPr>
          <a:xfrm rot="-5400000">
            <a:off x="5263370" y="-30907"/>
            <a:ext cx="2376264" cy="54558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1"/>
          <p:cNvSpPr txBox="1"/>
          <p:nvPr/>
        </p:nvSpPr>
        <p:spPr>
          <a:xfrm>
            <a:off x="3723568" y="2102948"/>
            <a:ext cx="4861762" cy="11881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снимает остроту противоречий между субъектами гражданского общества и создаёт социальную гармонию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51"/>
          <p:cNvSpPr/>
          <p:nvPr/>
        </p:nvSpPr>
        <p:spPr>
          <a:xfrm flipH="1" rot="5400000">
            <a:off x="4596883" y="2652533"/>
            <a:ext cx="2376264" cy="56246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1"/>
          <p:cNvSpPr txBox="1"/>
          <p:nvPr/>
        </p:nvSpPr>
        <p:spPr>
          <a:xfrm flipH="1">
            <a:off x="3566755" y="4870777"/>
            <a:ext cx="5030571" cy="11881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позволяет в полной степени реализоваться демократическому государству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по- 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52"/>
          <p:cNvSpPr/>
          <p:nvPr/>
        </p:nvSpPr>
        <p:spPr>
          <a:xfrm>
            <a:off x="1103338" y="1453891"/>
            <a:ext cx="9992010" cy="12327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Средства массовой информации (СМИ)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периодическое печатное издание, сетевое изда- ние, телеканал, телепрограмма, радиоканал, радиопрограмма, видеопрограмма, иная форма периодического распространения массовой информации под постоянным наименованием, которое имеет государственную регистрацию</a:t>
            </a:r>
            <a:endParaRPr/>
          </a:p>
        </p:txBody>
      </p:sp>
      <p:grpSp>
        <p:nvGrpSpPr>
          <p:cNvPr id="287" name="Google Shape;287;p52"/>
          <p:cNvGrpSpPr/>
          <p:nvPr/>
        </p:nvGrpSpPr>
        <p:grpSpPr>
          <a:xfrm>
            <a:off x="2493886" y="2998499"/>
            <a:ext cx="7395404" cy="3597305"/>
            <a:chOff x="334745" y="1547"/>
            <a:chExt cx="7395404" cy="3597305"/>
          </a:xfrm>
        </p:grpSpPr>
        <p:sp>
          <p:nvSpPr>
            <p:cNvPr id="288" name="Google Shape;288;p52"/>
            <p:cNvSpPr/>
            <p:nvPr/>
          </p:nvSpPr>
          <p:spPr>
            <a:xfrm>
              <a:off x="334745" y="1547"/>
              <a:ext cx="4445148" cy="49618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2"/>
            <p:cNvSpPr txBox="1"/>
            <p:nvPr/>
          </p:nvSpPr>
          <p:spPr>
            <a:xfrm>
              <a:off x="349278" y="16080"/>
              <a:ext cx="4416082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функции СМИ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52"/>
            <p:cNvSpPr/>
            <p:nvPr/>
          </p:nvSpPr>
          <p:spPr>
            <a:xfrm>
              <a:off x="779260" y="497727"/>
              <a:ext cx="444514" cy="3721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52"/>
            <p:cNvSpPr/>
            <p:nvPr/>
          </p:nvSpPr>
          <p:spPr>
            <a:xfrm>
              <a:off x="1223775" y="621772"/>
              <a:ext cx="6506374" cy="49618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2"/>
            <p:cNvSpPr txBox="1"/>
            <p:nvPr/>
          </p:nvSpPr>
          <p:spPr>
            <a:xfrm>
              <a:off x="1238308" y="636305"/>
              <a:ext cx="6477308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информирование населения о происходящих событиях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52"/>
            <p:cNvSpPr/>
            <p:nvPr/>
          </p:nvSpPr>
          <p:spPr>
            <a:xfrm>
              <a:off x="779260" y="497727"/>
              <a:ext cx="444514" cy="9923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52"/>
            <p:cNvSpPr/>
            <p:nvPr/>
          </p:nvSpPr>
          <p:spPr>
            <a:xfrm>
              <a:off x="1223775" y="1241997"/>
              <a:ext cx="6506374" cy="49618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2"/>
            <p:cNvSpPr txBox="1"/>
            <p:nvPr/>
          </p:nvSpPr>
          <p:spPr>
            <a:xfrm>
              <a:off x="1238308" y="1256530"/>
              <a:ext cx="6477308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общественного мнения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52"/>
            <p:cNvSpPr/>
            <p:nvPr/>
          </p:nvSpPr>
          <p:spPr>
            <a:xfrm>
              <a:off x="779260" y="497727"/>
              <a:ext cx="444514" cy="16125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52"/>
            <p:cNvSpPr/>
            <p:nvPr/>
          </p:nvSpPr>
          <p:spPr>
            <a:xfrm>
              <a:off x="1223775" y="1862222"/>
              <a:ext cx="6506374" cy="49618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2"/>
            <p:cNvSpPr txBox="1"/>
            <p:nvPr/>
          </p:nvSpPr>
          <p:spPr>
            <a:xfrm>
              <a:off x="1238308" y="1876755"/>
              <a:ext cx="6477308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приобщение людей к политическим ценностям и действия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52"/>
            <p:cNvSpPr/>
            <p:nvPr/>
          </p:nvSpPr>
          <p:spPr>
            <a:xfrm>
              <a:off x="779260" y="497727"/>
              <a:ext cx="444514" cy="22328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52"/>
            <p:cNvSpPr/>
            <p:nvPr/>
          </p:nvSpPr>
          <p:spPr>
            <a:xfrm>
              <a:off x="1223775" y="2482447"/>
              <a:ext cx="6506374" cy="49618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2"/>
            <p:cNvSpPr txBox="1"/>
            <p:nvPr/>
          </p:nvSpPr>
          <p:spPr>
            <a:xfrm>
              <a:off x="1238308" y="2496980"/>
              <a:ext cx="6477308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представляют общественные мнения, интересы, позиции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52"/>
            <p:cNvSpPr/>
            <p:nvPr/>
          </p:nvSpPr>
          <p:spPr>
            <a:xfrm>
              <a:off x="779260" y="497727"/>
              <a:ext cx="444514" cy="28530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52"/>
            <p:cNvSpPr/>
            <p:nvPr/>
          </p:nvSpPr>
          <p:spPr>
            <a:xfrm>
              <a:off x="1223775" y="3102672"/>
              <a:ext cx="6506374" cy="49618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2"/>
            <p:cNvSpPr txBox="1"/>
            <p:nvPr/>
          </p:nvSpPr>
          <p:spPr>
            <a:xfrm>
              <a:off x="1238308" y="3117205"/>
              <a:ext cx="6477308" cy="4671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мобилизируют на определённые политические действия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по- 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0" name="Google Shape;310;p53"/>
          <p:cNvSpPr/>
          <p:nvPr/>
        </p:nvSpPr>
        <p:spPr>
          <a:xfrm>
            <a:off x="1103339" y="1416183"/>
            <a:ext cx="9973156" cy="64807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СМИ часто называют «четвёртой властью» за ту роль, которую играют в общественной жиз- ни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311" name="Google Shape;311;p53"/>
          <p:cNvGraphicFramePr/>
          <p:nvPr/>
        </p:nvGraphicFramePr>
        <p:xfrm>
          <a:off x="1084485" y="225540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{9DF92B57-FADA-4978-BD23-14827983AA15}</a:tableStyleId>
              </a:tblPr>
              <a:tblGrid>
                <a:gridCol w="5010150"/>
                <a:gridCol w="5010150"/>
              </a:tblGrid>
              <a:tr h="5816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и государство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8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в демократическом государстве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в тоталитарном государстве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93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СМИ подчиняются закону и действуют в правовом поле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 постоянно воздействует на общество средствами пропаганды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4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мобилизуют общественное мнение на обсуждение и решение проблем общества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создают образ врага, разжигают вражду и нетерпимость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осуществляют общественный контроль за деятельностью власти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СМИ находятся под полным контролем государства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по- 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54"/>
          <p:cNvSpPr/>
          <p:nvPr/>
        </p:nvSpPr>
        <p:spPr>
          <a:xfrm>
            <a:off x="1112765" y="1444464"/>
            <a:ext cx="9944876" cy="43204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Теория повестки дня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1112766" y="1995653"/>
            <a:ext cx="6258995" cy="115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гласит, что средства массовой информации оказывают значительное влияние на общественность непосредст- венно самим подбором того, что именно они освещают в новостях</a:t>
            </a:r>
            <a:endParaRPr/>
          </a:p>
        </p:txBody>
      </p:sp>
      <p:pic>
        <p:nvPicPr>
          <p:cNvPr descr="I. Bernard Cohen Quotes - 13 Science Quotes - Dictionary of Science  Quotations and Scientist Quotes" id="319" name="Google Shape;31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156" y="1978573"/>
            <a:ext cx="3557054" cy="47427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0" name="Google Shape;320;p54"/>
          <p:cNvSpPr txBox="1"/>
          <p:nvPr/>
        </p:nvSpPr>
        <p:spPr>
          <a:xfrm>
            <a:off x="4533982" y="6152117"/>
            <a:ext cx="29637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Бернард Коэн,    американский исследователь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1121610" y="4068100"/>
            <a:ext cx="6259578" cy="882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«Прессе преимущественно не удаётся сказать людям, что думать, но она с большим успехом говорит им, о чём ду- мать» (Бернард Коэн)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22" name="Google Shape;322;p54"/>
          <p:cNvSpPr/>
          <p:nvPr/>
        </p:nvSpPr>
        <p:spPr>
          <a:xfrm>
            <a:off x="3685816" y="3153868"/>
            <a:ext cx="803498" cy="903421"/>
          </a:xfrm>
          <a:prstGeom prst="downArrow">
            <a:avLst>
              <a:gd fmla="val 50000" name="adj1"/>
              <a:gd fmla="val 63957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329" name="Google Shape;329;p25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§9.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0" name="Google Shape;3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Принципы правового государства.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Гражданское общество и его основные институты.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Взаимосвязь и взаимозависимость гражданского общества и правового государ- 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Средства массовой информации и их роль в политике.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1/17/King_John_from_NPG.jpg/800px-King_John_from_NPG.jpg" id="139" name="Google Shape;1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001" y="1422201"/>
            <a:ext cx="4055844" cy="52827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0" name="Google Shape;140;p39"/>
          <p:cNvSpPr txBox="1"/>
          <p:nvPr/>
        </p:nvSpPr>
        <p:spPr>
          <a:xfrm>
            <a:off x="4067787" y="6394666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Иоанн Безземельный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39"/>
          <p:cNvSpPr/>
          <p:nvPr/>
        </p:nvSpPr>
        <p:spPr>
          <a:xfrm>
            <a:off x="1116171" y="1459908"/>
            <a:ext cx="5831383" cy="12173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1215 г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. английская знать и представители духовен- ства, приняв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Великую хартию вольностей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(Magna Car- ta), принудили короля Англии Иоанна Безземельного впредь править согласно закону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40"/>
          <p:cNvSpPr txBox="1"/>
          <p:nvPr/>
        </p:nvSpPr>
        <p:spPr>
          <a:xfrm>
            <a:off x="4096068" y="6366385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Сигизмунд III Ваза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40"/>
          <p:cNvSpPr/>
          <p:nvPr/>
        </p:nvSpPr>
        <p:spPr>
          <a:xfrm>
            <a:off x="1116171" y="1450481"/>
            <a:ext cx="5859663" cy="14435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Статуте ВКЛ 1588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нашла отражение идея разделе- ния власти на законодательную (сейм), исполнитель- ную (великий князь, административный аппарат) и судебную (трибунал ВКЛ, земские и подкаморские су- ды, выборные и независимые от администрации)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¯ÐºÐ¾Ð± Ð¢ÑÐ¾ÑÐµÐ»Ñ. ÐÐ¾ÑÑÑÐµÑ ÐºÐ¾ÑÐ¾Ð»Ñ ÐÐ¾Ð»ÑÑÐ¸ Ð¡Ð¸Ð³Ð¸Ð·Ð¼ÑÐ½Ð´Ð° III ÐÐ°Ð·Ñ, 1610-Ðµ Ð³Ð¾Ð´Ñ. ÐÐ¾ÑÐ¾Ð»ÐµÐ²ÑÐºÐ¸Ð¹ Ð·Ð°Ð¼Ð¾Ðº Ð² ÐÐ°ÑÑÐ°Ð²Ðµ" id="149" name="Google Shape;14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8053" y="1431628"/>
            <a:ext cx="3994988" cy="525581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41"/>
          <p:cNvSpPr txBox="1"/>
          <p:nvPr/>
        </p:nvSpPr>
        <p:spPr>
          <a:xfrm>
            <a:off x="4409139" y="6359086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41"/>
          <p:cNvSpPr/>
          <p:nvPr/>
        </p:nvSpPr>
        <p:spPr>
          <a:xfrm>
            <a:off x="1135026" y="1440523"/>
            <a:ext cx="6161320" cy="251873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Английский философ XVII в.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Джон Локк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разработал тео- рию, согласно которой каждый человек имеет некото- рые права от рождения и они не даруются ему государ- ством. При этом отношение к государству зависит от то- го, насколько оно соблюдает эти естественные права. Идея, согласно которой из естественных прав человека должны вытекать определённые правовые гарантии, по- лучала всё большее признание и стала находить отраже- ние в конституциях ряда стран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upload.wikimedia.org/wikipedia/commons/thumb/d/d1/JohnLocke.png/800px-JohnLocke.png" id="157" name="Google Shape;157;p41"/>
          <p:cNvPicPr preferRelativeResize="0"/>
          <p:nvPr/>
        </p:nvPicPr>
        <p:blipFill rotWithShape="1">
          <a:blip r:embed="rId3">
            <a:alphaModFix/>
          </a:blip>
          <a:srcRect b="0" l="14149" r="11959" t="8158"/>
          <a:stretch/>
        </p:blipFill>
        <p:spPr>
          <a:xfrm>
            <a:off x="7382457" y="1431096"/>
            <a:ext cx="3671137" cy="52759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42"/>
          <p:cNvSpPr/>
          <p:nvPr/>
        </p:nvSpPr>
        <p:spPr>
          <a:xfrm>
            <a:off x="2068394" y="2659172"/>
            <a:ext cx="7920880" cy="109950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Правовое государство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форма организации политической власти в стране, основанная на верховенстве права, разделении властей, соблю- дении прав и свобод человека и гражданина.</a:t>
            </a:r>
            <a:endParaRPr/>
          </a:p>
        </p:txBody>
      </p:sp>
      <p:sp>
        <p:nvSpPr>
          <p:cNvPr id="164" name="Google Shape;164;p42"/>
          <p:cNvSpPr/>
          <p:nvPr/>
        </p:nvSpPr>
        <p:spPr>
          <a:xfrm>
            <a:off x="2068394" y="1723068"/>
            <a:ext cx="7920880" cy="6674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Конец XIX – начало XX в.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формирование основных черт и признаков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концепции правового государства</a:t>
            </a:r>
            <a:endParaRPr b="1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2068394" y="4923054"/>
            <a:ext cx="7920880" cy="6674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 закон лежит в основе прав людей, а права человека – в основе закона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5560782" y="3758681"/>
            <a:ext cx="936104" cy="1164373"/>
          </a:xfrm>
          <a:prstGeom prst="downArrow">
            <a:avLst>
              <a:gd fmla="val 50000" name="adj1"/>
              <a:gd fmla="val 69352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72" name="Google Shape;172;p43"/>
          <p:cNvGraphicFramePr/>
          <p:nvPr/>
        </p:nvGraphicFramePr>
        <p:xfrm>
          <a:off x="1090506" y="142901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{9DF92B57-FADA-4978-BD23-14827983AA15}</a:tableStyleId>
              </a:tblPr>
              <a:tblGrid>
                <a:gridCol w="3325525"/>
                <a:gridCol w="66510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Верховенство права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 превыше всего;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Равенство всех граждан перед законом и судом;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Реальность их прав и свобод;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Эффективный судебный механизм защиты этих прав.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73" name="Google Shape;17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2087" y="3470699"/>
            <a:ext cx="2374913" cy="32675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4" name="Google Shape;174;p43"/>
          <p:cNvSpPr/>
          <p:nvPr/>
        </p:nvSpPr>
        <p:spPr>
          <a:xfrm>
            <a:off x="1099931" y="3528342"/>
            <a:ext cx="7497313" cy="11756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7.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Республике Беларусь устанавливается принцип верховен- ства права. Государство, все его органы и должностные лица дейст- вуют в пределах Конституции и принятых в соответствии с ней актов законодательства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0" name="Google Shape;180;p44"/>
          <p:cNvGraphicFramePr/>
          <p:nvPr/>
        </p:nvGraphicFramePr>
        <p:xfrm>
          <a:off x="1090506" y="142901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{9DF92B57-FADA-4978-BD23-14827983AA15}</a:tableStyleId>
              </a:tblPr>
              <a:tblGrid>
                <a:gridCol w="3331800"/>
                <a:gridCol w="66636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властей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государственной власти на законодательную, исполнительную и судебную;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Действие системы «сдержек и противовесов»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81" name="Google Shape;18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5297" y="3223967"/>
            <a:ext cx="2519984" cy="34671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2" name="Google Shape;182;p44"/>
          <p:cNvSpPr/>
          <p:nvPr/>
        </p:nvSpPr>
        <p:spPr>
          <a:xfrm>
            <a:off x="1099931" y="3267397"/>
            <a:ext cx="7374765" cy="14271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6.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Государственная власть в Республике Беларусь осущест- вляется на основе разделения её на законодательную, исполнитель- ную и судебную. Государственные органы в пределах своих полно- мочий самостоятельны: они взаимодействуют между собой, сдержи- вают и уравновешивают друг друга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8" name="Google Shape;188;p45"/>
          <p:cNvGraphicFramePr/>
          <p:nvPr/>
        </p:nvGraphicFramePr>
        <p:xfrm>
          <a:off x="1099933" y="142901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{9DF92B57-FADA-4978-BD23-14827983AA15}</a:tableStyleId>
              </a:tblPr>
              <a:tblGrid>
                <a:gridCol w="3325525"/>
                <a:gridCol w="66510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Взаимная ответственность государства и личности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Граждане, организации и учреждения несут ответствен- ность перед государством за выполнение своих обязаннос- тей;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Государство, его должностные лица ответственны за</a:t>
                      </a: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свои действия перед гражданами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89" name="Google Shape;18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6189" y="3737782"/>
            <a:ext cx="2160237" cy="29721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0" name="Google Shape;190;p45"/>
          <p:cNvSpPr/>
          <p:nvPr/>
        </p:nvSpPr>
        <p:spPr>
          <a:xfrm>
            <a:off x="1090505" y="3796090"/>
            <a:ext cx="7714129" cy="16997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Человек, его права, свободы и гарантии их реализации явля- ются высшей ценностью и целью общества и государства. Государство ответственно перед гражданином за создание условий для свободного и достойного развития личности. Гражданин ответственен перед госу- дарством за неукоснительное исполнение обязанностей, возложенных на него Конституцией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17.05.2022</vt:lpwstr>
  </property>
</Properties>
</file>