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jT7CBMepZCgTkiBC0u6CPwaDOq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B21D7A-2BDE-43B9-98D2-1C6D92C51AF0}">
  <a:tblStyle styleId="{9DB21D7A-2BDE-43B9-98D2-1C6D92C51AF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5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259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/>
        </p:nvSpPr>
        <p:spPr>
          <a:xfrm>
            <a:off x="211825" y="2325429"/>
            <a:ext cx="6482271" cy="33153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Предложен проект всемирного светского (секулярного) об- щества, признавалась возможность различных гуманисти- ческих подходов – как атеистического (связанного с науч- ным материализмом), так и либерально-религиозного (от- рицающего традиционные религии) гуманизма.</a:t>
            </a:r>
            <a:endParaRPr/>
          </a:p>
          <a:p>
            <a:pPr indent="0" lvl="0" marL="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Два часто цитируемых положения:</a:t>
            </a:r>
            <a:endParaRPr/>
          </a:p>
          <a:p>
            <a:pPr indent="-342900" lvl="0" marL="34290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eriod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«Никакое Божество не спасёт нас, мы должны спасти се- бя сами».</a:t>
            </a:r>
            <a:endParaRPr/>
          </a:p>
          <a:p>
            <a:pPr indent="-342900" lvl="0" marL="34290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eriod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«Мы ответственны за то, какие мы есть и какими мы станем»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1752121" y="1336218"/>
            <a:ext cx="5588958" cy="681187"/>
            <a:chOff x="323730" y="594859"/>
            <a:chExt cx="7486768" cy="681187"/>
          </a:xfrm>
        </p:grpSpPr>
        <p:sp>
          <p:nvSpPr>
            <p:cNvPr id="173" name="Google Shape;173;p10"/>
            <p:cNvSpPr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Второй гуманистический манифест (1973 г.)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5" name="Google Shape;175;p10"/>
          <p:cNvSpPr txBox="1"/>
          <p:nvPr/>
        </p:nvSpPr>
        <p:spPr>
          <a:xfrm>
            <a:off x="6815166" y="5468679"/>
            <a:ext cx="2095500" cy="9199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Второй гуманистический манифест. 1973 г.</a:t>
            </a:r>
            <a:endParaRPr/>
          </a:p>
        </p:txBody>
      </p:sp>
      <p:pic>
        <p:nvPicPr>
          <p:cNvPr descr="https://manybooks.net/sites/default/files/styles/220x330sc/public/old-covers/cover-auto-20386.jpg?itok=UGyz6r6f"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5166" y="2325429"/>
            <a:ext cx="2095500" cy="31432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7" name="Google Shape;177;p10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1"/>
          <p:cNvGrpSpPr/>
          <p:nvPr/>
        </p:nvGrpSpPr>
        <p:grpSpPr>
          <a:xfrm>
            <a:off x="1752121" y="1183691"/>
            <a:ext cx="5588958" cy="681187"/>
            <a:chOff x="323730" y="594859"/>
            <a:chExt cx="7486768" cy="681187"/>
          </a:xfrm>
        </p:grpSpPr>
        <p:sp>
          <p:nvSpPr>
            <p:cNvPr id="183" name="Google Shape;183;p11"/>
            <p:cNvSpPr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 txBox="1"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Гуманизм и его устремления (2003 г.)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5" name="Google Shape;185;p11"/>
          <p:cNvGrpSpPr/>
          <p:nvPr/>
        </p:nvGrpSpPr>
        <p:grpSpPr>
          <a:xfrm>
            <a:off x="320485" y="2018851"/>
            <a:ext cx="8520281" cy="4605965"/>
            <a:chOff x="139330" y="270"/>
            <a:chExt cx="8520281" cy="4605965"/>
          </a:xfrm>
        </p:grpSpPr>
        <p:sp>
          <p:nvSpPr>
            <p:cNvPr id="186" name="Google Shape;186;p11"/>
            <p:cNvSpPr/>
            <p:nvPr/>
          </p:nvSpPr>
          <p:spPr>
            <a:xfrm>
              <a:off x="139330" y="270"/>
              <a:ext cx="3552792" cy="541878"/>
            </a:xfrm>
            <a:prstGeom prst="roundRect">
              <a:avLst>
                <a:gd fmla="val 10000" name="adj"/>
              </a:avLst>
            </a:prstGeom>
            <a:solidFill>
              <a:srgbClr val="7AC1F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155201" y="16141"/>
              <a:ext cx="352105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положения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494610" y="542148"/>
              <a:ext cx="355279" cy="4064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11"/>
            <p:cNvSpPr/>
            <p:nvPr/>
          </p:nvSpPr>
          <p:spPr>
            <a:xfrm>
              <a:off x="849889" y="677618"/>
              <a:ext cx="7809722" cy="54187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 txBox="1"/>
            <p:nvPr/>
          </p:nvSpPr>
          <p:spPr>
            <a:xfrm>
              <a:off x="865760" y="693489"/>
              <a:ext cx="777798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Познание мира происходит в результате наблюдения, экспериментирова- ния и рационального анализа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94610" y="542148"/>
              <a:ext cx="355279" cy="10837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11"/>
            <p:cNvSpPr/>
            <p:nvPr/>
          </p:nvSpPr>
          <p:spPr>
            <a:xfrm>
              <a:off x="849889" y="1354966"/>
              <a:ext cx="7809722" cy="54187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 txBox="1"/>
            <p:nvPr/>
          </p:nvSpPr>
          <p:spPr>
            <a:xfrm>
              <a:off x="865760" y="1370837"/>
              <a:ext cx="777798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Человеческие существа являются неотъемлемой частью природы, ре- зультатом эволюционного изменения, который никем не предопределён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494610" y="542148"/>
              <a:ext cx="355279" cy="17611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11"/>
            <p:cNvSpPr/>
            <p:nvPr/>
          </p:nvSpPr>
          <p:spPr>
            <a:xfrm>
              <a:off x="849889" y="2032313"/>
              <a:ext cx="7809722" cy="54187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 txBox="1"/>
            <p:nvPr/>
          </p:nvSpPr>
          <p:spPr>
            <a:xfrm>
              <a:off x="865760" y="2048184"/>
              <a:ext cx="777798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Этические ценности происходят от тех человеческих потребностей и ин- тересов, которые проходят проверку опытом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494610" y="542148"/>
              <a:ext cx="355279" cy="24384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11"/>
            <p:cNvSpPr/>
            <p:nvPr/>
          </p:nvSpPr>
          <p:spPr>
            <a:xfrm>
              <a:off x="849889" y="2709661"/>
              <a:ext cx="7809722" cy="54187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865760" y="2725532"/>
              <a:ext cx="777798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Жизнь приобретает смысл в служении личности гуманным идеалам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494610" y="542148"/>
              <a:ext cx="355279" cy="3115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11"/>
            <p:cNvSpPr/>
            <p:nvPr/>
          </p:nvSpPr>
          <p:spPr>
            <a:xfrm>
              <a:off x="849889" y="3387009"/>
              <a:ext cx="7809722" cy="54187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 txBox="1"/>
            <p:nvPr/>
          </p:nvSpPr>
          <p:spPr>
            <a:xfrm>
              <a:off x="865760" y="3402880"/>
              <a:ext cx="777798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Человеческие существа социальны по своей природе и находят смысл во взаимоотношениях между собой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494610" y="542148"/>
              <a:ext cx="355279" cy="3793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11"/>
            <p:cNvSpPr/>
            <p:nvPr/>
          </p:nvSpPr>
          <p:spPr>
            <a:xfrm>
              <a:off x="849889" y="4064357"/>
              <a:ext cx="7809722" cy="54187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 txBox="1"/>
            <p:nvPr/>
          </p:nvSpPr>
          <p:spPr>
            <a:xfrm>
              <a:off x="865760" y="4080228"/>
              <a:ext cx="7777980" cy="51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Работа на благо общества максимизирует счастье индивидуума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6" name="Google Shape;206;p11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2"/>
          <p:cNvGrpSpPr/>
          <p:nvPr/>
        </p:nvGrpSpPr>
        <p:grpSpPr>
          <a:xfrm>
            <a:off x="241539" y="1160140"/>
            <a:ext cx="8635042" cy="5547010"/>
            <a:chOff x="77637" y="4199"/>
            <a:chExt cx="8635042" cy="5547010"/>
          </a:xfrm>
        </p:grpSpPr>
        <p:sp>
          <p:nvSpPr>
            <p:cNvPr id="212" name="Google Shape;212;p12"/>
            <p:cNvSpPr/>
            <p:nvPr/>
          </p:nvSpPr>
          <p:spPr>
            <a:xfrm>
              <a:off x="6253933" y="4999056"/>
              <a:ext cx="91440" cy="13165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12"/>
            <p:cNvSpPr/>
            <p:nvPr/>
          </p:nvSpPr>
          <p:spPr>
            <a:xfrm>
              <a:off x="6253933" y="4401951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12"/>
            <p:cNvSpPr/>
            <p:nvPr/>
          </p:nvSpPr>
          <p:spPr>
            <a:xfrm>
              <a:off x="6253933" y="3804847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12"/>
            <p:cNvSpPr/>
            <p:nvPr/>
          </p:nvSpPr>
          <p:spPr>
            <a:xfrm>
              <a:off x="6253933" y="3207742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12"/>
            <p:cNvSpPr/>
            <p:nvPr/>
          </p:nvSpPr>
          <p:spPr>
            <a:xfrm>
              <a:off x="6253933" y="2610637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12"/>
            <p:cNvSpPr/>
            <p:nvPr/>
          </p:nvSpPr>
          <p:spPr>
            <a:xfrm>
              <a:off x="6253933" y="2013532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12"/>
            <p:cNvSpPr/>
            <p:nvPr/>
          </p:nvSpPr>
          <p:spPr>
            <a:xfrm>
              <a:off x="6253933" y="1066751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12"/>
            <p:cNvSpPr/>
            <p:nvPr/>
          </p:nvSpPr>
          <p:spPr>
            <a:xfrm>
              <a:off x="4395158" y="424696"/>
              <a:ext cx="1904494" cy="2215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2173"/>
                  </a:lnTo>
                  <a:lnTo>
                    <a:pt x="120000" y="72173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12"/>
            <p:cNvSpPr/>
            <p:nvPr/>
          </p:nvSpPr>
          <p:spPr>
            <a:xfrm>
              <a:off x="1848108" y="2211061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12"/>
            <p:cNvSpPr/>
            <p:nvPr/>
          </p:nvSpPr>
          <p:spPr>
            <a:xfrm>
              <a:off x="1848108" y="1021800"/>
              <a:ext cx="91440" cy="17660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12"/>
            <p:cNvSpPr/>
            <p:nvPr/>
          </p:nvSpPr>
          <p:spPr>
            <a:xfrm>
              <a:off x="1893828" y="424696"/>
              <a:ext cx="2501330" cy="1766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12"/>
            <p:cNvSpPr/>
            <p:nvPr/>
          </p:nvSpPr>
          <p:spPr>
            <a:xfrm>
              <a:off x="455755" y="4199"/>
              <a:ext cx="7878805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455755" y="4199"/>
              <a:ext cx="7878805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Осмысление духовно-нравственного гуманизма в литературе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77637" y="601304"/>
              <a:ext cx="3632381" cy="42049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98164" y="621831"/>
              <a:ext cx="3591327" cy="379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Утопия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77637" y="1198409"/>
              <a:ext cx="3632381" cy="101265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127071" y="1247843"/>
              <a:ext cx="3533513" cy="9137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греч. «благое место». Изобра- жение идеального общественно- го строя в прошлом или вообра- жаемом будущем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77637" y="2387669"/>
              <a:ext cx="3632381" cy="5840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77637" y="2387669"/>
              <a:ext cx="3632381" cy="5840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Томас Мор. Утопия. 1516 г. (самая известная)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3886627" y="646255"/>
              <a:ext cx="4826052" cy="42049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3907154" y="666782"/>
              <a:ext cx="4784998" cy="379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Антиутопия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3886627" y="1243360"/>
              <a:ext cx="4826052" cy="7701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3924224" y="1280957"/>
              <a:ext cx="4750858" cy="6949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Описание нежелательного, отталкивающего или пугающего общества, действие зачастую происходит в будущем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3886627" y="2190141"/>
              <a:ext cx="4826052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3886627" y="2190141"/>
              <a:ext cx="4826052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Евгений Замятин. Мы. 1920 г.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3886627" y="2787246"/>
              <a:ext cx="4826052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3886627" y="2787246"/>
              <a:ext cx="4826052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Олдос Хаксли. О дивный новый мир. 1931 г.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3886627" y="3384350"/>
              <a:ext cx="4826052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3886627" y="3384350"/>
              <a:ext cx="4826052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Джордж Оруэлл. Скотный двор. 1945 г.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3886627" y="3981455"/>
              <a:ext cx="4826052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 txBox="1"/>
            <p:nvPr/>
          </p:nvSpPr>
          <p:spPr>
            <a:xfrm>
              <a:off x="3886627" y="3981455"/>
              <a:ext cx="4826052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Джордж Оруэлл. 1984. 1949 г.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3886627" y="4578560"/>
              <a:ext cx="4826052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3886627" y="4578560"/>
              <a:ext cx="4826052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Рэй Бредбери. 451 градус по Фаренгейту. 1953 г.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3886627" y="5130713"/>
              <a:ext cx="4826052" cy="4204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3886627" y="5130713"/>
              <a:ext cx="4826052" cy="420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Энтони Берджесс. Заводной Апельсин. 1952 г.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7" name="Google Shape;247;p12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3"/>
          <p:cNvGrpSpPr/>
          <p:nvPr/>
        </p:nvGrpSpPr>
        <p:grpSpPr>
          <a:xfrm>
            <a:off x="433761" y="1506215"/>
            <a:ext cx="8130307" cy="4837606"/>
            <a:chOff x="1961" y="160494"/>
            <a:chExt cx="8130307" cy="4837606"/>
          </a:xfrm>
        </p:grpSpPr>
        <p:sp>
          <p:nvSpPr>
            <p:cNvPr id="82" name="Google Shape;82;p3"/>
            <p:cNvSpPr/>
            <p:nvPr/>
          </p:nvSpPr>
          <p:spPr>
            <a:xfrm>
              <a:off x="6247112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4067115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1795677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1841397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2794960" y="160494"/>
              <a:ext cx="2544308" cy="8175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2794960" y="160494"/>
              <a:ext cx="2544308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961" y="1750576"/>
              <a:ext cx="3678872" cy="635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 txBox="1"/>
            <p:nvPr/>
          </p:nvSpPr>
          <p:spPr>
            <a:xfrm>
              <a:off x="32985" y="1781600"/>
              <a:ext cx="3616824" cy="573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Исторически – сначала техничес- кий прогресс; с развитием науки – научно-технический. Мерой яв- ляется развитие техники и техно- 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3396" y="1750576"/>
              <a:ext cx="3678872" cy="635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4484420" y="1781600"/>
              <a:ext cx="3616824" cy="573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духовно-нравственный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Мерой прогресса является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гума- низм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(от лат. humanus – челове- ческий; humanitas – человечность) – признание ценности человека как личности, его права на свобо- ду, счастье и развитие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6" name="Google Shape;96;p3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f/f5/HumanismSymbol.svg/1024px-HumanismSymbol.svg.png"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286" y="954626"/>
            <a:ext cx="5568627" cy="549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 txBox="1"/>
          <p:nvPr/>
        </p:nvSpPr>
        <p:spPr>
          <a:xfrm>
            <a:off x="173006" y="6023513"/>
            <a:ext cx="8747185" cy="6792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«Счастливый человек» (Happy Human) выбран в качестве официального символа многими гуманистическими организациями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5"/>
          <p:cNvGraphicFramePr/>
          <p:nvPr/>
        </p:nvGraphicFramePr>
        <p:xfrm>
          <a:off x="177321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{9DB21D7A-2BDE-43B9-98D2-1C6D92C51AF0}</a:tableStyleId>
              </a:tblPr>
              <a:tblGrid>
                <a:gridCol w="2691450"/>
                <a:gridCol w="60471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развития гуманизма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477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Античность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Гуманизм зарождается в Древней Греции. Человек про- возглашается </a:t>
                      </a: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мерой всех вещей. О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 должен быть гармо- нично развитым – духовно и физически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ÑÐ¾ÑÐ°Ð³Ð¾Ñ - Ð°ÑÐ¾ÑÐ¸Ð·Ð¼Ñ, ÑÐ¸ÑÐ°ÑÑ Ð¸ Ð²ÑÑÐºÐ°Ð·ÑÐ²Ð°Ð½Ð¸Ñ"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879" y="2734573"/>
            <a:ext cx="3810000" cy="381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0" name="Google Shape;110;p5"/>
          <p:cNvSpPr txBox="1"/>
          <p:nvPr/>
        </p:nvSpPr>
        <p:spPr>
          <a:xfrm>
            <a:off x="5105879" y="6516970"/>
            <a:ext cx="3810000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Протагор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177321" y="2734573"/>
            <a:ext cx="4817373" cy="9144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Древнегреческому философу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Протагору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принадлежит знаменитый тезис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«Человек есть мера всех вещей»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5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6"/>
          <p:cNvGraphicFramePr/>
          <p:nvPr/>
        </p:nvGraphicFramePr>
        <p:xfrm>
          <a:off x="177321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{9DB21D7A-2BDE-43B9-98D2-1C6D92C51AF0}</a:tableStyleId>
              </a:tblPr>
              <a:tblGrid>
                <a:gridCol w="2691450"/>
                <a:gridCol w="60471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развития гуманизма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Возрождение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Гуманизм формируется как целостная система взглядов и широкое течение общественной мысли. Человек спо- собен познавать мир и при этом должен нравственно совершенствоваться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¤ÑÐ°Ð½ÑÐ¸ÑÐº Ð¡ÐºÐ¾ÑÐ¸Ð½Ð° - Ð±Ð¸Ð¾Ð³ÑÐ°ÑÐ¸Ñ, ÑÐ°ÐºÑÑ, ÑÐ¾ÑÐ¾"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29883" r="17488" t="0"/>
          <a:stretch/>
        </p:blipFill>
        <p:spPr>
          <a:xfrm>
            <a:off x="1953740" y="3452711"/>
            <a:ext cx="1725031" cy="207953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9" name="Google Shape;119;p6"/>
          <p:cNvSpPr txBox="1"/>
          <p:nvPr/>
        </p:nvSpPr>
        <p:spPr>
          <a:xfrm>
            <a:off x="1953740" y="5532244"/>
            <a:ext cx="1725031" cy="587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Франциск Скорина</a:t>
            </a:r>
            <a:endParaRPr/>
          </a:p>
        </p:txBody>
      </p:sp>
      <p:pic>
        <p:nvPicPr>
          <p:cNvPr descr="ÐÐ°ÑÑÐ»Ñ Ð¦ÑÐ¿ÑÐ½ÑÐºÑ â ÑÑÐ½ Ð·ÑÐ¼Ð»Ñ ÑÐ°ÑÐ½ÑÑÐºÐ°Ð¹ â Ð§Ð°ÑÐ½Ð¸ÐºÐ¸. ÐÐ¾Ð²Ð¾Ð»ÑÐºÐ¾Ð¼Ð»Ñ. ÐÐ¾Ð²Ð¾ÑÑÐ¸.  ÐÐ¸ÑÐµÐ±ÑÐºÐ°Ñ Ð¾Ð±Ð»Ð°ÑÑÑ. Ð Ð°Ð¹Ð¾Ð½Ð½Ð°Ñ Ð³Ð°Ð·ÐµÑÐ°. Ð§Ð°ÑÐ½Ð¸ÐºÑÐºÐ¸Ð¹ ÑÐ°Ð¹Ð¾Ð½. Ð§ÑÑÐ²Ð¾Ð½Ñ Ð¿ÑÐ°Ð¼ÐµÐ½Ñ."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18213" r="23237" t="0"/>
          <a:stretch/>
        </p:blipFill>
        <p:spPr>
          <a:xfrm>
            <a:off x="5456396" y="3467097"/>
            <a:ext cx="1629150" cy="20651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1" name="Google Shape;121;p6"/>
          <p:cNvSpPr txBox="1"/>
          <p:nvPr/>
        </p:nvSpPr>
        <p:spPr>
          <a:xfrm>
            <a:off x="5456396" y="5532245"/>
            <a:ext cx="1628882" cy="5875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Василий Тяпинский</a:t>
            </a:r>
            <a:endParaRPr/>
          </a:p>
        </p:txBody>
      </p:sp>
      <p:pic>
        <p:nvPicPr>
          <p:cNvPr descr="ÐÑÑÐ°ÑÐ°ÑÑÑÐ½Ð°Ñ ÑÐ¿Ð°Ð´ÑÑÐ½Ð°: Ð·Ð°Ð¿Ð¸ÑÐ¸ ÑÐ¾Ð¾Ð±ÑÐµÑÑÐ²Ð° | ÐÐÐ¾Ð½ÑÐ°ÐºÑÐµ"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599" y="3033060"/>
            <a:ext cx="1672480" cy="20651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3" name="Google Shape;123;p6"/>
          <p:cNvSpPr txBox="1"/>
          <p:nvPr/>
        </p:nvSpPr>
        <p:spPr>
          <a:xfrm>
            <a:off x="205959" y="5065196"/>
            <a:ext cx="1529760" cy="6240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Сымон Будный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7515" y="4060135"/>
            <a:ext cx="1480137" cy="20597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5" name="Google Shape;125;p6"/>
          <p:cNvSpPr txBox="1"/>
          <p:nvPr/>
        </p:nvSpPr>
        <p:spPr>
          <a:xfrm>
            <a:off x="3827515" y="6119846"/>
            <a:ext cx="1480137" cy="5930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Николай Гусовский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ctv.by/sites/default/files/inarticle/rasskazyvaem_istoriyu_beryozy_030921_7.jpg" id="126" name="Google Shape;126;p6"/>
          <p:cNvPicPr preferRelativeResize="0"/>
          <p:nvPr/>
        </p:nvPicPr>
        <p:blipFill rotWithShape="1">
          <a:blip r:embed="rId7">
            <a:alphaModFix/>
          </a:blip>
          <a:srcRect b="0" l="19360" r="35459" t="0"/>
          <a:stretch/>
        </p:blipFill>
        <p:spPr>
          <a:xfrm>
            <a:off x="7256297" y="3033060"/>
            <a:ext cx="1659582" cy="20651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7" name="Google Shape;127;p6"/>
          <p:cNvSpPr txBox="1"/>
          <p:nvPr/>
        </p:nvSpPr>
        <p:spPr>
          <a:xfrm>
            <a:off x="7522292" y="5065196"/>
            <a:ext cx="1139108" cy="5875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Лев Сапега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6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7"/>
          <p:cNvGraphicFramePr/>
          <p:nvPr/>
        </p:nvGraphicFramePr>
        <p:xfrm>
          <a:off x="177321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{9DB21D7A-2BDE-43B9-98D2-1C6D92C51AF0}</a:tableStyleId>
              </a:tblPr>
              <a:tblGrid>
                <a:gridCol w="2691450"/>
                <a:gridCol w="60471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развития гуманизма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42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Просвещение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Человек должен быть свободен. Он должен опираться на разум при организации личной и общественной жиз- ни.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ÑÐ»ÐµÐ½ Ð¸ ÐÐ°Ð½Ñ Ð¾ Ð¿ÑÐ¸ÑÐ¾Ð¶Ð´ÐµÐ½Ð½Ð¾Ð¹ ÑÐµÐ½Ð½Ð¾ÑÑÐ¸ ÑÐµÐ»Ð¾Ð²ÐµÐºÐ° Ð¸ Ð¾ Ð½ÑÐ°Ð²ÑÑÐ²ÐµÐ½Ð½Ð¾Ð¼ Ð´Ð¾ÑÑÐ¾Ð¸Ð½ÑÑÐ²Ðµ  | Ð¥Ð¸Ð·Ð¼ÐµÑ ÑÐµÐ³Ð¾Ð´Ð½Ñ"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23196" y="2766779"/>
            <a:ext cx="2592681" cy="36771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5" name="Google Shape;135;p7"/>
          <p:cNvSpPr txBox="1"/>
          <p:nvPr/>
        </p:nvSpPr>
        <p:spPr>
          <a:xfrm>
            <a:off x="6319359" y="6443932"/>
            <a:ext cx="2592682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177321" y="2766779"/>
            <a:ext cx="5990566" cy="9402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Немецкий философ эпохи Просвещения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говорил: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«Имей мужество пользоваться собст- венным умом!»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7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8"/>
          <p:cNvGraphicFramePr/>
          <p:nvPr/>
        </p:nvGraphicFramePr>
        <p:xfrm>
          <a:off x="177321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{9DB21D7A-2BDE-43B9-98D2-1C6D92C51AF0}</a:tableStyleId>
              </a:tblPr>
              <a:tblGrid>
                <a:gridCol w="2691450"/>
                <a:gridCol w="60471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развития гуманизма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42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Новейшее время, XX век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Закрепление прав человека, формулирование гуманис- тических манифестов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43" name="Google Shape;143;p8"/>
          <p:cNvGrpSpPr/>
          <p:nvPr/>
        </p:nvGrpSpPr>
        <p:grpSpPr>
          <a:xfrm>
            <a:off x="483527" y="2925717"/>
            <a:ext cx="8126144" cy="3130389"/>
            <a:chOff x="4042" y="594859"/>
            <a:chExt cx="8126144" cy="3130389"/>
          </a:xfrm>
        </p:grpSpPr>
        <p:sp>
          <p:nvSpPr>
            <p:cNvPr id="144" name="Google Shape;144;p8"/>
            <p:cNvSpPr/>
            <p:nvPr/>
          </p:nvSpPr>
          <p:spPr>
            <a:xfrm>
              <a:off x="4067115" y="1276047"/>
              <a:ext cx="2874509" cy="498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8"/>
            <p:cNvSpPr/>
            <p:nvPr/>
          </p:nvSpPr>
          <p:spPr>
            <a:xfrm>
              <a:off x="4020646" y="1276047"/>
              <a:ext cx="91440" cy="498881"/>
            </a:xfrm>
            <a:custGeom>
              <a:rect b="b" l="l" r="r" t="t"/>
              <a:pathLst>
                <a:path extrusionOk="0" h="120000" w="120000">
                  <a:moveTo>
                    <a:pt x="60982" y="0"/>
                  </a:moveTo>
                  <a:lnTo>
                    <a:pt x="60982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8"/>
            <p:cNvSpPr/>
            <p:nvPr/>
          </p:nvSpPr>
          <p:spPr>
            <a:xfrm>
              <a:off x="1191856" y="1276047"/>
              <a:ext cx="2875258" cy="4988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8"/>
            <p:cNvSpPr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 txBox="1"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Гуманистический манифест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общее обозначение трёх манифестов, излагающих принципы современного гуманистического видения мира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4042" y="1774929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4042" y="1774929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Гуманистический манифест (1933 г.)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878552" y="1774929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2878552" y="1774929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Второй гуманистический манифест (1973 г.)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753062" y="1774929"/>
              <a:ext cx="2377124" cy="19503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 txBox="1"/>
            <p:nvPr/>
          </p:nvSpPr>
          <p:spPr>
            <a:xfrm>
              <a:off x="5753062" y="1774929"/>
              <a:ext cx="2377124" cy="1950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Гуманизм и его устремления (2003 г.)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5" name="Google Shape;155;p8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manybooks.net/sites/default/files/styles/220x330sc/public/old-covers/cover-auto-20385.jpg?itok=cQzh7uKs"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9672" y="2619662"/>
            <a:ext cx="2095500" cy="31432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1" name="Google Shape;161;p9"/>
          <p:cNvSpPr txBox="1"/>
          <p:nvPr/>
        </p:nvSpPr>
        <p:spPr>
          <a:xfrm>
            <a:off x="185946" y="2619662"/>
            <a:ext cx="6482271" cy="28490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Программный документ религиозного гуманизма, главная идея которого состояла в необходимости создания новой гуманистической религии, ориентирующейся исключи- тельно на мирские ценности. Предлагалась новая система веры, основанная на 15 тезисах (в целом светских), которые отвергали общество, ориентированное на прибыль, и давали общее представление о всемирной эгалитарном (равном) обществе, основанном на взаимном добровольном сотрудничестве.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2" name="Google Shape;162;p9"/>
          <p:cNvGrpSpPr/>
          <p:nvPr/>
        </p:nvGrpSpPr>
        <p:grpSpPr>
          <a:xfrm>
            <a:off x="1933276" y="1336218"/>
            <a:ext cx="5226648" cy="681187"/>
            <a:chOff x="323730" y="594859"/>
            <a:chExt cx="7486768" cy="681187"/>
          </a:xfrm>
        </p:grpSpPr>
        <p:sp>
          <p:nvSpPr>
            <p:cNvPr id="163" name="Google Shape;163;p9"/>
            <p:cNvSpPr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323730" y="594859"/>
              <a:ext cx="7486768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Гуманистический манифест (1933 г.)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5" name="Google Shape;165;p9"/>
          <p:cNvSpPr txBox="1"/>
          <p:nvPr/>
        </p:nvSpPr>
        <p:spPr>
          <a:xfrm>
            <a:off x="6849672" y="5756939"/>
            <a:ext cx="2095500" cy="6082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Гуманистический манифест. 1933 г.</a:t>
            </a:r>
            <a:endParaRPr/>
          </a:p>
        </p:txBody>
      </p:sp>
      <p:sp>
        <p:nvSpPr>
          <p:cNvPr id="166" name="Google Shape;166;p9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Гуманизм как мера общественного прогресса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18.09.2021</vt:lpwstr>
  </property>
</Properties>
</file>