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HhSHLfrF5IKc0VLXRYHFjT7PJ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BB9F27-11E3-4925-8930-ED4E19775AF7}">
  <a:tblStyle styleId="{5FBB9F27-11E3-4925-8930-ED4E19775AF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491707" y="3974705"/>
            <a:ext cx="8109322" cy="11834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Инновационное развитие страны (Ч. 2)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type="title"/>
          </p:nvPr>
        </p:nvSpPr>
        <p:spPr>
          <a:xfrm>
            <a:off x="172528" y="93051"/>
            <a:ext cx="8919412" cy="8472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Высокие технологии и энергосбережение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6" name="Google Shape;186;p10"/>
          <p:cNvGrpSpPr/>
          <p:nvPr/>
        </p:nvGrpSpPr>
        <p:grpSpPr>
          <a:xfrm>
            <a:off x="467544" y="1412776"/>
            <a:ext cx="8424936" cy="802785"/>
            <a:chOff x="2518161" y="239457"/>
            <a:chExt cx="3460620" cy="1059265"/>
          </a:xfrm>
        </p:grpSpPr>
        <p:sp>
          <p:nvSpPr>
            <p:cNvPr id="187" name="Google Shape;187;p10"/>
            <p:cNvSpPr/>
            <p:nvPr/>
          </p:nvSpPr>
          <p:spPr>
            <a:xfrm>
              <a:off x="2518161" y="239457"/>
              <a:ext cx="3460620" cy="105926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0"/>
            <p:cNvSpPr txBox="1"/>
            <p:nvPr/>
          </p:nvSpPr>
          <p:spPr>
            <a:xfrm>
              <a:off x="2518161" y="239457"/>
              <a:ext cx="3460620" cy="105926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Высокие технологии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процессы, основанные на использовании передовых достижений науки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9" name="Google Shape;189;p10"/>
          <p:cNvGrpSpPr/>
          <p:nvPr/>
        </p:nvGrpSpPr>
        <p:grpSpPr>
          <a:xfrm>
            <a:off x="467544" y="2564909"/>
            <a:ext cx="8424936" cy="3600392"/>
            <a:chOff x="0" y="216028"/>
            <a:chExt cx="8424936" cy="3600392"/>
          </a:xfrm>
        </p:grpSpPr>
        <p:sp>
          <p:nvSpPr>
            <p:cNvPr id="190" name="Google Shape;190;p10"/>
            <p:cNvSpPr/>
            <p:nvPr/>
          </p:nvSpPr>
          <p:spPr>
            <a:xfrm rot="5400000">
              <a:off x="3928760" y="-679755"/>
              <a:ext cx="3600392" cy="5391959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9525">
              <a:solidFill>
                <a:srgbClr val="CA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0"/>
            <p:cNvSpPr txBox="1"/>
            <p:nvPr/>
          </p:nvSpPr>
          <p:spPr>
            <a:xfrm>
              <a:off x="3032977" y="391785"/>
              <a:ext cx="5216202" cy="32488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системы безопасности (биометрия, датчи- ки, детекторы, электронные анализаторы, системы скрытого наблюдения);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навигационные технологии;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оборонные технологии и технологии двой- ного назначения (самолётостроение, раке- тостроение, создание космических аппара- тов);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биотехнологии (генная инженерия и гено- терапия; микробиологическая промыш- ленность);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органическая химия;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фармакология.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0" y="361654"/>
              <a:ext cx="3032976" cy="330913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0"/>
            <p:cNvSpPr txBox="1"/>
            <p:nvPr/>
          </p:nvSpPr>
          <p:spPr>
            <a:xfrm>
              <a:off x="148058" y="509712"/>
              <a:ext cx="2736860" cy="3013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Отрасли высоких технологий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>
            <p:ph type="title"/>
          </p:nvPr>
        </p:nvSpPr>
        <p:spPr>
          <a:xfrm>
            <a:off x="172528" y="93051"/>
            <a:ext cx="8919412" cy="8472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Высокие технологии и энергосбережение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Парк высоких технологий Беларуси" id="199" name="Google Shape;199;p11"/>
          <p:cNvPicPr preferRelativeResize="0"/>
          <p:nvPr/>
        </p:nvPicPr>
        <p:blipFill rotWithShape="1">
          <a:blip r:embed="rId3">
            <a:alphaModFix/>
          </a:blip>
          <a:srcRect b="4633" l="0" r="0" t="0"/>
          <a:stretch/>
        </p:blipFill>
        <p:spPr>
          <a:xfrm>
            <a:off x="3007352" y="2881223"/>
            <a:ext cx="5994011" cy="38108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0" name="Google Shape;200;p11"/>
          <p:cNvSpPr txBox="1"/>
          <p:nvPr/>
        </p:nvSpPr>
        <p:spPr>
          <a:xfrm>
            <a:off x="98903" y="1136673"/>
            <a:ext cx="8902460" cy="1744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Начиная с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2005 г.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Беларуси функционирует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Парк высоких технологий (ПВТ)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Целью его создания стало повышение конкурентоспособности национальных от- раслей экономики, связанных с использованием высоких технологий, проведение разработок современных информационных технологий и программного обеспече- ния, увеличение их экспорта, а также привлечение в эту сферу отечественных и иностранных инвестиций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0" y="6107311"/>
            <a:ext cx="30075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Парк высоких технологий (ПВТ)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/>
          <p:nvPr>
            <p:ph type="title"/>
          </p:nvPr>
        </p:nvSpPr>
        <p:spPr>
          <a:xfrm>
            <a:off x="181155" y="93051"/>
            <a:ext cx="8910785" cy="8472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Высокие технологии и энергосбережение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0401" y="2898475"/>
            <a:ext cx="5074381" cy="377837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8" name="Google Shape;208;p12"/>
          <p:cNvSpPr txBox="1"/>
          <p:nvPr/>
        </p:nvSpPr>
        <p:spPr>
          <a:xfrm>
            <a:off x="94891" y="1276709"/>
            <a:ext cx="8902460" cy="17684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22 июля 2012 г. с космодрома Байконур на околоземную орбиту был выведен Бе- лорусский космический аппарат (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БКА, БелКА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 Основными заказчиками снимкос с белорусского спутника являются различные организации (министерства: по чрезвычайным ситуациям, обороны, лесного хозяйства, сельского хозяйства и про- довольствия, природных ресурсов и охраны окружающей среды; Государственный комитет по имуществу и т.д.).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258792" y="6354780"/>
            <a:ext cx="368160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Белорусский космический аппарат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>
            <p:ph type="title"/>
          </p:nvPr>
        </p:nvSpPr>
        <p:spPr>
          <a:xfrm>
            <a:off x="181154" y="93051"/>
            <a:ext cx="8910785" cy="8472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Высокие технологии и энергосбережение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5" name="Google Shape;215;p13"/>
          <p:cNvGrpSpPr/>
          <p:nvPr/>
        </p:nvGrpSpPr>
        <p:grpSpPr>
          <a:xfrm>
            <a:off x="181155" y="1196751"/>
            <a:ext cx="8783333" cy="1410145"/>
            <a:chOff x="2518161" y="239457"/>
            <a:chExt cx="3460620" cy="1059265"/>
          </a:xfrm>
        </p:grpSpPr>
        <p:sp>
          <p:nvSpPr>
            <p:cNvPr id="216" name="Google Shape;216;p13"/>
            <p:cNvSpPr/>
            <p:nvPr/>
          </p:nvSpPr>
          <p:spPr>
            <a:xfrm>
              <a:off x="2518161" y="239457"/>
              <a:ext cx="3460620" cy="105926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 txBox="1"/>
            <p:nvPr/>
          </p:nvSpPr>
          <p:spPr>
            <a:xfrm>
              <a:off x="2518161" y="239457"/>
              <a:ext cx="3460620" cy="105926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Энергосбережение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реализация правовых, организационных, научных, производ- ственных, технических и экономических мер, направленных на эффективное (ра- циональное) использование (и экономное расходование) топливно-энергетических ресурсов и на вовлечение в хозяйственный оборот возобновляемых источников энергии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 b="0" l="0" r="0" t="9002"/>
          <a:stretch/>
        </p:blipFill>
        <p:spPr>
          <a:xfrm>
            <a:off x="4201064" y="2714913"/>
            <a:ext cx="4763424" cy="399648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19" name="Google Shape;21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7058" y="5464474"/>
            <a:ext cx="3161222" cy="177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13"/>
          <p:cNvGrpSpPr/>
          <p:nvPr/>
        </p:nvGrpSpPr>
        <p:grpSpPr>
          <a:xfrm>
            <a:off x="338147" y="3019472"/>
            <a:ext cx="3673135" cy="2304256"/>
            <a:chOff x="2518161" y="239457"/>
            <a:chExt cx="3460620" cy="1059265"/>
          </a:xfrm>
        </p:grpSpPr>
        <p:sp>
          <p:nvSpPr>
            <p:cNvPr id="221" name="Google Shape;221;p13"/>
            <p:cNvSpPr/>
            <p:nvPr/>
          </p:nvSpPr>
          <p:spPr>
            <a:xfrm>
              <a:off x="2518161" y="239457"/>
              <a:ext cx="3460620" cy="1059265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3"/>
            <p:cNvSpPr txBox="1"/>
            <p:nvPr/>
          </p:nvSpPr>
          <p:spPr>
            <a:xfrm>
              <a:off x="2518161" y="239457"/>
              <a:ext cx="3460620" cy="10592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Важное значение для обеспечения энергетической безопасности страны имеет крупнейший в исто- рии суверенной Беларуси энерге- тический проект – Белорусская АЭС.</a:t>
              </a:r>
              <a:endParaRPr/>
            </a:p>
          </p:txBody>
        </p:sp>
      </p:grpSp>
      <p:sp>
        <p:nvSpPr>
          <p:cNvPr id="223" name="Google Shape;223;p13"/>
          <p:cNvSpPr txBox="1"/>
          <p:nvPr/>
        </p:nvSpPr>
        <p:spPr>
          <a:xfrm>
            <a:off x="519455" y="6364269"/>
            <a:ext cx="368160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Белорусская АЭС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4" name="Google Shape;22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7057" y="5999336"/>
            <a:ext cx="3868587" cy="13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1781" y="4713155"/>
            <a:ext cx="1506927" cy="17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13" y="3458041"/>
            <a:ext cx="753034" cy="261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3"/>
          <p:cNvSpPr txBox="1"/>
          <p:nvPr/>
        </p:nvSpPr>
        <p:spPr>
          <a:xfrm>
            <a:off x="5938975" y="3404242"/>
            <a:ext cx="959510" cy="3693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Белорусская АЭС</a:t>
            </a:r>
            <a:endParaRPr b="1"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Научное обеспечение инновационного развития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Высокие технологии и энергосбережение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181378" y="1"/>
            <a:ext cx="8919300" cy="84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Научное обеспечение инновационного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111630" y="1260375"/>
            <a:ext cx="8877006" cy="1344803"/>
            <a:chOff x="1725287" y="1340096"/>
            <a:chExt cx="5158586" cy="789910"/>
          </a:xfrm>
        </p:grpSpPr>
        <p:sp>
          <p:nvSpPr>
            <p:cNvPr id="83" name="Google Shape;83;p3"/>
            <p:cNvSpPr/>
            <p:nvPr/>
          </p:nvSpPr>
          <p:spPr>
            <a:xfrm>
              <a:off x="1725287" y="1340096"/>
              <a:ext cx="5158586" cy="7899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725287" y="1340096"/>
              <a:ext cx="5158586" cy="7899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Национальная инновационная система (НИС)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совокупность государствен- ных органов и организаций, регулирующих в пределах своей компетенции отноше- ния в сфере инновационной деятельности, и юридических и физических лиц, в т.ч. индивидуальных предпринимателей, осуществляющих и (или) обеспечивающих инновационную деятельность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114781" y="2769231"/>
            <a:ext cx="8837929" cy="3950592"/>
            <a:chOff x="3151" y="17405"/>
            <a:chExt cx="8837929" cy="3950592"/>
          </a:xfrm>
        </p:grpSpPr>
        <p:sp>
          <p:nvSpPr>
            <p:cNvPr id="86" name="Google Shape;86;p3"/>
            <p:cNvSpPr/>
            <p:nvPr/>
          </p:nvSpPr>
          <p:spPr>
            <a:xfrm>
              <a:off x="3151" y="17405"/>
              <a:ext cx="5549950" cy="46477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 txBox="1"/>
            <p:nvPr/>
          </p:nvSpPr>
          <p:spPr>
            <a:xfrm>
              <a:off x="16764" y="31018"/>
              <a:ext cx="5522724" cy="4375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Задачи национальной инновационной системы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58146" y="482181"/>
              <a:ext cx="554995" cy="3485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9" name="Google Shape;89;p3"/>
            <p:cNvSpPr/>
            <p:nvPr/>
          </p:nvSpPr>
          <p:spPr>
            <a:xfrm>
              <a:off x="1113141" y="598375"/>
              <a:ext cx="7727939" cy="46477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 txBox="1"/>
            <p:nvPr/>
          </p:nvSpPr>
          <p:spPr>
            <a:xfrm>
              <a:off x="1126754" y="611988"/>
              <a:ext cx="7700713" cy="4375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получение новых знаний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58146" y="482181"/>
              <a:ext cx="554995" cy="9295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2" name="Google Shape;92;p3"/>
            <p:cNvSpPr/>
            <p:nvPr/>
          </p:nvSpPr>
          <p:spPr>
            <a:xfrm>
              <a:off x="1113141" y="1179344"/>
              <a:ext cx="7727939" cy="46477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1126754" y="1192957"/>
              <a:ext cx="7700713" cy="4375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практическое воплощение инноваций в новой продукции, услугах, тех- нологиях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58146" y="482181"/>
              <a:ext cx="554995" cy="15105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5" name="Google Shape;95;p3"/>
            <p:cNvSpPr/>
            <p:nvPr/>
          </p:nvSpPr>
          <p:spPr>
            <a:xfrm>
              <a:off x="1113141" y="1760314"/>
              <a:ext cx="7727939" cy="46477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 txBox="1"/>
            <p:nvPr/>
          </p:nvSpPr>
          <p:spPr>
            <a:xfrm>
              <a:off x="1126754" y="1773927"/>
              <a:ext cx="7700713" cy="4375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управление и регулирование инновационных процессов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58146" y="482181"/>
              <a:ext cx="554995" cy="20914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8" name="Google Shape;98;p3"/>
            <p:cNvSpPr/>
            <p:nvPr/>
          </p:nvSpPr>
          <p:spPr>
            <a:xfrm>
              <a:off x="1113141" y="2341283"/>
              <a:ext cx="7727939" cy="46477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1126754" y="2354896"/>
              <a:ext cx="7700713" cy="4375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ресурсное обеспечение инноваций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58146" y="482181"/>
              <a:ext cx="554995" cy="26724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1" name="Google Shape;101;p3"/>
            <p:cNvSpPr/>
            <p:nvPr/>
          </p:nvSpPr>
          <p:spPr>
            <a:xfrm>
              <a:off x="1113141" y="2922253"/>
              <a:ext cx="7727939" cy="46477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1126754" y="2935866"/>
              <a:ext cx="7700713" cy="4375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стимулирование инноваций через налоговые льготы и развитие пред- принимательства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58146" y="482181"/>
              <a:ext cx="554995" cy="32534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4" name="Google Shape;104;p3"/>
            <p:cNvSpPr/>
            <p:nvPr/>
          </p:nvSpPr>
          <p:spPr>
            <a:xfrm>
              <a:off x="1113141" y="3503222"/>
              <a:ext cx="7727939" cy="46477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1126754" y="3516835"/>
              <a:ext cx="7700713" cy="4375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получение прибыли от научных разработок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81843" y="1"/>
            <a:ext cx="8980200" cy="84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Научное обеспечение инновационного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1" name="Google Shape;111;p4"/>
          <p:cNvGrpSpPr/>
          <p:nvPr/>
        </p:nvGrpSpPr>
        <p:grpSpPr>
          <a:xfrm>
            <a:off x="111630" y="1440611"/>
            <a:ext cx="8877006" cy="870350"/>
            <a:chOff x="1725287" y="1340096"/>
            <a:chExt cx="5158586" cy="789910"/>
          </a:xfrm>
        </p:grpSpPr>
        <p:sp>
          <p:nvSpPr>
            <p:cNvPr id="112" name="Google Shape;112;p4"/>
            <p:cNvSpPr/>
            <p:nvPr/>
          </p:nvSpPr>
          <p:spPr>
            <a:xfrm>
              <a:off x="1725287" y="1340096"/>
              <a:ext cx="5158586" cy="7899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725287" y="1340096"/>
              <a:ext cx="5158586" cy="7899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Инновационная политика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совокупность методов воздействия государство на производство с целью выпуска новых видов продукции и технологий, а также рас- ширения рынков сбыта отечественных товаров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4" name="Google Shape;114;p4"/>
          <p:cNvGrpSpPr/>
          <p:nvPr/>
        </p:nvGrpSpPr>
        <p:grpSpPr>
          <a:xfrm>
            <a:off x="246130" y="2711627"/>
            <a:ext cx="8608005" cy="3246287"/>
            <a:chOff x="578" y="227219"/>
            <a:chExt cx="8608005" cy="3246287"/>
          </a:xfrm>
        </p:grpSpPr>
        <p:sp>
          <p:nvSpPr>
            <p:cNvPr id="115" name="Google Shape;115;p4"/>
            <p:cNvSpPr/>
            <p:nvPr/>
          </p:nvSpPr>
          <p:spPr>
            <a:xfrm>
              <a:off x="4304580" y="1686465"/>
              <a:ext cx="3045522" cy="5285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16" name="Google Shape;116;p4"/>
            <p:cNvSpPr/>
            <p:nvPr/>
          </p:nvSpPr>
          <p:spPr>
            <a:xfrm>
              <a:off x="4258860" y="1686465"/>
              <a:ext cx="91440" cy="52856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17" name="Google Shape;117;p4"/>
            <p:cNvSpPr/>
            <p:nvPr/>
          </p:nvSpPr>
          <p:spPr>
            <a:xfrm>
              <a:off x="1259058" y="1686465"/>
              <a:ext cx="3045522" cy="52856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18" name="Google Shape;118;p4"/>
            <p:cNvSpPr/>
            <p:nvPr/>
          </p:nvSpPr>
          <p:spPr>
            <a:xfrm>
              <a:off x="4258860" y="796580"/>
              <a:ext cx="91440" cy="39054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19" name="Google Shape;119;p4"/>
            <p:cNvSpPr/>
            <p:nvPr/>
          </p:nvSpPr>
          <p:spPr>
            <a:xfrm>
              <a:off x="1617146" y="227219"/>
              <a:ext cx="5374869" cy="5693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1617146" y="227219"/>
              <a:ext cx="5374869" cy="5693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Задачи, поставленные перед белорусскими учёными и конструкторами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747211" y="1187125"/>
              <a:ext cx="3114739" cy="49933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 txBox="1"/>
            <p:nvPr/>
          </p:nvSpPr>
          <p:spPr>
            <a:xfrm>
              <a:off x="2747211" y="1187125"/>
              <a:ext cx="3114739" cy="4993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обеспечить получение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78" y="2215026"/>
              <a:ext cx="2516960" cy="125848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578" y="2215026"/>
              <a:ext cx="2516960" cy="12584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новых научных результатов на уровне открытий и изобретений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046100" y="2215026"/>
              <a:ext cx="2516960" cy="125848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3046100" y="2215026"/>
              <a:ext cx="2516960" cy="12584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новых проектно-кон- структорских разрабо- ток на уровне патен- тов, в т.ч. зарубежных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6091623" y="2215026"/>
              <a:ext cx="2516960" cy="125848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6091623" y="2215026"/>
              <a:ext cx="2516960" cy="12584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инновационной продукции на уровне не ниже мировых аналогов и стандартов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type="title"/>
          </p:nvPr>
        </p:nvSpPr>
        <p:spPr>
          <a:xfrm>
            <a:off x="163902" y="1"/>
            <a:ext cx="8928000" cy="84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Научное обеспечение инновационного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18066" r="0" t="22471"/>
          <a:stretch/>
        </p:blipFill>
        <p:spPr>
          <a:xfrm>
            <a:off x="94891" y="2504678"/>
            <a:ext cx="4322136" cy="27291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5" name="Google Shape;135;p5"/>
          <p:cNvSpPr txBox="1"/>
          <p:nvPr/>
        </p:nvSpPr>
        <p:spPr>
          <a:xfrm>
            <a:off x="120741" y="1142509"/>
            <a:ext cx="8902500" cy="120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Производственное объединение «БелАЗ» занимает треть мирового рынка карьер- ных самосвалов. На основе научных разработок успешно модернизируется произ- водственная база, что позволяет существенно повышать конкурентоспособность выпускаемой продукции.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94891" y="5317587"/>
            <a:ext cx="432213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БелАЗ-75710</a:t>
            </a:r>
            <a:endParaRPr/>
          </a:p>
        </p:txBody>
      </p:sp>
      <p:pic>
        <p:nvPicPr>
          <p:cNvPr id="137" name="Google Shape;13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2" y="4024734"/>
            <a:ext cx="4422174" cy="270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230955" y="48801"/>
            <a:ext cx="8902200" cy="84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Научное обеспечение инновационного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3" name="Google Shape;143;p6"/>
          <p:cNvGrpSpPr/>
          <p:nvPr/>
        </p:nvGrpSpPr>
        <p:grpSpPr>
          <a:xfrm>
            <a:off x="98903" y="1194227"/>
            <a:ext cx="8877006" cy="698741"/>
            <a:chOff x="1725287" y="1340096"/>
            <a:chExt cx="5158586" cy="789910"/>
          </a:xfrm>
        </p:grpSpPr>
        <p:sp>
          <p:nvSpPr>
            <p:cNvPr id="144" name="Google Shape;144;p6"/>
            <p:cNvSpPr/>
            <p:nvPr/>
          </p:nvSpPr>
          <p:spPr>
            <a:xfrm>
              <a:off x="1725287" y="1340096"/>
              <a:ext cx="5158586" cy="7899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1725287" y="1340096"/>
              <a:ext cx="5158586" cy="7899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Стартап или стартап-компания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(англ. start-up – запускать) – это тип бизнеса, нап- равленный на получение дохода путём реализации принципиально новой идеи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3366" y="3804249"/>
            <a:ext cx="2177371" cy="29360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1902" y="3968151"/>
            <a:ext cx="2384007" cy="277210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Frederick Terman - Wikiwand" id="148" name="Google Shape;148;p6"/>
          <p:cNvPicPr preferRelativeResize="0"/>
          <p:nvPr/>
        </p:nvPicPr>
        <p:blipFill rotWithShape="1">
          <a:blip r:embed="rId5">
            <a:alphaModFix/>
          </a:blip>
          <a:srcRect b="0" l="3018" r="0" t="0"/>
          <a:stretch/>
        </p:blipFill>
        <p:spPr>
          <a:xfrm>
            <a:off x="339852" y="3862880"/>
            <a:ext cx="2084171" cy="287737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9" name="Google Shape;149;p6"/>
          <p:cNvSpPr txBox="1"/>
          <p:nvPr/>
        </p:nvSpPr>
        <p:spPr>
          <a:xfrm>
            <a:off x="86176" y="1930474"/>
            <a:ext cx="8902460" cy="227059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последние десятилетия слово стартап употребляется как синоним прорыва – то, что неразрывно связано с новыми технологиями. Само понятие «стартап» берёт начало из США. В 30-е гг. XX в. выпускники Стэнфордского университета –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Дэвид Паккард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Уильям Хьюлетт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под руководством своего преподавателя по радио- технике организовали маленькую компанию, назвав ее Start up. Она оказалась ус- пешной: продукция HP окружает нас и сегодня. А преподаватель по радиотехнике –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Фредерик Эммонс Терман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сегодня считается «отцом Кремниевой долины» в США.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1819510" y="4201064"/>
            <a:ext cx="1591046" cy="8309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Фредерик Эммонс Терман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5201065" y="5178270"/>
            <a:ext cx="13047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Дэвид Паккард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5635507" y="4031787"/>
            <a:ext cx="13047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Уильям Хьюлетт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>
            <p:ph type="title"/>
          </p:nvPr>
        </p:nvSpPr>
        <p:spPr>
          <a:xfrm>
            <a:off x="172080" y="1"/>
            <a:ext cx="8902200" cy="84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Научное обеспечение инновационного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58" name="Google Shape;158;p7"/>
          <p:cNvGraphicFramePr/>
          <p:nvPr/>
        </p:nvGraphicFramePr>
        <p:xfrm>
          <a:off x="124357" y="260977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{5FBB9F27-11E3-4925-8930-ED4E19775AF7}</a:tableStyleId>
              </a:tblPr>
              <a:tblGrid>
                <a:gridCol w="1782075"/>
                <a:gridCol w="7094925"/>
              </a:tblGrid>
              <a:tr h="2542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Белорусские стартапы для смартфонов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136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Maps.me</a:t>
                      </a:r>
                      <a:endParaRPr b="1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Картографическое приложение. Умеет ориентироваться по GPS, строить маршруты для автомобилей и пешеходов между двумя заданными точками, проводить поиск по объектам, а также пре- доставлять подробную информацию о заведениях на карте. Дос- тупна голосовая навигация.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2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Viber</a:t>
                      </a:r>
                      <a:endParaRPr b="1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Приложение-мессенджер, которое позволяет отправлять сообще- ния, совершать видео- и голосовые звонки через интернет.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9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Flo</a:t>
                      </a:r>
                      <a:endParaRPr b="1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Приложение для поддержания женского здоровья и самочувст- вия.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5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MSQRD (Masquerade)</a:t>
                      </a:r>
                      <a:endParaRPr b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Видео и фото-селфи приложение - можно накладывать рамки и маски на лицо, например, на online-звонках: борода, лицо знаме- нитости, цветы в волосах.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7"/>
          <p:cNvSpPr txBox="1"/>
          <p:nvPr/>
        </p:nvSpPr>
        <p:spPr>
          <a:xfrm>
            <a:off x="98903" y="1050409"/>
            <a:ext cx="8902460" cy="14492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отличие от обычного бизнеса, стартап имеет инновационную основу, т.е. откры- вается бизнес, который ранее не существовал вообще. Идея любого стартапа зак- лючается в новизне, новом продукте, новой технологии, в том, чего раньше не бы- ло в мире. Самые известные в истории успешные стартапы: Microsoft, YouТube, Google, Apple, Facebook, World of Tanks.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>
            <p:ph type="title"/>
          </p:nvPr>
        </p:nvSpPr>
        <p:spPr>
          <a:xfrm>
            <a:off x="189780" y="39951"/>
            <a:ext cx="8902200" cy="84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Научное обеспечение инновационного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116156" y="1214310"/>
            <a:ext cx="8902460" cy="202059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 каждый стартап преследует исключительно коммерческие цели. Он может быть гуманитарным, научно-техническим, информационным. Стартапы – важнейший элемент экономического развития любой страны. Они находятся в числе самых быстроразвивающихся бизнесов, многие из которых имеют потенциал вырасти в многомиллионные и многомиллиардные бизнесы, так называемые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юникорны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В Беларуси пока нет юникорнов. Но ряд сегодняшних отечественных стартапов имеет потенциал в будущем стать первым белорусским юникорном.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6280/mod_book/chapter/19923/%D0%9C%D0%B5%D1%81%D1%82%D0%BE%20%D0%BF%D1%80%D0%BE%D0%B6%D0%B8%D0%B2%D0%B0%D0%BD%D0%B8%D1%8F%20%D0%BE%D1%81%D0%BD%D0%BE%D0%B2%D0%B0%D1%82%D0%B5%D0%BB%D0%B5%D0%B9%20%D1%81%D1%82%D0%B0%D1%80%D1%82%D0%B0%D0%BF%D0%B0.jpg" id="166" name="Google Shape;166;p8"/>
          <p:cNvPicPr preferRelativeResize="0"/>
          <p:nvPr/>
        </p:nvPicPr>
        <p:blipFill rotWithShape="1">
          <a:blip r:embed="rId3">
            <a:alphaModFix/>
          </a:blip>
          <a:srcRect b="2157" l="1014" r="1173" t="7776"/>
          <a:stretch/>
        </p:blipFill>
        <p:spPr>
          <a:xfrm>
            <a:off x="3700730" y="3336585"/>
            <a:ext cx="4088921" cy="34121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7" name="Google Shape;167;p8"/>
          <p:cNvSpPr txBox="1"/>
          <p:nvPr/>
        </p:nvSpPr>
        <p:spPr>
          <a:xfrm>
            <a:off x="517583" y="4750280"/>
            <a:ext cx="31830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Место проживания основателей белорусских стартапов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/>
          <p:nvPr>
            <p:ph type="title"/>
          </p:nvPr>
        </p:nvSpPr>
        <p:spPr>
          <a:xfrm>
            <a:off x="163902" y="93051"/>
            <a:ext cx="8928038" cy="8472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Высокие технологии и энергосбережение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3" name="Google Shape;173;p9"/>
          <p:cNvGrpSpPr/>
          <p:nvPr/>
        </p:nvGrpSpPr>
        <p:grpSpPr>
          <a:xfrm>
            <a:off x="467544" y="1412776"/>
            <a:ext cx="8424936" cy="802785"/>
            <a:chOff x="2518161" y="239457"/>
            <a:chExt cx="3460620" cy="1059265"/>
          </a:xfrm>
        </p:grpSpPr>
        <p:sp>
          <p:nvSpPr>
            <p:cNvPr id="174" name="Google Shape;174;p9"/>
            <p:cNvSpPr/>
            <p:nvPr/>
          </p:nvSpPr>
          <p:spPr>
            <a:xfrm>
              <a:off x="2518161" y="239457"/>
              <a:ext cx="3460620" cy="105926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9"/>
            <p:cNvSpPr txBox="1"/>
            <p:nvPr/>
          </p:nvSpPr>
          <p:spPr>
            <a:xfrm>
              <a:off x="2518161" y="239457"/>
              <a:ext cx="3460620" cy="105926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Высокие технологии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процессы, основанные на использовании передовых достижений науки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6" name="Google Shape;176;p9"/>
          <p:cNvGrpSpPr/>
          <p:nvPr/>
        </p:nvGrpSpPr>
        <p:grpSpPr>
          <a:xfrm>
            <a:off x="467544" y="2492895"/>
            <a:ext cx="8424935" cy="3744419"/>
            <a:chOff x="0" y="144015"/>
            <a:chExt cx="8424935" cy="3744419"/>
          </a:xfrm>
        </p:grpSpPr>
        <p:sp>
          <p:nvSpPr>
            <p:cNvPr id="177" name="Google Shape;177;p9"/>
            <p:cNvSpPr/>
            <p:nvPr/>
          </p:nvSpPr>
          <p:spPr>
            <a:xfrm rot="5400000">
              <a:off x="3856746" y="-679755"/>
              <a:ext cx="3744419" cy="5391959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9525">
              <a:solidFill>
                <a:srgbClr val="CACAC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9"/>
            <p:cNvSpPr txBox="1"/>
            <p:nvPr/>
          </p:nvSpPr>
          <p:spPr>
            <a:xfrm>
              <a:off x="3032977" y="326801"/>
              <a:ext cx="5209172" cy="33788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технологи (системы распрост- ранения новостей, технологии коллектив- ной работы, технологии обучения);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электроника;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программное обеспечение (искусственный интеллект);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беспроводные технологии;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робототехника;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нанотехнологии;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экологически чистые технологии, энерго- сбережение и альтернативная энергетика (переработка отходов, атомная энергетика, солнечная энергетика, водородная энерге- тика);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0" y="361654"/>
              <a:ext cx="3032976" cy="330913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9"/>
            <p:cNvSpPr txBox="1"/>
            <p:nvPr/>
          </p:nvSpPr>
          <p:spPr>
            <a:xfrm>
              <a:off x="148058" y="509712"/>
              <a:ext cx="2736860" cy="3013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Отрасли высоких технологий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28.04.2022</vt:lpwstr>
  </property>
</Properties>
</file>