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jB0gD65Jq336eptOMNT/Xh3FNv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2A554A-6385-47E7-A344-2B79A78F3684}">
  <a:tblStyle styleId="{272A554A-6385-47E7-A344-2B79A78F368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0E6"/>
          </a:solidFill>
        </a:fill>
      </a:tcStyle>
    </a:wholeTbl>
    <a:band1H>
      <a:tcTxStyle/>
      <a:tcStyle>
        <a:fill>
          <a:solidFill>
            <a:srgbClr val="FFE0CA"/>
          </a:solidFill>
        </a:fill>
      </a:tcStyle>
    </a:band1H>
    <a:band2H>
      <a:tcTxStyle/>
    </a:band2H>
    <a:band1V>
      <a:tcTxStyle/>
      <a:tcStyle>
        <a:fill>
          <a:solidFill>
            <a:srgbClr val="FFE0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5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2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28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2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3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3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3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3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887366" y="3922475"/>
            <a:ext cx="7713662" cy="118342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>
                <a:latin typeface="Cambria"/>
                <a:ea typeface="Cambria"/>
                <a:cs typeface="Cambria"/>
                <a:sym typeface="Cambria"/>
              </a:rPr>
              <a:t>Национальные интересы и безопасность Республики Беларусь</a:t>
            </a:r>
            <a:endParaRPr sz="3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235388"/>
            <a:ext cx="7740650" cy="597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2021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/>
          <p:nvPr>
            <p:ph type="title"/>
          </p:nvPr>
        </p:nvSpPr>
        <p:spPr>
          <a:xfrm>
            <a:off x="112142" y="0"/>
            <a:ext cx="8979797" cy="9575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Национальные интересы и безопасность Республики Беларусь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35" name="Google Shape;135;p10"/>
          <p:cNvGraphicFramePr/>
          <p:nvPr/>
        </p:nvGraphicFramePr>
        <p:xfrm>
          <a:off x="112142" y="10830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{272A554A-6385-47E7-A344-2B79A78F3684}</a:tableStyleId>
              </a:tblPr>
              <a:tblGrid>
                <a:gridCol w="8885200"/>
              </a:tblGrid>
              <a:tr h="895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национальные интересы Республики Беларусь в демографической сфере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</a:tr>
              <a:tr h="4672350"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устойчивый рост численности белорусской нации на основе последовательного увеличения рождаемости и ожидаемой продолжительности жизни, снижения смертности населения;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повышение общего уровня здоровья населения, охрана здоровья матери и ребён- ка;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укрепление института семьи как социального института, наиболее благоприят- ного для реализации потребности в детях, их воспитания;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оптимизация внутренних и внешних миграционных потоков, обеспечение поло- жительного сальдо внешней миграции экономически активного населения.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/>
          <p:nvPr>
            <p:ph type="title"/>
          </p:nvPr>
        </p:nvSpPr>
        <p:spPr>
          <a:xfrm>
            <a:off x="112142" y="0"/>
            <a:ext cx="8979797" cy="9575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Национальные интересы и безопасность Республики Беларусь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41" name="Google Shape;141;p11"/>
          <p:cNvGraphicFramePr/>
          <p:nvPr/>
        </p:nvGraphicFramePr>
        <p:xfrm>
          <a:off x="112142" y="10830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{272A554A-6385-47E7-A344-2B79A78F3684}</a:tableStyleId>
              </a:tblPr>
              <a:tblGrid>
                <a:gridCol w="8885200"/>
              </a:tblGrid>
              <a:tr h="895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национальные интересы Республики Беларусь в экологической сфере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</a:tr>
              <a:tr h="4672350"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обеспечение экологически благоприятных условий жизнедеятельности граждан;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преодоление негативных последствий радиоактивного загрязнения территории страны и иных чрезвычайных ситуаций, реабилитация экологически нарушен- ных территорий;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устойчивое природно-ресурсное обеспечение социально-экономического разви- тия страны;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рациональное использование природно-ресурсного потенциала, сохранение био- логического и ландшафтного разнообразия, экологического равновесия природ- ных систем;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содействие поддержанию глобального и регионального экологического равнове- сия.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 txBox="1"/>
          <p:nvPr>
            <p:ph type="title"/>
          </p:nvPr>
        </p:nvSpPr>
        <p:spPr>
          <a:xfrm>
            <a:off x="112142" y="0"/>
            <a:ext cx="8979797" cy="9575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Национальные интересы и безопасность Республики Беларусь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47" name="Google Shape;147;p12"/>
          <p:cNvGraphicFramePr/>
          <p:nvPr/>
        </p:nvGraphicFramePr>
        <p:xfrm>
          <a:off x="112142" y="10830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{272A554A-6385-47E7-A344-2B79A78F3684}</a:tableStyleId>
              </a:tblPr>
              <a:tblGrid>
                <a:gridCol w="8885200"/>
              </a:tblGrid>
              <a:tr h="895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национальные интересы Республики Беларусь в военной сфере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</a:tr>
              <a:tr h="4672350"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укрепление в обществе чувства патриотизма, готовности к защите националь- ных интересов Республики Беларусь;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эффективное стратегическое сдерживание, обеспечивающее поддержание мира, региональной безопасности и предотвращение угрозы применения военной си- лы против Республики Беларусь;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обеспечение защиты независимости, территориальной целостности, суверените- та республики в случае применения против неё военной силы или угрозы силой;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развитие военной организации государства, поддержание уровня оборонного по- тенциала, соответствующего возможностям государства и достаточного для ре- шения задач мирного и военного времени;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укрепление международных и региональных механизмов обеспечения военной безопасности, партнёрства и доверия;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последовательное развитие и укрепление военного и военно-технического сот- рудничества с Российской Федерацией;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повышение эффективности Организации Договора о коллективной безопасности (ОДКБ).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3"/>
          <p:cNvGrpSpPr/>
          <p:nvPr/>
        </p:nvGrpSpPr>
        <p:grpSpPr>
          <a:xfrm>
            <a:off x="163601" y="1499037"/>
            <a:ext cx="8773064" cy="657565"/>
            <a:chOff x="67" y="2742038"/>
            <a:chExt cx="4010278" cy="2634131"/>
          </a:xfrm>
        </p:grpSpPr>
        <p:sp>
          <p:nvSpPr>
            <p:cNvPr id="153" name="Google Shape;153;p13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3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Национальная безопасность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состояние защищённости национальных интересов государства от внутренних и внешних угроз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55" name="Google Shape;155;p13"/>
          <p:cNvGrpSpPr/>
          <p:nvPr/>
        </p:nvGrpSpPr>
        <p:grpSpPr>
          <a:xfrm>
            <a:off x="263380" y="2531851"/>
            <a:ext cx="8573504" cy="3260789"/>
            <a:chOff x="575" y="150960"/>
            <a:chExt cx="8573504" cy="3260789"/>
          </a:xfrm>
        </p:grpSpPr>
        <p:sp>
          <p:nvSpPr>
            <p:cNvPr id="156" name="Google Shape;156;p13"/>
            <p:cNvSpPr/>
            <p:nvPr/>
          </p:nvSpPr>
          <p:spPr>
            <a:xfrm>
              <a:off x="4287328" y="869567"/>
              <a:ext cx="3033315" cy="5264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7" name="Google Shape;157;p13"/>
            <p:cNvSpPr/>
            <p:nvPr/>
          </p:nvSpPr>
          <p:spPr>
            <a:xfrm>
              <a:off x="4241608" y="869567"/>
              <a:ext cx="91440" cy="52644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8" name="Google Shape;158;p13"/>
            <p:cNvSpPr/>
            <p:nvPr/>
          </p:nvSpPr>
          <p:spPr>
            <a:xfrm>
              <a:off x="1254012" y="869567"/>
              <a:ext cx="3033315" cy="52644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9" name="Google Shape;159;p13"/>
            <p:cNvSpPr/>
            <p:nvPr/>
          </p:nvSpPr>
          <p:spPr>
            <a:xfrm>
              <a:off x="1233581" y="150960"/>
              <a:ext cx="6107493" cy="71860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3"/>
            <p:cNvSpPr txBox="1"/>
            <p:nvPr/>
          </p:nvSpPr>
          <p:spPr>
            <a:xfrm>
              <a:off x="1233581" y="150960"/>
              <a:ext cx="6107493" cy="7186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Субъекты системы обеспечения национальной безопасности Республики Беларусь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575" y="1396011"/>
              <a:ext cx="2506872" cy="201573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 txBox="1"/>
            <p:nvPr/>
          </p:nvSpPr>
          <p:spPr>
            <a:xfrm>
              <a:off x="575" y="1396011"/>
              <a:ext cx="2506872" cy="2015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государственные органы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033891" y="1396011"/>
              <a:ext cx="2506872" cy="201573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 txBox="1"/>
            <p:nvPr/>
          </p:nvSpPr>
          <p:spPr>
            <a:xfrm>
              <a:off x="3033891" y="1396011"/>
              <a:ext cx="2506872" cy="2015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общественные объединения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6067207" y="1396011"/>
              <a:ext cx="2506872" cy="201573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 txBox="1"/>
            <p:nvPr/>
          </p:nvSpPr>
          <p:spPr>
            <a:xfrm>
              <a:off x="6067207" y="1396011"/>
              <a:ext cx="2506872" cy="2015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отдельные граждане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67" name="Google Shape;167;p13"/>
          <p:cNvSpPr txBox="1"/>
          <p:nvPr>
            <p:ph type="title"/>
          </p:nvPr>
        </p:nvSpPr>
        <p:spPr>
          <a:xfrm>
            <a:off x="112142" y="0"/>
            <a:ext cx="8979797" cy="9575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Национальные интересы и безопасность Республики Беларусь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Ð¡Ð°Ð²ÐµÑ Ð±ÑÑÐ¿ÐµÐºÑ Ð ÑÑÐ¿ÑÐ±Ð»ÑÐºÑ ÐÐµÐ»Ð°ÑÑÑÑ â ÐÑÐºÑÐ¿ÐµÐ´ÑÑ" id="172" name="Google Shape;1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9281" y="1205619"/>
            <a:ext cx="3657600" cy="494347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3" name="Google Shape;173;p14"/>
          <p:cNvSpPr txBox="1"/>
          <p:nvPr/>
        </p:nvSpPr>
        <p:spPr>
          <a:xfrm>
            <a:off x="5536632" y="6218107"/>
            <a:ext cx="30228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Эмблема Совета Безопасности Республики Беларусь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14"/>
          <p:cNvSpPr txBox="1"/>
          <p:nvPr/>
        </p:nvSpPr>
        <p:spPr>
          <a:xfrm>
            <a:off x="181155" y="1630393"/>
            <a:ext cx="4899803" cy="22773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Руководство системой обеспечения нацио- нальной безопасности осуществляет Прези- дент Республики Беларусь. Он формирует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Совет Безопасности Республики Беларусь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целью которого является подготовка реше- ний Президента Республики Беларусь в сфе- ре национальной безопасности Республики Беларусь.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5" name="Google Shape;175;p14"/>
          <p:cNvSpPr txBox="1"/>
          <p:nvPr>
            <p:ph type="title"/>
          </p:nvPr>
        </p:nvSpPr>
        <p:spPr>
          <a:xfrm>
            <a:off x="112142" y="0"/>
            <a:ext cx="8979797" cy="9575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Национальные интересы и безопасность Республики Беларусь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5"/>
          <p:cNvGrpSpPr/>
          <p:nvPr/>
        </p:nvGrpSpPr>
        <p:grpSpPr>
          <a:xfrm>
            <a:off x="175627" y="1759787"/>
            <a:ext cx="8844504" cy="4468485"/>
            <a:chOff x="3098" y="508956"/>
            <a:chExt cx="8844504" cy="4468485"/>
          </a:xfrm>
        </p:grpSpPr>
        <p:sp>
          <p:nvSpPr>
            <p:cNvPr id="181" name="Google Shape;181;p15"/>
            <p:cNvSpPr/>
            <p:nvPr/>
          </p:nvSpPr>
          <p:spPr>
            <a:xfrm>
              <a:off x="3098" y="508956"/>
              <a:ext cx="4789762" cy="57779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5"/>
            <p:cNvSpPr txBox="1"/>
            <p:nvPr/>
          </p:nvSpPr>
          <p:spPr>
            <a:xfrm>
              <a:off x="20021" y="525879"/>
              <a:ext cx="4755916" cy="5439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задачи и функции Совета Безопасности Республики Беларусь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82075" y="1086750"/>
              <a:ext cx="478976" cy="41099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4" name="Google Shape;184;p15"/>
            <p:cNvSpPr/>
            <p:nvPr/>
          </p:nvSpPr>
          <p:spPr>
            <a:xfrm>
              <a:off x="961051" y="1186553"/>
              <a:ext cx="7884769" cy="62239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5"/>
            <p:cNvSpPr txBox="1"/>
            <p:nvPr/>
          </p:nvSpPr>
          <p:spPr>
            <a:xfrm>
              <a:off x="979280" y="1204782"/>
              <a:ext cx="7848311" cy="5859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прогнозирование, выявление, ана­лиз и оценка рисков, вызовов, угроз на- циональной безопасности, выработка мер по их предотвращению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482075" y="1086750"/>
              <a:ext cx="478976" cy="123563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7" name="Google Shape;187;p15"/>
            <p:cNvSpPr/>
            <p:nvPr/>
          </p:nvSpPr>
          <p:spPr>
            <a:xfrm>
              <a:off x="961051" y="1908749"/>
              <a:ext cx="7884769" cy="82726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5"/>
            <p:cNvSpPr txBox="1"/>
            <p:nvPr/>
          </p:nvSpPr>
          <p:spPr>
            <a:xfrm>
              <a:off x="985281" y="1932979"/>
              <a:ext cx="7836309" cy="7788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определение государственных органов, ответственных за обеспечение на- циональной безопасности в политической, экономической, социальной, военной, информационной сферах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482075" y="1086750"/>
              <a:ext cx="478976" cy="21543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15"/>
            <p:cNvSpPr/>
            <p:nvPr/>
          </p:nvSpPr>
          <p:spPr>
            <a:xfrm>
              <a:off x="961051" y="2835820"/>
              <a:ext cx="7884769" cy="81051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5"/>
            <p:cNvSpPr txBox="1"/>
            <p:nvPr/>
          </p:nvSpPr>
          <p:spPr>
            <a:xfrm>
              <a:off x="984790" y="2859559"/>
              <a:ext cx="7837291" cy="7630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разработка основных направлений государственной политики и коор- динация деятельности государственных органов в сфере обеспечения на- циональной безопасности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482075" y="1086750"/>
              <a:ext cx="478976" cy="294657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15"/>
            <p:cNvSpPr/>
            <p:nvPr/>
          </p:nvSpPr>
          <p:spPr>
            <a:xfrm>
              <a:off x="961051" y="3746140"/>
              <a:ext cx="7884769" cy="57437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5"/>
            <p:cNvSpPr txBox="1"/>
            <p:nvPr/>
          </p:nvSpPr>
          <p:spPr>
            <a:xfrm>
              <a:off x="977874" y="3762963"/>
              <a:ext cx="7851123" cy="540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внесение предложений Президенту Республики Беларусь по вопросам внутренней и внешней политики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482075" y="1086750"/>
              <a:ext cx="478976" cy="361213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6" name="Google Shape;196;p15"/>
            <p:cNvSpPr/>
            <p:nvPr/>
          </p:nvSpPr>
          <p:spPr>
            <a:xfrm>
              <a:off x="961051" y="4420319"/>
              <a:ext cx="7886551" cy="55712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5"/>
            <p:cNvSpPr txBox="1"/>
            <p:nvPr/>
          </p:nvSpPr>
          <p:spPr>
            <a:xfrm>
              <a:off x="977369" y="4436637"/>
              <a:ext cx="7853915" cy="5244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рассмотрение проектов правовых актов в сфере обеспечения националь- ной безопасности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98" name="Google Shape;198;p15"/>
          <p:cNvSpPr txBox="1"/>
          <p:nvPr>
            <p:ph type="title"/>
          </p:nvPr>
        </p:nvSpPr>
        <p:spPr>
          <a:xfrm>
            <a:off x="112142" y="0"/>
            <a:ext cx="8979797" cy="9575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Национальные интересы и безопасность Республики Беларусь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ÐÑÑÑÐ°Ð²ÐºÐ° Â«ÐÐ°ÑÐ¸Ð¾Ð½Ð°Ð»ÑÐ½Ð°Ñ Ð±ÐµÐ·Ð¾Ð¿Ð°ÑÐ½Ð¾ÑÑÑ Ð¸ ÑÑÐ²ÐµÑÐµÐ½Ð¸ÑÐµÑ ÐÐµÐ»Ð°ÑÑÑÐ¸Â» - Ð¦ÐÐ ÐÐÐ  ÐÐµÐ»Ð°ÑÑÑÐ¸ | ÐÐ¾Ð²Ð¾ÑÑÐ¸" id="203" name="Google Shape;2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5490" y="1268082"/>
            <a:ext cx="3876114" cy="549246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4" name="Google Shape;204;p16"/>
          <p:cNvSpPr txBox="1"/>
          <p:nvPr/>
        </p:nvSpPr>
        <p:spPr>
          <a:xfrm>
            <a:off x="1078303" y="6175776"/>
            <a:ext cx="40473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Концепция национальной безопасности Республики Беларусь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138024" y="1268082"/>
            <a:ext cx="4830792" cy="202720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 ноября 2010 г.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Президент Республики Беларусь утвердил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Концепцию нацио- нальной безопасности Республики Бела- русь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в которой были определены основные потенциальные либо реально существую- щие угрозы национальной безопасности Республики Беларусь.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6" name="Google Shape;206;p16"/>
          <p:cNvSpPr txBox="1"/>
          <p:nvPr>
            <p:ph type="title"/>
          </p:nvPr>
        </p:nvSpPr>
        <p:spPr>
          <a:xfrm>
            <a:off x="112142" y="0"/>
            <a:ext cx="8979797" cy="9575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Национальные интересы и безопасность Республики Беларусь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7"/>
          <p:cNvGrpSpPr/>
          <p:nvPr/>
        </p:nvGrpSpPr>
        <p:grpSpPr>
          <a:xfrm>
            <a:off x="263380" y="2221300"/>
            <a:ext cx="8573504" cy="3260789"/>
            <a:chOff x="575" y="150960"/>
            <a:chExt cx="8573504" cy="3260789"/>
          </a:xfrm>
        </p:grpSpPr>
        <p:sp>
          <p:nvSpPr>
            <p:cNvPr id="212" name="Google Shape;212;p17"/>
            <p:cNvSpPr/>
            <p:nvPr/>
          </p:nvSpPr>
          <p:spPr>
            <a:xfrm>
              <a:off x="4287328" y="869567"/>
              <a:ext cx="3033315" cy="5264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3" name="Google Shape;213;p17"/>
            <p:cNvSpPr/>
            <p:nvPr/>
          </p:nvSpPr>
          <p:spPr>
            <a:xfrm>
              <a:off x="4241608" y="869567"/>
              <a:ext cx="91440" cy="52644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4" name="Google Shape;214;p17"/>
            <p:cNvSpPr/>
            <p:nvPr/>
          </p:nvSpPr>
          <p:spPr>
            <a:xfrm>
              <a:off x="1254012" y="869567"/>
              <a:ext cx="3033315" cy="52644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5" name="Google Shape;215;p17"/>
            <p:cNvSpPr/>
            <p:nvPr/>
          </p:nvSpPr>
          <p:spPr>
            <a:xfrm>
              <a:off x="1233581" y="150960"/>
              <a:ext cx="6107493" cy="71860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7"/>
            <p:cNvSpPr txBox="1"/>
            <p:nvPr/>
          </p:nvSpPr>
          <p:spPr>
            <a:xfrm>
              <a:off x="1233581" y="150960"/>
              <a:ext cx="6107493" cy="7186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угрозы национальной безопасности Республики Беларусь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575" y="1396011"/>
              <a:ext cx="2506872" cy="201573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7"/>
            <p:cNvSpPr txBox="1"/>
            <p:nvPr/>
          </p:nvSpPr>
          <p:spPr>
            <a:xfrm>
              <a:off x="575" y="1396011"/>
              <a:ext cx="2506872" cy="2015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посягательства на не- зависимость, террито- риальную целостность, суверенитет и консти- туционный строй Рес- публики Беларусь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3033891" y="1396011"/>
              <a:ext cx="2506872" cy="201573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7"/>
            <p:cNvSpPr txBox="1"/>
            <p:nvPr/>
          </p:nvSpPr>
          <p:spPr>
            <a:xfrm>
              <a:off x="3033891" y="1396011"/>
              <a:ext cx="2506872" cy="2015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вмешательство извне во внутриполитичес- кие процессы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6067207" y="1396011"/>
              <a:ext cx="2506872" cy="201573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7"/>
            <p:cNvSpPr txBox="1"/>
            <p:nvPr/>
          </p:nvSpPr>
          <p:spPr>
            <a:xfrm>
              <a:off x="6067207" y="1396011"/>
              <a:ext cx="2506872" cy="2015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попытки разрушения национальных духов- но-нравственных тра- диций и необъективно- го пересмотра истории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23" name="Google Shape;223;p17"/>
          <p:cNvSpPr txBox="1"/>
          <p:nvPr>
            <p:ph type="title"/>
          </p:nvPr>
        </p:nvSpPr>
        <p:spPr>
          <a:xfrm>
            <a:off x="112142" y="0"/>
            <a:ext cx="8979797" cy="9575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Национальные интересы и безопасность Республики Беларусь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18"/>
          <p:cNvGrpSpPr/>
          <p:nvPr/>
        </p:nvGrpSpPr>
        <p:grpSpPr>
          <a:xfrm>
            <a:off x="258792" y="1253910"/>
            <a:ext cx="8678175" cy="5480240"/>
            <a:chOff x="86263" y="3079"/>
            <a:chExt cx="8678175" cy="5480240"/>
          </a:xfrm>
        </p:grpSpPr>
        <p:sp>
          <p:nvSpPr>
            <p:cNvPr id="229" name="Google Shape;229;p18"/>
            <p:cNvSpPr/>
            <p:nvPr/>
          </p:nvSpPr>
          <p:spPr>
            <a:xfrm>
              <a:off x="86263" y="3079"/>
              <a:ext cx="3953694" cy="54339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8"/>
            <p:cNvSpPr txBox="1"/>
            <p:nvPr/>
          </p:nvSpPr>
          <p:spPr>
            <a:xfrm>
              <a:off x="102178" y="18994"/>
              <a:ext cx="3921864" cy="5115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показатели национальной безопасности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481632" y="546470"/>
              <a:ext cx="395369" cy="3554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2" name="Google Shape;232;p18"/>
            <p:cNvSpPr/>
            <p:nvPr/>
          </p:nvSpPr>
          <p:spPr>
            <a:xfrm>
              <a:off x="877002" y="640331"/>
              <a:ext cx="7887430" cy="5232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8"/>
            <p:cNvSpPr txBox="1"/>
            <p:nvPr/>
          </p:nvSpPr>
          <p:spPr>
            <a:xfrm>
              <a:off x="892327" y="655656"/>
              <a:ext cx="7856780" cy="4925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доля инвестиций в основной капитал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481632" y="546470"/>
              <a:ext cx="395369" cy="97258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5" name="Google Shape;235;p18"/>
            <p:cNvSpPr/>
            <p:nvPr/>
          </p:nvSpPr>
          <p:spPr>
            <a:xfrm>
              <a:off x="877002" y="1257437"/>
              <a:ext cx="7887430" cy="5232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8"/>
            <p:cNvSpPr txBox="1"/>
            <p:nvPr/>
          </p:nvSpPr>
          <p:spPr>
            <a:xfrm>
              <a:off x="892327" y="1272762"/>
              <a:ext cx="7856780" cy="4925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уровень инновационной активности промышленных предприятий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481632" y="546470"/>
              <a:ext cx="395369" cy="15896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8" name="Google Shape;238;p18"/>
            <p:cNvSpPr/>
            <p:nvPr/>
          </p:nvSpPr>
          <p:spPr>
            <a:xfrm>
              <a:off x="877002" y="1874543"/>
              <a:ext cx="7887430" cy="5232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8"/>
            <p:cNvSpPr txBox="1"/>
            <p:nvPr/>
          </p:nvSpPr>
          <p:spPr>
            <a:xfrm>
              <a:off x="892327" y="1889868"/>
              <a:ext cx="7856780" cy="4925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внутренние затраты на научные исследования и разработки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481632" y="546470"/>
              <a:ext cx="395369" cy="220680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1" name="Google Shape;241;p18"/>
            <p:cNvSpPr/>
            <p:nvPr/>
          </p:nvSpPr>
          <p:spPr>
            <a:xfrm>
              <a:off x="877002" y="2491649"/>
              <a:ext cx="7887430" cy="5232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8"/>
            <p:cNvSpPr txBox="1"/>
            <p:nvPr/>
          </p:nvSpPr>
          <p:spPr>
            <a:xfrm>
              <a:off x="892327" y="2506974"/>
              <a:ext cx="7856780" cy="4925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Индекс человеческого развития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481632" y="546470"/>
              <a:ext cx="395369" cy="28239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4" name="Google Shape;244;p18"/>
            <p:cNvSpPr/>
            <p:nvPr/>
          </p:nvSpPr>
          <p:spPr>
            <a:xfrm>
              <a:off x="877002" y="3108755"/>
              <a:ext cx="7887430" cy="5232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8"/>
            <p:cNvSpPr txBox="1"/>
            <p:nvPr/>
          </p:nvSpPr>
          <p:spPr>
            <a:xfrm>
              <a:off x="892327" y="3124080"/>
              <a:ext cx="7856780" cy="4925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суммарный коэффициент рождаемости (среднее число рождений у одной женщины за всю её жизнь)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481632" y="546470"/>
              <a:ext cx="395369" cy="34410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7" name="Google Shape;247;p18"/>
            <p:cNvSpPr/>
            <p:nvPr/>
          </p:nvSpPr>
          <p:spPr>
            <a:xfrm>
              <a:off x="877002" y="3725862"/>
              <a:ext cx="7887436" cy="5232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8"/>
            <p:cNvSpPr txBox="1"/>
            <p:nvPr/>
          </p:nvSpPr>
          <p:spPr>
            <a:xfrm>
              <a:off x="892327" y="3741187"/>
              <a:ext cx="7856786" cy="4925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уровень обеспеченности ресурсами здравоохранения, образования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481632" y="546470"/>
              <a:ext cx="395369" cy="40581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0" name="Google Shape;250;p18"/>
            <p:cNvSpPr/>
            <p:nvPr/>
          </p:nvSpPr>
          <p:spPr>
            <a:xfrm>
              <a:off x="877002" y="4342968"/>
              <a:ext cx="7887436" cy="5232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8"/>
            <p:cNvSpPr txBox="1"/>
            <p:nvPr/>
          </p:nvSpPr>
          <p:spPr>
            <a:xfrm>
              <a:off x="892327" y="4358293"/>
              <a:ext cx="7856786" cy="4925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уровень развития информационных технологий и телекоммуникаций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481632" y="546470"/>
              <a:ext cx="395369" cy="467522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3" name="Google Shape;253;p18"/>
            <p:cNvSpPr/>
            <p:nvPr/>
          </p:nvSpPr>
          <p:spPr>
            <a:xfrm>
              <a:off x="877002" y="4960074"/>
              <a:ext cx="7887436" cy="5232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8"/>
            <p:cNvSpPr txBox="1"/>
            <p:nvPr/>
          </p:nvSpPr>
          <p:spPr>
            <a:xfrm>
              <a:off x="892327" y="4975399"/>
              <a:ext cx="7856786" cy="4925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обеспеченность военными кадрами и оснащённость Вооружённых Сил современным вооружением, военной и специальной техникой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5" name="Google Shape;255;p18"/>
          <p:cNvSpPr txBox="1"/>
          <p:nvPr>
            <p:ph type="title"/>
          </p:nvPr>
        </p:nvSpPr>
        <p:spPr>
          <a:xfrm>
            <a:off x="112142" y="0"/>
            <a:ext cx="8979797" cy="9575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Национальные интересы и безопасность Республики Беларусь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"/>
          <p:cNvSpPr txBox="1"/>
          <p:nvPr>
            <p:ph type="title"/>
          </p:nvPr>
        </p:nvSpPr>
        <p:spPr>
          <a:xfrm>
            <a:off x="8326" y="215660"/>
            <a:ext cx="9083614" cy="72461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Информационная безопасность и её значение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61" name="Google Shape;261;p19"/>
          <p:cNvGrpSpPr/>
          <p:nvPr/>
        </p:nvGrpSpPr>
        <p:grpSpPr>
          <a:xfrm>
            <a:off x="163601" y="1369641"/>
            <a:ext cx="8773064" cy="830095"/>
            <a:chOff x="67" y="2742038"/>
            <a:chExt cx="4010278" cy="2634131"/>
          </a:xfrm>
        </p:grpSpPr>
        <p:sp>
          <p:nvSpPr>
            <p:cNvPr id="262" name="Google Shape;262;p19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9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Информационная безопасность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состояние защищённости интересов лич- ности, общества и государства от внешних и внутренних угроз в информационной сфере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64" name="Google Shape;26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3901" y="2329131"/>
            <a:ext cx="3082764" cy="434916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65" name="Google Shape;265;p19"/>
          <p:cNvSpPr txBox="1"/>
          <p:nvPr/>
        </p:nvSpPr>
        <p:spPr>
          <a:xfrm>
            <a:off x="1806713" y="6093525"/>
            <a:ext cx="40473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Концепция информационной безопасности Республики Беларусь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6" name="Google Shape;266;p19"/>
          <p:cNvSpPr txBox="1"/>
          <p:nvPr/>
        </p:nvSpPr>
        <p:spPr>
          <a:xfrm>
            <a:off x="163601" y="2329131"/>
            <a:ext cx="5512580" cy="28725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В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2019 г.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была утверждена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Концепция информа- ционной безопасности Республики Беларусь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В ней впервые было введено понятие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информа- ционного суверенитета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(неотъемлемое право Республики Беларусь самостоятельно определять правила владения, пользования и распоряжения национальными информационными ресурсами, осуществлять независимую внешнюю и внутрен- нюю государственную информационную полити- ку).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Национальные интересы и безопасность Республики Беларусь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Информационная безопасность и её значение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20"/>
          <p:cNvGrpSpPr/>
          <p:nvPr/>
        </p:nvGrpSpPr>
        <p:grpSpPr>
          <a:xfrm>
            <a:off x="263380" y="2760452"/>
            <a:ext cx="8573504" cy="3700733"/>
            <a:chOff x="575" y="396814"/>
            <a:chExt cx="8573504" cy="3700733"/>
          </a:xfrm>
        </p:grpSpPr>
        <p:sp>
          <p:nvSpPr>
            <p:cNvPr id="272" name="Google Shape;272;p20"/>
            <p:cNvSpPr/>
            <p:nvPr/>
          </p:nvSpPr>
          <p:spPr>
            <a:xfrm>
              <a:off x="4287328" y="1115421"/>
              <a:ext cx="3033315" cy="5264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3" name="Google Shape;273;p20"/>
            <p:cNvSpPr/>
            <p:nvPr/>
          </p:nvSpPr>
          <p:spPr>
            <a:xfrm>
              <a:off x="4241608" y="1115421"/>
              <a:ext cx="91440" cy="52644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4" name="Google Shape;274;p20"/>
            <p:cNvSpPr/>
            <p:nvPr/>
          </p:nvSpPr>
          <p:spPr>
            <a:xfrm>
              <a:off x="1254012" y="1115421"/>
              <a:ext cx="3033315" cy="52644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5" name="Google Shape;275;p20"/>
            <p:cNvSpPr/>
            <p:nvPr/>
          </p:nvSpPr>
          <p:spPr>
            <a:xfrm>
              <a:off x="1233581" y="396814"/>
              <a:ext cx="6107493" cy="71860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0"/>
            <p:cNvSpPr txBox="1"/>
            <p:nvPr/>
          </p:nvSpPr>
          <p:spPr>
            <a:xfrm>
              <a:off x="1233581" y="396814"/>
              <a:ext cx="6107493" cy="7186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 информационного нейтралитета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575" y="1641865"/>
              <a:ext cx="2506872" cy="245568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0"/>
            <p:cNvSpPr txBox="1"/>
            <p:nvPr/>
          </p:nvSpPr>
          <p:spPr>
            <a:xfrm>
              <a:off x="575" y="1641865"/>
              <a:ext cx="2506872" cy="24556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проведение миролюбивой внешней информационной политики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3033891" y="1641865"/>
              <a:ext cx="2506872" cy="245568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0"/>
            <p:cNvSpPr txBox="1"/>
            <p:nvPr/>
          </p:nvSpPr>
          <p:spPr>
            <a:xfrm>
              <a:off x="3033891" y="1641865"/>
              <a:ext cx="2506872" cy="24556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уважение общепризнанных прав любого государства в информационной сфере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6067207" y="1641865"/>
              <a:ext cx="2506872" cy="245568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0"/>
            <p:cNvSpPr txBox="1"/>
            <p:nvPr/>
          </p:nvSpPr>
          <p:spPr>
            <a:xfrm>
              <a:off x="6067207" y="1641865"/>
              <a:ext cx="2506872" cy="24556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исключение вмеша- тельства в информа- ционную сферу других государств, направлен- ного на дискредитацию их политических, эко- номических, социаль- ных и духовных стан- дартов и приоритетов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83" name="Google Shape;283;p20"/>
          <p:cNvGrpSpPr/>
          <p:nvPr/>
        </p:nvGrpSpPr>
        <p:grpSpPr>
          <a:xfrm>
            <a:off x="1496386" y="1301281"/>
            <a:ext cx="6107493" cy="718607"/>
            <a:chOff x="1233581" y="396814"/>
            <a:chExt cx="6107493" cy="718607"/>
          </a:xfrm>
        </p:grpSpPr>
        <p:sp>
          <p:nvSpPr>
            <p:cNvPr id="284" name="Google Shape;284;p20"/>
            <p:cNvSpPr/>
            <p:nvPr/>
          </p:nvSpPr>
          <p:spPr>
            <a:xfrm>
              <a:off x="1233581" y="396814"/>
              <a:ext cx="6107493" cy="71860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0"/>
            <p:cNvSpPr txBox="1"/>
            <p:nvPr/>
          </p:nvSpPr>
          <p:spPr>
            <a:xfrm>
              <a:off x="1233581" y="396814"/>
              <a:ext cx="6107493" cy="7186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Информационный суверенитет Республики Беларусь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6" name="Google Shape;286;p20"/>
          <p:cNvSpPr/>
          <p:nvPr/>
        </p:nvSpPr>
        <p:spPr>
          <a:xfrm>
            <a:off x="4265460" y="2113472"/>
            <a:ext cx="569344" cy="577969"/>
          </a:xfrm>
          <a:prstGeom prst="downArrow">
            <a:avLst>
              <a:gd fmla="val 50000" name="adj1"/>
              <a:gd fmla="val 64516" name="adj2"/>
            </a:avLst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/>
          <p:nvPr>
            <p:ph type="title"/>
          </p:nvPr>
        </p:nvSpPr>
        <p:spPr>
          <a:xfrm>
            <a:off x="8326" y="215660"/>
            <a:ext cx="9083614" cy="72461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Информационная безопасность и её значение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"/>
          <p:cNvSpPr txBox="1"/>
          <p:nvPr/>
        </p:nvSpPr>
        <p:spPr>
          <a:xfrm>
            <a:off x="128945" y="1302587"/>
            <a:ext cx="5652306" cy="120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В 2018 г. на базе Военной академии Республики Бе- ларусь было создано новое подразделение Воору- жённых Сил -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рота информационных технологий (IT-рота)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 Ð¾ÑÐ° Ð¸Ð½ÑÐ¾ÑÐ¼Ð°ÑÐ¸Ð¾Ð½Ð½ÑÑ ÑÐµÑÐ½Ð¾Ð»Ð¾Ð³Ð¸Ð¹" id="293" name="Google Shape;293;p21"/>
          <p:cNvPicPr preferRelativeResize="0"/>
          <p:nvPr/>
        </p:nvPicPr>
        <p:blipFill rotWithShape="1">
          <a:blip r:embed="rId3">
            <a:alphaModFix/>
          </a:blip>
          <a:srcRect b="5237" l="802" r="0" t="0"/>
          <a:stretch/>
        </p:blipFill>
        <p:spPr>
          <a:xfrm>
            <a:off x="5781251" y="1302587"/>
            <a:ext cx="3190070" cy="546914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94" name="Google Shape;294;p21"/>
          <p:cNvSpPr txBox="1"/>
          <p:nvPr/>
        </p:nvSpPr>
        <p:spPr>
          <a:xfrm>
            <a:off x="1734063" y="6186961"/>
            <a:ext cx="40473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Рота информационных технологий. Инфографика БЕЛТА. 2019 г.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5" name="Google Shape;295;p21"/>
          <p:cNvSpPr txBox="1"/>
          <p:nvPr>
            <p:ph type="title"/>
          </p:nvPr>
        </p:nvSpPr>
        <p:spPr>
          <a:xfrm>
            <a:off x="8326" y="215660"/>
            <a:ext cx="9083614" cy="72461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Информационная безопасность и её значение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"/>
          <p:cNvSpPr txBox="1"/>
          <p:nvPr/>
        </p:nvSpPr>
        <p:spPr>
          <a:xfrm>
            <a:off x="128945" y="1155940"/>
            <a:ext cx="5090036" cy="119907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Три закона роботехники писателя-фантаста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Айзека Азимова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(1942 г.) прочно вошли в на- шу жизнь и действительно стали непрелож- ными принципами технической эволюции.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1" name="Google Shape;301;p22"/>
          <p:cNvSpPr txBox="1"/>
          <p:nvPr/>
        </p:nvSpPr>
        <p:spPr>
          <a:xfrm>
            <a:off x="5330125" y="6469811"/>
            <a:ext cx="3662242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Айзек Азимов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2" name="Google Shape;302;p22"/>
          <p:cNvSpPr txBox="1"/>
          <p:nvPr>
            <p:ph type="title"/>
          </p:nvPr>
        </p:nvSpPr>
        <p:spPr>
          <a:xfrm>
            <a:off x="8326" y="215660"/>
            <a:ext cx="9083614" cy="72461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Информационная безопасность и её значение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Ð¹Ð·ÐµÐº ÐÐ·Ð¸Ð¼Ð¾Ð² ÑÐ¸ÑÐ°ÑÑ (316 ÑÐ¸ÑÐ°Ñ) | Ð¦Ð¸ÑÐ°ÑÑ Ð¸Ð·Ð²ÐµÑÑÐ½ÑÑ Ð»Ð¸ÑÐ½Ð¾ÑÑÐµÐ¹" id="303" name="Google Shape;30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0125" y="1155940"/>
            <a:ext cx="3662242" cy="531387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304" name="Google Shape;304;p22"/>
          <p:cNvGrpSpPr/>
          <p:nvPr/>
        </p:nvGrpSpPr>
        <p:grpSpPr>
          <a:xfrm>
            <a:off x="267618" y="2469379"/>
            <a:ext cx="4946548" cy="3998206"/>
            <a:chOff x="4813" y="2224"/>
            <a:chExt cx="4946548" cy="3998206"/>
          </a:xfrm>
        </p:grpSpPr>
        <p:sp>
          <p:nvSpPr>
            <p:cNvPr id="305" name="Google Shape;305;p22"/>
            <p:cNvSpPr/>
            <p:nvPr/>
          </p:nvSpPr>
          <p:spPr>
            <a:xfrm>
              <a:off x="2478088" y="391568"/>
              <a:ext cx="1743925" cy="2852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6" name="Google Shape;306;p22"/>
            <p:cNvSpPr/>
            <p:nvPr/>
          </p:nvSpPr>
          <p:spPr>
            <a:xfrm>
              <a:off x="2432367" y="391568"/>
              <a:ext cx="91440" cy="2852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7" name="Google Shape;307;p22"/>
            <p:cNvSpPr/>
            <p:nvPr/>
          </p:nvSpPr>
          <p:spPr>
            <a:xfrm>
              <a:off x="734162" y="391568"/>
              <a:ext cx="1743925" cy="28522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8" name="Google Shape;308;p22"/>
            <p:cNvSpPr/>
            <p:nvPr/>
          </p:nvSpPr>
          <p:spPr>
            <a:xfrm>
              <a:off x="263719" y="2224"/>
              <a:ext cx="4428737" cy="38934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2"/>
            <p:cNvSpPr txBox="1"/>
            <p:nvPr/>
          </p:nvSpPr>
          <p:spPr>
            <a:xfrm>
              <a:off x="263719" y="2224"/>
              <a:ext cx="4428737" cy="3893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Законы роботехники А.Азимова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4813" y="676796"/>
              <a:ext cx="1458697" cy="332363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2"/>
            <p:cNvSpPr txBox="1"/>
            <p:nvPr/>
          </p:nvSpPr>
          <p:spPr>
            <a:xfrm>
              <a:off x="4813" y="676796"/>
              <a:ext cx="1458697" cy="33236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Закон 1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: Ро- бот не может причинить вред челове- ку или своим бездейст- вием допус- тить, чтобы человеку был причинён вред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1748739" y="676796"/>
              <a:ext cx="1458697" cy="332363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2"/>
            <p:cNvSpPr txBox="1"/>
            <p:nvPr/>
          </p:nvSpPr>
          <p:spPr>
            <a:xfrm>
              <a:off x="1748739" y="676796"/>
              <a:ext cx="1458697" cy="33236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Закон 2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: Ро- бот должен повиновать- ся всем при- казам, кото- рые даёт че- ловек, кроме тех случаев, когда эти приказы про- тиворечат Первому За- кону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3492664" y="676796"/>
              <a:ext cx="1458697" cy="332363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2"/>
            <p:cNvSpPr txBox="1"/>
            <p:nvPr/>
          </p:nvSpPr>
          <p:spPr>
            <a:xfrm>
              <a:off x="3492664" y="676796"/>
              <a:ext cx="1458697" cy="33236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Закон 3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: Ро- бот должен заботиться о своей безо- пасности в той мере, в которой это не противо- речит Пер- вому и Вто- рому Зако- нам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/>
          <p:nvPr/>
        </p:nvSpPr>
        <p:spPr>
          <a:xfrm>
            <a:off x="128945" y="1155940"/>
            <a:ext cx="4537946" cy="344193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Юристы (например, профессор права Мэ- рилэндского университета в Колледж- Парке, специалист по правовым пробле- мам, связанным с функционированием информации в технологической сфере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Фрэнк Паскуале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предлагают дополнить законы роботехники А.Азимова, развить основы взаимодействия человек – циф- ровые технологии и технологии искусст- венного интеллекта. В настоящее время ЮНЕСКО активно разрабатывает прави- ла этики искусственного интеллекта.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1" name="Google Shape;321;p23"/>
          <p:cNvSpPr txBox="1"/>
          <p:nvPr/>
        </p:nvSpPr>
        <p:spPr>
          <a:xfrm>
            <a:off x="1413733" y="6343478"/>
            <a:ext cx="3348048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Фрэнк Паскуале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2" name="Google Shape;322;p23"/>
          <p:cNvSpPr txBox="1"/>
          <p:nvPr>
            <p:ph type="title"/>
          </p:nvPr>
        </p:nvSpPr>
        <p:spPr>
          <a:xfrm>
            <a:off x="8326" y="215660"/>
            <a:ext cx="9083614" cy="72461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Информационная безопасность и её значение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 b="0" l="8036" r="14938" t="0"/>
          <a:stretch/>
        </p:blipFill>
        <p:spPr>
          <a:xfrm>
            <a:off x="4761781" y="1155940"/>
            <a:ext cx="4256465" cy="552609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112142" y="0"/>
            <a:ext cx="8979797" cy="9575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Национальные интересы и безопасность Республики Беларусь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2" name="Google Shape;82;p3"/>
          <p:cNvGrpSpPr/>
          <p:nvPr/>
        </p:nvGrpSpPr>
        <p:grpSpPr>
          <a:xfrm>
            <a:off x="285247" y="2303255"/>
            <a:ext cx="8573504" cy="3329790"/>
            <a:chOff x="575" y="1086930"/>
            <a:chExt cx="8573504" cy="3329790"/>
          </a:xfrm>
        </p:grpSpPr>
        <p:sp>
          <p:nvSpPr>
            <p:cNvPr id="83" name="Google Shape;83;p3"/>
            <p:cNvSpPr/>
            <p:nvPr/>
          </p:nvSpPr>
          <p:spPr>
            <a:xfrm>
              <a:off x="4287328" y="1874539"/>
              <a:ext cx="3033315" cy="5264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4" name="Google Shape;84;p3"/>
            <p:cNvSpPr/>
            <p:nvPr/>
          </p:nvSpPr>
          <p:spPr>
            <a:xfrm>
              <a:off x="4241608" y="1874539"/>
              <a:ext cx="91440" cy="52644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5" name="Google Shape;85;p3"/>
            <p:cNvSpPr/>
            <p:nvPr/>
          </p:nvSpPr>
          <p:spPr>
            <a:xfrm>
              <a:off x="1254012" y="1874539"/>
              <a:ext cx="3033315" cy="52644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6" name="Google Shape;86;p3"/>
            <p:cNvSpPr/>
            <p:nvPr/>
          </p:nvSpPr>
          <p:spPr>
            <a:xfrm>
              <a:off x="232912" y="1086930"/>
              <a:ext cx="8108830" cy="78760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 txBox="1"/>
            <p:nvPr/>
          </p:nvSpPr>
          <p:spPr>
            <a:xfrm>
              <a:off x="232912" y="1086930"/>
              <a:ext cx="8108830" cy="7876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Стратегические национальные интересы Республики Беларусь </a:t>
              </a:r>
              <a:r>
                <a:rPr b="0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(из Концепции национальной безопасности 2010 г.) 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75" y="2400982"/>
              <a:ext cx="2506872" cy="201573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 txBox="1"/>
            <p:nvPr/>
          </p:nvSpPr>
          <p:spPr>
            <a:xfrm>
              <a:off x="575" y="2400982"/>
              <a:ext cx="2506872" cy="2015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обеспечение незави- симости, террито- риальной целостности, суверенитета, незыбле- мости конституцион- ного строя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033891" y="2400982"/>
              <a:ext cx="2506872" cy="201573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 txBox="1"/>
            <p:nvPr/>
          </p:nvSpPr>
          <p:spPr>
            <a:xfrm>
              <a:off x="3033891" y="2400982"/>
              <a:ext cx="2506872" cy="2015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устойчивое экономи- ческое развитие и вы- сокая конкурентоспо- собность белорусской экономики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6067207" y="2400982"/>
              <a:ext cx="2506872" cy="201573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 txBox="1"/>
            <p:nvPr/>
          </p:nvSpPr>
          <p:spPr>
            <a:xfrm>
              <a:off x="6067207" y="2400982"/>
              <a:ext cx="2506872" cy="2015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достижение высокого уровня и качества жизни граждан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>
            <p:ph type="title"/>
          </p:nvPr>
        </p:nvSpPr>
        <p:spPr>
          <a:xfrm>
            <a:off x="112142" y="0"/>
            <a:ext cx="8979797" cy="9575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Национальные интересы и безопасность Республики Беларусь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99" name="Google Shape;99;p4"/>
          <p:cNvGraphicFramePr/>
          <p:nvPr/>
        </p:nvGraphicFramePr>
        <p:xfrm>
          <a:off x="112143" y="1152079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{272A554A-6385-47E7-A344-2B79A78F3684}</a:tableStyleId>
              </a:tblPr>
              <a:tblGrid>
                <a:gridCol w="8902450"/>
              </a:tblGrid>
              <a:tr h="795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национальные интересы Республики Беларусь в политической сфере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</a:tr>
              <a:tr h="4772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соблюдение конституционных прав и свобод человека;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устойчивое развитие демократического, правового, социально ответственного государства;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обеспечение эффективного функционирования государственных институтов в интересах общества;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достижение сбалансированности политических интересов граждан, обществен- ных объединений и государства, общественного консенсуса по ключевым вопро- сам развития Республики Беларусь;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развитие гражданского общества с учётом национальных традиций и особеннос- тей;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эффективное противодействие коррупции;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формирование многополярного мира и системы международных отношений, ос- нованной на верховенстве норм международного права и многостороннем сот- рудничестве, обеспечивающих участие Беларуси в решении вопросов, затра- гивающих её интересы;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type="title"/>
          </p:nvPr>
        </p:nvSpPr>
        <p:spPr>
          <a:xfrm>
            <a:off x="112142" y="0"/>
            <a:ext cx="8979797" cy="9575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Национальные интересы и безопасность Республики Беларусь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05" name="Google Shape;105;p5"/>
          <p:cNvGraphicFramePr/>
          <p:nvPr/>
        </p:nvGraphicFramePr>
        <p:xfrm>
          <a:off x="112142" y="10830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{272A554A-6385-47E7-A344-2B79A78F3684}</a:tableStyleId>
              </a:tblPr>
              <a:tblGrid>
                <a:gridCol w="8885200"/>
              </a:tblGrid>
              <a:tr h="895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национальные интересы Республики Беларусь в политической сфере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</a:tr>
              <a:tr h="4672350"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совершенствование и укрепление механизмов обеспечения национальной и кол- лективной безопасности с участием Республики Беларусь на глобальном, регио- нальном и двустороннем уровнях, придание международной безопасности всео- бъемлющего и комплексного характера;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прагматичное взаимодействие с мировыми центрами силы, основанное на эф- фективной многосторонней и многовекторной дипломатии, стратегическом пар- тнёрстве и особых отношениях с дружественными государствами, равноправном взаимодействии и взаимном учёте интересов;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позиционирование Республики Беларусь за рубежом в качестве демократическо- го правового государства, ответственного и предсказуемого партнёра, донора международной и региональной безопасности;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обеспечение защиты прав соотечественников и солидарности белорусов во всём мире ради сильной, процветающей Беларуси.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/>
          <p:nvPr>
            <p:ph type="title"/>
          </p:nvPr>
        </p:nvSpPr>
        <p:spPr>
          <a:xfrm>
            <a:off x="112142" y="0"/>
            <a:ext cx="8979797" cy="9575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Национальные интересы и безопасность Республики Беларусь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11" name="Google Shape;111;p6"/>
          <p:cNvGraphicFramePr/>
          <p:nvPr/>
        </p:nvGraphicFramePr>
        <p:xfrm>
          <a:off x="112142" y="10830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{272A554A-6385-47E7-A344-2B79A78F3684}</a:tableStyleId>
              </a:tblPr>
              <a:tblGrid>
                <a:gridCol w="8885200"/>
              </a:tblGrid>
              <a:tr h="895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национальные интересы Республики Беларусь в экономической сфере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</a:tr>
              <a:tr h="4672350"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экономический рост и повышение конкурентоспособности белорусской экономи-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 на основе её структурной перестройки, устойчивого инновационного разви- тия, инвестиций в человеческий капитал, модернизации экономических отноше- ний, снижения себестоимости, импортоёмкости и материалоёмкости производи- мой продукции;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сохранение устойчивости национальной финансовой и денежно-кредитной сис- тем;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обеспечение недискриминационного доступа на мировые рынки товаров и услуг, сырьевых и энергетических ресурсов;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достижение уровня энергетической безопасности, достаточного для нейтрализа- ции внешней зависимости от поступления энергоносителей;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поддержание гарантированного уровня продовольственной безопасности;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трансфер современных технологий в экономику страны преимущественно за счёт прямых иностранных инвестиций, доступность зарубежных кредитных ре- сурсов.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/>
          <p:nvPr>
            <p:ph type="title"/>
          </p:nvPr>
        </p:nvSpPr>
        <p:spPr>
          <a:xfrm>
            <a:off x="112142" y="0"/>
            <a:ext cx="8979797" cy="9575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Национальные интересы и безопасность Республики Беларусь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17" name="Google Shape;117;p7"/>
          <p:cNvGraphicFramePr/>
          <p:nvPr/>
        </p:nvGraphicFramePr>
        <p:xfrm>
          <a:off x="112142" y="10830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{272A554A-6385-47E7-A344-2B79A78F3684}</a:tableStyleId>
              </a:tblPr>
              <a:tblGrid>
                <a:gridCol w="8885200"/>
              </a:tblGrid>
              <a:tr h="895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национальные интересы Республики Беларусь в социальной сфере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</a:tr>
              <a:tr h="4672350"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удовлетворение основных социальных потребностей граждан, минимизация не- гативных последствий социальной дифференциации и социальной напряжён- ности в обществе;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обеспечение общественной безопасности и безопасности жизнедеятельности на- селения, снижение уровня преступности и криминализации общества;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обеспечение занятости трудоспособных граждан и достойного уровня оплаты труда;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развитие интеллектуального и духовно-нравственного потенциала общества, сохранение и преумножение его культурного наследия, укрепление духа патрио- тизма;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обеспечение гармоничного развития межнациональных и межконфессиональ- ных отношений.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/>
          <p:nvPr>
            <p:ph type="title"/>
          </p:nvPr>
        </p:nvSpPr>
        <p:spPr>
          <a:xfrm>
            <a:off x="112142" y="0"/>
            <a:ext cx="8979797" cy="9575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Национальные интересы и безопасность Республики Беларусь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23" name="Google Shape;123;p8"/>
          <p:cNvGraphicFramePr/>
          <p:nvPr/>
        </p:nvGraphicFramePr>
        <p:xfrm>
          <a:off x="112142" y="10830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{272A554A-6385-47E7-A344-2B79A78F3684}</a:tableStyleId>
              </a:tblPr>
              <a:tblGrid>
                <a:gridCol w="8885200"/>
              </a:tblGrid>
              <a:tr h="895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национальные интересы Республики Беларусь в научно-технической сфере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</a:tr>
              <a:tr h="4672350"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формирование экономики, основанной на знаниях, обеспечение развития науки и технологий как базы устойчивого инновационного развития Республики Бела- русь;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создание новых производств, секторов экономики передовых технологических укладов, интенсивное технологическое обновление базовых секторов экономики и внедрение передовых технологий во все сферы жизнедеятельности общества;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расширение присутствия Беларуси на мировом рынке интеллектуальных про- дуктов, наукоёмких товаров и услуг, взаимовыгодное международное научно- технологическое сотрудничество и привлечение в экономику страны технологий мирового уровня.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/>
          <p:nvPr>
            <p:ph type="title"/>
          </p:nvPr>
        </p:nvSpPr>
        <p:spPr>
          <a:xfrm>
            <a:off x="112142" y="0"/>
            <a:ext cx="8979797" cy="9575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Национальные интересы и безопасность Республики Беларусь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29" name="Google Shape;129;p9"/>
          <p:cNvGraphicFramePr/>
          <p:nvPr/>
        </p:nvGraphicFramePr>
        <p:xfrm>
          <a:off x="112142" y="10830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{272A554A-6385-47E7-A344-2B79A78F3684}</a:tableStyleId>
              </a:tblPr>
              <a:tblGrid>
                <a:gridCol w="8885200"/>
              </a:tblGrid>
              <a:tr h="895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национальные интересы Республики Беларусь в информационной сфере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</a:tr>
              <a:tr h="4672350"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реализация конституционных прав граждан на получение, хранение и распрост- ранение полной, достоверной и своевременной информации;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формирование и поступательное развитие информационного общества;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равноправное участие Республики Беларусь в мировых информационных отно- шениях;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преобразование информационной индустрии в экспортно ориентированный сек- тор экономики;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эффективное информационное обеспечение государственной политики;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обеспечение надёжности и устойчивости функционирования критически важных объектов информатизации.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15.12.2021</vt:lpwstr>
  </property>
</Properties>
</file>