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7" r:id="rId2"/>
    <p:sldId id="309" r:id="rId3"/>
    <p:sldId id="312" r:id="rId4"/>
    <p:sldId id="294" r:id="rId5"/>
    <p:sldId id="304" r:id="rId6"/>
    <p:sldId id="305" r:id="rId7"/>
    <p:sldId id="306" r:id="rId8"/>
    <p:sldId id="307" r:id="rId9"/>
    <p:sldId id="310" r:id="rId10"/>
    <p:sldId id="311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013967"/>
    <a:srgbClr val="8CCAFE"/>
    <a:srgbClr val="54AFFD"/>
    <a:srgbClr val="FFF48B"/>
    <a:srgbClr val="867900"/>
    <a:srgbClr val="FFE700"/>
    <a:srgbClr val="FFA7A9"/>
    <a:srgbClr val="FF3B41"/>
    <a:srgbClr val="E5B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6" autoAdjust="0"/>
    <p:restoredTop sz="95380" autoAdjust="0"/>
  </p:normalViewPr>
  <p:slideViewPr>
    <p:cSldViewPr snapToGrid="0">
      <p:cViewPr>
        <p:scale>
          <a:sx n="90" d="100"/>
          <a:sy n="90" d="100"/>
        </p:scale>
        <p:origin x="-504" y="-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20.11.2022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1500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0097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34083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00976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00976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00976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00976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1500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150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047518-D355-4F7A-A2B9-51FCBA67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70789AB-250F-471C-8483-ED3F0CA6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6B0AFF-DC10-4A5D-8816-4B31F9F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49D8AE-DE2E-42FF-87FA-5DA9525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90AD91-ABA3-4214-84C7-3C26221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9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xmlns="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DF0D46-03FB-40DE-9262-9545720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A9C33C8-EA0A-4C0F-A79D-091E9FF9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17D898-6351-409F-99D2-0E42B969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2DFE41-A51D-4BB7-B281-CD9E262B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6C2A6A-C8B6-4800-8000-B2A208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3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E0EB2AE-2EEA-4E02-B241-E88905DA6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96CE4D-58BB-46AA-821D-EB24EE87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53E276-7AA4-4887-A5AF-B5B9B4A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01CD4F-65EF-4EC3-842D-882CE1B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E9E4F5-F40C-4647-BA33-6E0ED60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2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F5CA8F-E289-447F-82FE-671821E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D0DF2D-62C9-4277-AC2F-DED10ADB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D75228-09B7-4FD0-B1D8-F363090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A2DA92-A504-4FEA-B07C-34893624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6F0FA9-C6A0-45D5-821C-81B894F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3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16B423-4918-417B-913F-88C70FDA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3206230-C331-4D82-81D4-FAD019CC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906615-50B8-4DA3-AE0A-C0C3079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725EAF-B987-4940-9C8B-04A0786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F1442F-B94A-471D-B387-0BF207C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8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500D54-07F0-4C68-BFC8-CF856EAD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1760AF-7165-466E-931B-63286E52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DA142AE-88EB-4199-9704-74B4041F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F4F6BEB-9013-44F0-8A77-4293CEE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964689B-C38F-44E7-A176-9A8E849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6851F2-7506-484E-8A37-FA3F3DE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35D107-6492-49BC-B93E-DF74713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1EC13D6-0260-46C0-BDD3-FBA08210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96D720C-08BB-4794-882A-A680B489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910B746-D231-415C-A88B-A3378130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C3C7C03-BE96-4706-9EE2-5CA7A958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6A467F1-77EF-416D-932B-7A0B57E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474A35B-8A85-4371-B83C-D466998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6ED622F-4A53-410B-9E91-4D6C00A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0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487A0D-541F-44CB-8CDB-EE6D3FB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C593C35-ECAA-437E-9DC4-76CA89C8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47332C6-8E79-4D4A-9BFF-77E95E6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EAB0008-1D37-41F9-9DB3-9E2637E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5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255487D-E4AD-404C-BC2E-00BAD54C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7FEDFAD-7591-4066-9F72-8128902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E7CE97B-79B1-48E5-A359-DB7955F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902376-3488-452E-9CE3-6E885A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07AEB9-7AE0-41E7-9A03-5EB94505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BA4C6C2-DD05-447D-8493-FE12A77F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40E10D8-55D2-4167-9233-3E7D2E2D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B21939-2ACA-47BA-9FEB-0104455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9105F2-0D9D-4351-9E97-340C32A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1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A91A64-10B8-4213-8047-2B52AE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A1BFC4F-568D-499A-8E85-674AFEA9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76C2A26-D88C-4EA8-8187-59DB3225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D23A2D8-D0F5-4410-8A10-F2F495D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91E348B-24C3-40EE-B460-2BD67BC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8D1E64-47B9-49BC-B4A7-1E6209D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530FD6A-FFAD-433C-B81E-42522D8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5CC359-AAF4-47CB-B2D1-B50CC5D6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6E64B2-9F54-4009-95AF-31038250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D5FAD2-012F-4C6D-A9D4-8F7EB363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2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184239" y="100632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E8A43DB-0F94-4D29-9961-3C25039C203F}"/>
              </a:ext>
            </a:extLst>
          </p:cNvPr>
          <p:cNvSpPr/>
          <p:nvPr/>
        </p:nvSpPr>
        <p:spPr>
          <a:xfrm>
            <a:off x="4431386" y="2103309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Google Shape;194;p25">
            <a:extLst>
              <a:ext uri="{FF2B5EF4-FFF2-40B4-BE49-F238E27FC236}">
                <a16:creationId xmlns:a16="http://schemas.microsoft.com/office/drawing/2014/main" xmlns="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546673" y="2716631"/>
            <a:ext cx="7389979" cy="26534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b="1" dirty="0">
                <a:latin typeface="Arial"/>
                <a:ea typeface="Arial"/>
                <a:cs typeface="Arial"/>
                <a:sym typeface="Arial"/>
              </a:rPr>
              <a:t>«Германский оккупационный режим»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DC78F94-84D3-4F0D-97E6-029F8257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</a:t>
            </a:fld>
            <a:endParaRPr 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:a16="http://schemas.microsoft.com/office/drawing/2014/main" xmlns="" id="{A37CDEDA-33B1-419B-86FC-DF1897F6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91" y="576775"/>
            <a:ext cx="11472114" cy="60491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Коллаборационистские организации </a:t>
            </a:r>
            <a:endParaRPr lang="x-none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10</a:t>
            </a:fld>
            <a:endParaRPr lang="x-none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476953"/>
              </p:ext>
            </p:extLst>
          </p:nvPr>
        </p:nvGraphicFramePr>
        <p:xfrm>
          <a:off x="590843" y="1214651"/>
          <a:ext cx="10491139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88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06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67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448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729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Название организации, органа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627" marR="2862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Время создания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627" marR="2862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Руководители организации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627" marR="2862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Задачи, функции, которые выполняла организация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627" marR="2862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433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Белорусская Центральная Рада (БЦР)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декабрь 1943 г.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Р.К. Остров-ский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проведение принудительной мобилизации населения в</a:t>
                      </a: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Белорусскую краевую оборону (БКО), которая</a:t>
                      </a: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участвовала в охране строений и складов, привлекалась к борьбе против партизан;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организация принудительного вывоза рабочей силы в Германию</a:t>
                      </a: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751DD68-3AEE-4585-813D-D5C87A2D8704}"/>
              </a:ext>
            </a:extLst>
          </p:cNvPr>
          <p:cNvSpPr/>
          <p:nvPr/>
        </p:nvSpPr>
        <p:spPr>
          <a:xfrm>
            <a:off x="590844" y="4398708"/>
            <a:ext cx="10518434" cy="92333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Второй Всебелорусский конгресс - </a:t>
            </a:r>
            <a:r>
              <a:rPr lang="ru-RU" dirty="0"/>
              <a:t>последняя акция коллаборационистов</a:t>
            </a:r>
            <a:r>
              <a:rPr lang="ru-RU" u="sng" dirty="0"/>
              <a:t>. </a:t>
            </a:r>
          </a:p>
          <a:p>
            <a:pPr algn="ctr"/>
            <a:r>
              <a:rPr lang="ru-RU" dirty="0"/>
              <a:t>Состоялся  27 июня 1944 г. в Минске. </a:t>
            </a:r>
          </a:p>
          <a:p>
            <a:pPr algn="ctr"/>
            <a:r>
              <a:rPr lang="ru-RU" dirty="0"/>
              <a:t>Участники -  бургомистры, начальники полиции, члены БЦР и другие «делегаты белорусского народа».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64344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 dirty="0"/>
          </a:p>
        </p:txBody>
      </p:sp>
      <p:sp>
        <p:nvSpPr>
          <p:cNvPr id="6" name="Заголовок 9">
            <a:extLst>
              <a:ext uri="{FF2B5EF4-FFF2-40B4-BE49-F238E27FC236}">
                <a16:creationId xmlns:a16="http://schemas.microsoft.com/office/drawing/2014/main" xmlns="" id="{B6443051-5862-4650-8B71-4D5A12BF360A}"/>
              </a:ext>
            </a:extLst>
          </p:cNvPr>
          <p:cNvSpPr txBox="1">
            <a:spLocks/>
          </p:cNvSpPr>
          <p:nvPr/>
        </p:nvSpPr>
        <p:spPr>
          <a:xfrm>
            <a:off x="482991" y="584928"/>
            <a:ext cx="10557542" cy="7950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 «Ост»</a:t>
            </a:r>
            <a:endParaRPr lang="x-none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2B19F9-5DE7-4F95-ACE2-370F853A7F63}"/>
              </a:ext>
            </a:extLst>
          </p:cNvPr>
          <p:cNvSpPr txBox="1"/>
          <p:nvPr/>
        </p:nvSpPr>
        <p:spPr>
          <a:xfrm>
            <a:off x="482991" y="1142681"/>
            <a:ext cx="11211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Задолго до нападения на СССР нацистские лидеры «третьего рейха» сформулировали главную цель и  определили характер войны против СССР — война на уничтожение.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5CE0397-5931-4638-8714-BA52A667AFBC}"/>
              </a:ext>
            </a:extLst>
          </p:cNvPr>
          <p:cNvSpPr txBox="1"/>
          <p:nvPr/>
        </p:nvSpPr>
        <p:spPr>
          <a:xfrm>
            <a:off x="621328" y="2006633"/>
            <a:ext cx="6185090" cy="34163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В 1940 году нацистами был разработан   план </a:t>
            </a:r>
            <a:r>
              <a:rPr lang="ru-RU" sz="2000" b="1" dirty="0"/>
              <a:t>«Ост».</a:t>
            </a:r>
            <a:br>
              <a:rPr lang="ru-RU" sz="2000" b="1" dirty="0"/>
            </a:br>
            <a:endParaRPr lang="ru-R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На протяжении 30 лет принудительно выселить 2/3 населения СССР за Урал, в  том числе 75  % белорусов.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Примерно 10—15  %  населения подлежали онемечиванию.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Остальную часть населения планировали </a:t>
            </a:r>
            <a:r>
              <a:rPr lang="ru-RU" sz="2000" dirty="0" err="1"/>
              <a:t>уничто</a:t>
            </a:r>
            <a:r>
              <a:rPr lang="ru-RU" sz="2000" dirty="0"/>
              <a:t>-</a:t>
            </a:r>
            <a:br>
              <a:rPr lang="ru-RU" sz="2000" dirty="0"/>
            </a:br>
            <a:r>
              <a:rPr lang="ru-RU" sz="2000" dirty="0"/>
              <a:t>жить или превратить в дешевую рабочую силу для нацистской Германии.</a:t>
            </a:r>
          </a:p>
          <a:p>
            <a:endParaRPr lang="ru-RU" sz="16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B7A3124B-5EC1-4CA8-86D6-DBF243149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956" y="2025336"/>
            <a:ext cx="4439270" cy="2534004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BAEC7A18-1869-4629-9336-05C23D013A2D}"/>
              </a:ext>
            </a:extLst>
          </p:cNvPr>
          <p:cNvSpPr/>
          <p:nvPr/>
        </p:nvSpPr>
        <p:spPr>
          <a:xfrm>
            <a:off x="7001021" y="4616488"/>
            <a:ext cx="45462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«Русский должен умереть, чтобы мы жили» — с таким девизом гитлеровцы начали войну против советского народа. Из архива </a:t>
            </a:r>
            <a:r>
              <a:rPr lang="ru-RU" dirty="0" err="1"/>
              <a:t>БелТА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045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 dirty="0"/>
          </a:p>
        </p:txBody>
      </p:sp>
      <p:sp>
        <p:nvSpPr>
          <p:cNvPr id="6" name="Заголовок 9">
            <a:extLst>
              <a:ext uri="{FF2B5EF4-FFF2-40B4-BE49-F238E27FC236}">
                <a16:creationId xmlns:a16="http://schemas.microsoft.com/office/drawing/2014/main" xmlns="" id="{B6443051-5862-4650-8B71-4D5A12BF360A}"/>
              </a:ext>
            </a:extLst>
          </p:cNvPr>
          <p:cNvSpPr txBox="1">
            <a:spLocks/>
          </p:cNvSpPr>
          <p:nvPr/>
        </p:nvSpPr>
        <p:spPr>
          <a:xfrm>
            <a:off x="482991" y="584928"/>
            <a:ext cx="10613987" cy="7950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«Новый порядок» на оккупированной германскими войсками территории БССР </a:t>
            </a:r>
            <a:endParaRPr lang="x-none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2B19F9-5DE7-4F95-ACE2-370F853A7F63}"/>
              </a:ext>
            </a:extLst>
          </p:cNvPr>
          <p:cNvSpPr txBox="1"/>
          <p:nvPr/>
        </p:nvSpPr>
        <p:spPr>
          <a:xfrm>
            <a:off x="618977" y="1379929"/>
            <a:ext cx="10691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На оккупированной территории Советского Союза захватчики устанавливали </a:t>
            </a:r>
            <a:r>
              <a:rPr lang="ru-RU" sz="2000" b="1" dirty="0"/>
              <a:t>«новый порядок»</a:t>
            </a:r>
            <a:endParaRPr lang="x-none" sz="2000" b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F876445-1CFE-419B-BB5B-E0B2BE267AD8}"/>
              </a:ext>
            </a:extLst>
          </p:cNvPr>
          <p:cNvSpPr/>
          <p:nvPr/>
        </p:nvSpPr>
        <p:spPr>
          <a:xfrm>
            <a:off x="618976" y="1941342"/>
            <a:ext cx="3151165" cy="39703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«Новый порядок» — система военно-полицейских, экономических, политических и идеологических </a:t>
            </a:r>
            <a:r>
              <a:rPr lang="ru-RU" dirty="0" err="1"/>
              <a:t>меро</a:t>
            </a:r>
            <a:r>
              <a:rPr lang="ru-RU" dirty="0"/>
              <a:t>-приятий, направленных на установление и  поддержку государственного строя агрессоров, экономическое разграбление захваченных территорий; режим террора, издевательств над населением, насаждения национал-социалистической идеологии.</a:t>
            </a:r>
            <a:endParaRPr lang="x-none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FD89590-5C5B-47BC-9FEC-FF6E0A2B3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225" y="1941342"/>
            <a:ext cx="4824880" cy="264182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91D6CB4-ACF8-4EF1-8E05-42AD14752429}"/>
              </a:ext>
            </a:extLst>
          </p:cNvPr>
          <p:cNvSpPr/>
          <p:nvPr/>
        </p:nvSpPr>
        <p:spPr>
          <a:xfrm>
            <a:off x="7713117" y="4647097"/>
            <a:ext cx="421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Объявление полевого коменданта Минска о действии системы заложников</a:t>
            </a:r>
            <a:endParaRPr lang="x-none" sz="14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8590C1C-C550-4BDF-BDC4-EA36B5524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6719" y="1955950"/>
            <a:ext cx="2483147" cy="352212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F6B55EA-F658-4B35-B132-309F8EAE22B7}"/>
              </a:ext>
            </a:extLst>
          </p:cNvPr>
          <p:cNvSpPr/>
          <p:nvPr/>
        </p:nvSpPr>
        <p:spPr>
          <a:xfrm>
            <a:off x="4408699" y="5521319"/>
            <a:ext cx="26658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Установление «нового порядка»</a:t>
            </a:r>
            <a:endParaRPr lang="x-none" sz="1400" dirty="0"/>
          </a:p>
        </p:txBody>
      </p:sp>
    </p:spTree>
    <p:extLst>
      <p:ext uri="{BB962C8B-B14F-4D97-AF65-F5344CB8AC3E}">
        <p14:creationId xmlns:p14="http://schemas.microsoft.com/office/powerpoint/2010/main" val="410077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:a16="http://schemas.microsoft.com/office/drawing/2014/main" xmlns="" id="{A37CDEDA-33B1-419B-86FC-DF1897F6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991" y="584928"/>
            <a:ext cx="11472114" cy="795001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Административно-территориальное деление оккупированной территории БССР </a:t>
            </a:r>
            <a:endParaRPr lang="x-none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2785EEE-0DF0-4250-81AE-ACA233C92386}"/>
              </a:ext>
            </a:extLst>
          </p:cNvPr>
          <p:cNvSpPr/>
          <p:nvPr/>
        </p:nvSpPr>
        <p:spPr>
          <a:xfrm>
            <a:off x="614148" y="1540283"/>
            <a:ext cx="2811439" cy="2862322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Приказом А. Гитлера  </a:t>
            </a:r>
          </a:p>
          <a:p>
            <a:r>
              <a:rPr lang="ru-RU" dirty="0"/>
              <a:t>от 17 июля 1941  г. вводились </a:t>
            </a:r>
          </a:p>
          <a:p>
            <a:r>
              <a:rPr lang="ru-RU" dirty="0"/>
              <a:t>германское административно-территориальное деление и  система оккупационного управления территориями СССР. </a:t>
            </a:r>
            <a:endParaRPr lang="x-none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BAB8785A-584A-4ABA-A234-D293197AD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917" y="1064525"/>
            <a:ext cx="7529133" cy="544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5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:a16="http://schemas.microsoft.com/office/drawing/2014/main" xmlns="" id="{A37CDEDA-33B1-419B-86FC-DF1897F6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91" y="584928"/>
            <a:ext cx="11472114" cy="7950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Административно-территориальное деление оккупированной территории БССР</a:t>
            </a:r>
            <a:endParaRPr lang="x-none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30482FD-5735-4DCC-ABB1-730AB6446074}"/>
              </a:ext>
            </a:extLst>
          </p:cNvPr>
          <p:cNvSpPr/>
          <p:nvPr/>
        </p:nvSpPr>
        <p:spPr>
          <a:xfrm>
            <a:off x="482991" y="1547132"/>
            <a:ext cx="11026838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dirty="0"/>
              <a:t>Территория БССР была разделена и включена </a:t>
            </a:r>
            <a:r>
              <a:rPr lang="ru-RU" sz="2400" b="1" i="1" dirty="0"/>
              <a:t>в разные</a:t>
            </a:r>
            <a:r>
              <a:rPr lang="ru-RU" sz="2400" dirty="0"/>
              <a:t> территориальные административные единицы</a:t>
            </a:r>
            <a:r>
              <a:rPr lang="ru-RU" dirty="0"/>
              <a:t>. </a:t>
            </a:r>
            <a:endParaRPr lang="x-none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8E62B7E-6EFB-4ADF-A655-3E1DB6455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959" y="5418019"/>
            <a:ext cx="164606" cy="274344"/>
          </a:xfrm>
          <a:prstGeom prst="rect">
            <a:avLst/>
          </a:prstGeom>
        </p:spPr>
      </p:pic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35BD3B0E-F32C-4066-ABCE-6D64E717A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894577"/>
              </p:ext>
            </p:extLst>
          </p:nvPr>
        </p:nvGraphicFramePr>
        <p:xfrm>
          <a:off x="477673" y="2483892"/>
          <a:ext cx="11032156" cy="4237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3009">
                  <a:extLst>
                    <a:ext uri="{9D8B030D-6E8A-4147-A177-3AD203B41FA5}">
                      <a16:colId xmlns:a16="http://schemas.microsoft.com/office/drawing/2014/main" xmlns="" val="683965083"/>
                    </a:ext>
                  </a:extLst>
                </a:gridCol>
                <a:gridCol w="7429147">
                  <a:extLst>
                    <a:ext uri="{9D8B030D-6E8A-4147-A177-3AD203B41FA5}">
                      <a16:colId xmlns:a16="http://schemas.microsoft.com/office/drawing/2014/main" xmlns="" val="840780506"/>
                    </a:ext>
                  </a:extLst>
                </a:gridCol>
              </a:tblGrid>
              <a:tr h="1538994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Генеральный округ Беларусь </a:t>
                      </a:r>
                      <a:endParaRPr lang="x-non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Делился на 10 областных округов (гебитов): Барановичский, Вилейский, Ганцевичский, Глубокский, Лидский, Минский, Новогрудский, Слонимский, Слуцкий и г.Минск.</a:t>
                      </a:r>
                    </a:p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этот округ входило всего 68 довоенных районов республики, т.е. четвертая часть довоенной территории БССР.</a:t>
                      </a:r>
                      <a:endParaRPr lang="x-non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4551917"/>
                  </a:ext>
                </a:extLst>
              </a:tr>
              <a:tr h="67331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Рейхскомиссариат «Украина»</a:t>
                      </a:r>
                      <a:endParaRPr lang="x-non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Южные районы Брестской, Пинской и Полесской областей с областными центрами Брест, Пинск, Мозырь</a:t>
                      </a:r>
                      <a:endParaRPr lang="x-non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6592464"/>
                  </a:ext>
                </a:extLst>
              </a:tr>
              <a:tr h="67331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Округ Белосток</a:t>
                      </a:r>
                      <a:endParaRPr lang="x-non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Белостокская область, северные районы Брестской и часть районов Барановичской областей</a:t>
                      </a:r>
                      <a:endParaRPr lang="x-non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2978002"/>
                  </a:ext>
                </a:extLst>
              </a:tr>
              <a:tr h="390092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Генеральный округ Литва</a:t>
                      </a:r>
                      <a:endParaRPr lang="x-non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Северо-западные районы Вилейской области</a:t>
                      </a:r>
                      <a:endParaRPr lang="x-non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3077254"/>
                  </a:ext>
                </a:extLst>
              </a:tr>
              <a:tr h="961871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Тыловой район группы армий «Центр»</a:t>
                      </a:r>
                      <a:endParaRPr lang="x-non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Территория Витебской, Могилевской областей, почти всей Гомельской области, восточные районы Минской и несколько районов Полесской областей</a:t>
                      </a:r>
                      <a:endParaRPr lang="x-non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9699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56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:a16="http://schemas.microsoft.com/office/drawing/2014/main" xmlns="" id="{A37CDEDA-33B1-419B-86FC-DF1897F6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91" y="479945"/>
            <a:ext cx="11472114" cy="79500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Оккупационный аппарат управления</a:t>
            </a:r>
            <a:endParaRPr lang="x-none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A29E0E0-BD04-4C47-BBAF-0B4F15CA6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903" y="1274946"/>
            <a:ext cx="6967702" cy="246184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6845836-990B-4887-994C-A4A75B02B2D5}"/>
              </a:ext>
            </a:extLst>
          </p:cNvPr>
          <p:cNvSpPr/>
          <p:nvPr/>
        </p:nvSpPr>
        <p:spPr>
          <a:xfrm>
            <a:off x="4974903" y="3793129"/>
            <a:ext cx="6967702" cy="147732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Удостоверение личности («Personalausweis»). Такие документы германские власти выдавали жителям оккупированных территорий для строгого учета населения. </a:t>
            </a:r>
          </a:p>
          <a:p>
            <a:r>
              <a:rPr lang="ru-RU" b="1" dirty="0"/>
              <a:t>Из фондов Белорусского государственного музея истории Великой Отечественной войны.</a:t>
            </a:r>
            <a:endParaRPr lang="x-none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918A6B2-0305-482D-9AE1-CC2AEA7E2F76}"/>
              </a:ext>
            </a:extLst>
          </p:cNvPr>
          <p:cNvSpPr/>
          <p:nvPr/>
        </p:nvSpPr>
        <p:spPr>
          <a:xfrm>
            <a:off x="470491" y="1274946"/>
            <a:ext cx="4228118" cy="397031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В </a:t>
            </a:r>
            <a:r>
              <a:rPr lang="ru-RU" b="1" i="1" dirty="0"/>
              <a:t>областных округах </a:t>
            </a:r>
            <a:r>
              <a:rPr lang="ru-RU" dirty="0"/>
              <a:t>действовали </a:t>
            </a:r>
            <a:r>
              <a:rPr lang="ru-RU" i="1" u="sng" dirty="0"/>
              <a:t>окружные комиссариаты</a:t>
            </a:r>
            <a:r>
              <a:rPr lang="ru-RU" dirty="0"/>
              <a:t>, возглавляемые </a:t>
            </a:r>
            <a:r>
              <a:rPr lang="ru-RU" i="1" u="sng" dirty="0"/>
              <a:t>гебитскомиссарами</a:t>
            </a:r>
            <a:r>
              <a:rPr lang="ru-RU" dirty="0"/>
              <a:t>. </a:t>
            </a:r>
          </a:p>
          <a:p>
            <a:r>
              <a:rPr lang="ru-RU" dirty="0"/>
              <a:t>Их аппарат формировался преимущественно </a:t>
            </a:r>
            <a:r>
              <a:rPr lang="ru-RU" b="1" dirty="0"/>
              <a:t>из немцев</a:t>
            </a:r>
            <a:r>
              <a:rPr lang="ru-RU" dirty="0"/>
              <a:t>. </a:t>
            </a:r>
          </a:p>
          <a:p>
            <a:r>
              <a:rPr lang="ru-RU" dirty="0"/>
              <a:t>Окружные комиссариаты:</a:t>
            </a:r>
          </a:p>
          <a:p>
            <a:pPr marL="285750" indent="-285750">
              <a:buFontTx/>
              <a:buChar char="-"/>
            </a:pPr>
            <a:r>
              <a:rPr lang="ru-RU" dirty="0"/>
              <a:t>обеспечивали реализацию военно-экономической политики в границах округа.</a:t>
            </a:r>
          </a:p>
          <a:p>
            <a:r>
              <a:rPr lang="ru-RU" b="1" dirty="0"/>
              <a:t> В районах </a:t>
            </a:r>
            <a:r>
              <a:rPr lang="ru-RU" dirty="0"/>
              <a:t>действовали </a:t>
            </a:r>
            <a:r>
              <a:rPr lang="ru-RU" i="1" dirty="0"/>
              <a:t>управы</a:t>
            </a:r>
            <a:r>
              <a:rPr lang="ru-RU" dirty="0"/>
              <a:t> во главе с </a:t>
            </a:r>
            <a:r>
              <a:rPr lang="ru-RU" i="1" dirty="0"/>
              <a:t>бургомистрами</a:t>
            </a:r>
            <a:r>
              <a:rPr lang="ru-RU" dirty="0"/>
              <a:t> . </a:t>
            </a:r>
          </a:p>
          <a:p>
            <a:r>
              <a:rPr lang="ru-RU" b="1" dirty="0"/>
              <a:t>В волостях </a:t>
            </a:r>
            <a:r>
              <a:rPr lang="ru-RU" dirty="0"/>
              <a:t>назначались </a:t>
            </a:r>
            <a:r>
              <a:rPr lang="ru-RU" i="1" u="sng" dirty="0"/>
              <a:t>волостные старшины (бургомистры),</a:t>
            </a:r>
          </a:p>
          <a:p>
            <a:r>
              <a:rPr lang="ru-RU" b="1" dirty="0"/>
              <a:t>В деревнях </a:t>
            </a:r>
            <a:r>
              <a:rPr lang="ru-RU" dirty="0"/>
              <a:t>– </a:t>
            </a:r>
            <a:r>
              <a:rPr lang="ru-RU" i="1" u="sng" dirty="0"/>
              <a:t>старосты</a:t>
            </a:r>
            <a:r>
              <a:rPr lang="ru-RU" dirty="0"/>
              <a:t>.</a:t>
            </a:r>
            <a:endParaRPr lang="x-none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DA78E56-135D-430F-AF20-46CA706873E5}"/>
              </a:ext>
            </a:extLst>
          </p:cNvPr>
          <p:cNvSpPr/>
          <p:nvPr/>
        </p:nvSpPr>
        <p:spPr>
          <a:xfrm>
            <a:off x="470491" y="5445121"/>
            <a:ext cx="11472114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В восточной части Беларуси, на территории тылового района группы армий «Центр», военно-административные функции выполняли полевые и местные комендатуры. Они наделялись всей полнотой власти в зоне своей деятельности.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97023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:a16="http://schemas.microsoft.com/office/drawing/2014/main" xmlns="" id="{A37CDEDA-33B1-419B-86FC-DF1897F6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91" y="409606"/>
            <a:ext cx="11472114" cy="79500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Коллаборационизм</a:t>
            </a:r>
            <a:endParaRPr lang="x-none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4E80671-853B-49BB-9930-32E4F12DA4AD}"/>
              </a:ext>
            </a:extLst>
          </p:cNvPr>
          <p:cNvSpPr/>
          <p:nvPr/>
        </p:nvSpPr>
        <p:spPr>
          <a:xfrm>
            <a:off x="621323" y="1106133"/>
            <a:ext cx="10949353" cy="110799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Неудачи вермахта на советско-германском фронте, активная борьба партизан и подпольщиков в тылу оккупантов вынуждали германские власти искать поддержку среди местного населения.</a:t>
            </a:r>
            <a:endParaRPr lang="x-none" sz="22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CF6B21D-09E7-452A-90DE-043DFCBA5AC6}"/>
              </a:ext>
            </a:extLst>
          </p:cNvPr>
          <p:cNvSpPr/>
          <p:nvPr/>
        </p:nvSpPr>
        <p:spPr>
          <a:xfrm>
            <a:off x="621318" y="2476208"/>
            <a:ext cx="6271847" cy="120032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u="sng" dirty="0"/>
              <a:t>Из числа местных жителей создавались </a:t>
            </a:r>
          </a:p>
          <a:p>
            <a:r>
              <a:rPr lang="ru-RU" sz="2400" b="1" i="1" dirty="0"/>
              <a:t>коллаборационистские органы и  организации</a:t>
            </a:r>
            <a:r>
              <a:rPr lang="ru-RU" sz="2400" dirty="0"/>
              <a:t>.</a:t>
            </a:r>
            <a:endParaRPr lang="x-none" sz="24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3554FC99-AF2E-4B17-A51D-E632A48141FD}"/>
              </a:ext>
            </a:extLst>
          </p:cNvPr>
          <p:cNvSpPr/>
          <p:nvPr/>
        </p:nvSpPr>
        <p:spPr>
          <a:xfrm>
            <a:off x="621317" y="3983679"/>
            <a:ext cx="6271848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i="1" u="sng" dirty="0"/>
              <a:t>Коллаборационизм (фр. collaboration — «сотрудничество») </a:t>
            </a:r>
            <a:r>
              <a:rPr lang="ru-RU" sz="2000" dirty="0"/>
              <a:t>— осознанное, добровольное и умышленное сотрудничество с врагом, в его интересах и  в  ущерб своему государству.</a:t>
            </a:r>
            <a:endParaRPr lang="x-none" sz="2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3ACEC54-45BE-4487-9531-8719F508B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840" y="2358305"/>
            <a:ext cx="2830156" cy="319978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2DA25DF-BA58-4C7E-BF34-4472B106EFB3}"/>
              </a:ext>
            </a:extLst>
          </p:cNvPr>
          <p:cNvSpPr/>
          <p:nvPr/>
        </p:nvSpPr>
        <p:spPr>
          <a:xfrm>
            <a:off x="7567211" y="5673224"/>
            <a:ext cx="3801373" cy="64633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Бойцы Корпуса Белорусской Самообороны.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34822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:a16="http://schemas.microsoft.com/office/drawing/2014/main" xmlns="" id="{A37CDEDA-33B1-419B-86FC-DF1897F6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91" y="576775"/>
            <a:ext cx="11472114" cy="60491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Коллаборационистские организации </a:t>
            </a:r>
            <a:endParaRPr lang="x-none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8</a:t>
            </a:fld>
            <a:endParaRPr lang="x-none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353021"/>
              </p:ext>
            </p:extLst>
          </p:nvPr>
        </p:nvGraphicFramePr>
        <p:xfrm>
          <a:off x="545911" y="1214651"/>
          <a:ext cx="11027390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85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69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64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653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7299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Название организации, органа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627" marR="2862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Время создания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627" marR="2862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Руководители организации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627" marR="2862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Задачи, функции, которые выполняла организация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627" marR="2862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433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Белорусская народная самопомощь (БНС)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</a:rPr>
                        <a:t>*При руководстве БНС была создана Центральная рада, действовали местные органы БНС</a:t>
                      </a:r>
                      <a:endParaRPr lang="ru-RU" sz="1800" b="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627" marR="2862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октябрь 1941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627" marR="2862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И.А. Ермаченко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627" marR="2862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effectLst/>
                        </a:rPr>
                        <a:t>вербовка и вывоз населения на принудительные работы в «третий рейх»;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effectLst/>
                        </a:rPr>
                        <a:t>организация военного дела, школьного образования, здравоохранения, культуры, пропаганда германского нацизма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627" marR="2862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9195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Белорусский корпус самообороны (БКС)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</a:rPr>
                        <a:t>*Весной 1943 г. был ликвидирован германскими органами управления, посчитавшими, что БКС не выполнил возложенные на него задачи</a:t>
                      </a:r>
                      <a:endParaRPr lang="ru-RU" sz="1800" b="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627" marR="2862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лето 1942 г.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627" marR="2862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И.А. Ермаченко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627" marR="2862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effectLst/>
                        </a:rPr>
                        <a:t>борьба против партизан и подпольщиков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627" marR="2862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40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:a16="http://schemas.microsoft.com/office/drawing/2014/main" xmlns="" id="{A37CDEDA-33B1-419B-86FC-DF1897F6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91" y="576775"/>
            <a:ext cx="11472114" cy="60491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Коллаборационистские организации </a:t>
            </a:r>
            <a:endParaRPr lang="x-none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9</a:t>
            </a:fld>
            <a:endParaRPr lang="x-none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05433"/>
              </p:ext>
            </p:extLst>
          </p:nvPr>
        </p:nvGraphicFramePr>
        <p:xfrm>
          <a:off x="590843" y="1214651"/>
          <a:ext cx="10491138" cy="52216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88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37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465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9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2513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Название организации, органа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627" marR="2862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Время создания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627" marR="2862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Руководители организации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627" marR="2862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Задачи, функции, которые выполняла организация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627" marR="2862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433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Союз белорусской молодежи (СБМ)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indent="45021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*В организацию могли вступать юноши и девушки 10-20-летнего возраста только белорусской национальности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22 июня 1943 г.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М.Е.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Ганько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be-BY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воспитание молодого поколения в духе национал-социализма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;</a:t>
                      </a: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be-BY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вербовка юношей 1920-1927 годов рождения во вспомогательные воинские формирования, отряды СС и на работу в Германию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9195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Белорусская рада доверия (совещательный орган)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27 июня 1943 г.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Лидеры общественных коллаборационист-ских организаций во главе с бургомистром Минска В.Л. Ивановским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привлечение местного населения к реализации оккупационной политики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4414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6384</TotalTime>
  <Words>755</Words>
  <Application>Microsoft Office PowerPoint</Application>
  <PresentationFormat>Произвольный</PresentationFormat>
  <Paragraphs>115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Calibri Light</vt:lpstr>
      <vt:lpstr>Тема Office</vt:lpstr>
      <vt:lpstr>ПРОЕКТ  «Школа Активного Гражданина»</vt:lpstr>
      <vt:lpstr>Презентация PowerPoint</vt:lpstr>
      <vt:lpstr>Презентация PowerPoint</vt:lpstr>
      <vt:lpstr>Административно-территориальное деление оккупированной территории БССР </vt:lpstr>
      <vt:lpstr>Административно-территориальное деление оккупированной территории БССР</vt:lpstr>
      <vt:lpstr>Оккупационный аппарат управления</vt:lpstr>
      <vt:lpstr> Коллаборационизм</vt:lpstr>
      <vt:lpstr>Коллаборационистские организации </vt:lpstr>
      <vt:lpstr>Коллаборационистские организации </vt:lpstr>
      <vt:lpstr>Коллаборационистские организации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Ала</cp:lastModifiedBy>
  <cp:revision>388</cp:revision>
  <cp:lastPrinted>2018-12-07T06:48:34Z</cp:lastPrinted>
  <dcterms:created xsi:type="dcterms:W3CDTF">2018-12-03T10:14:15Z</dcterms:created>
  <dcterms:modified xsi:type="dcterms:W3CDTF">2022-11-20T14:22:15Z</dcterms:modified>
</cp:coreProperties>
</file>