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6" roundtripDataSignature="AMtx7mgJA32gIrIoeNmFruljkK2gukaY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>
  <p:cSld name="Титульный слайд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2"/>
          <p:cNvSpPr/>
          <p:nvPr/>
        </p:nvSpPr>
        <p:spPr>
          <a:xfrm>
            <a:off x="0" y="0"/>
            <a:ext cx="9144000" cy="33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32"/>
          <p:cNvSpPr txBox="1"/>
          <p:nvPr>
            <p:ph type="ctrTitle"/>
          </p:nvPr>
        </p:nvSpPr>
        <p:spPr>
          <a:xfrm>
            <a:off x="3214678" y="3352800"/>
            <a:ext cx="5786478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2"/>
          <p:cNvSpPr txBox="1"/>
          <p:nvPr/>
        </p:nvSpPr>
        <p:spPr>
          <a:xfrm>
            <a:off x="0" y="142852"/>
            <a:ext cx="4114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 cap="none">
                <a:solidFill>
                  <a:schemeClr val="accent3"/>
                </a:solidFill>
                <a:latin typeface="Cambria"/>
                <a:ea typeface="Cambria"/>
                <a:cs typeface="Cambria"/>
                <a:sym typeface="Cambria"/>
              </a:rPr>
              <a:t>Лицей Ивацевичского района</a:t>
            </a:r>
            <a:endParaRPr b="1" sz="1800" cap="none">
              <a:solidFill>
                <a:schemeClr val="accent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" name="Google Shape;14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286124"/>
            <a:ext cx="9144000" cy="78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71942"/>
            <a:ext cx="1331640" cy="280016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2"/>
          <p:cNvSpPr txBox="1"/>
          <p:nvPr/>
        </p:nvSpPr>
        <p:spPr>
          <a:xfrm>
            <a:off x="0" y="2784972"/>
            <a:ext cx="411480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 cap="none">
                <a:solidFill>
                  <a:schemeClr val="accent3"/>
                </a:solidFill>
                <a:latin typeface="Cambria"/>
                <a:ea typeface="Cambria"/>
                <a:cs typeface="Cambria"/>
                <a:sym typeface="Cambria"/>
              </a:rPr>
              <a:t>История Беларуси. 11 класс</a:t>
            </a:r>
            <a:endParaRPr b="1" sz="2200" cap="none">
              <a:solidFill>
                <a:schemeClr val="accent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1"/>
          <p:cNvSpPr txBox="1"/>
          <p:nvPr>
            <p:ph type="title"/>
          </p:nvPr>
        </p:nvSpPr>
        <p:spPr>
          <a:xfrm>
            <a:off x="866775" y="171450"/>
            <a:ext cx="73914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1"/>
          <p:cNvSpPr txBox="1"/>
          <p:nvPr>
            <p:ph idx="1" type="body"/>
          </p:nvPr>
        </p:nvSpPr>
        <p:spPr>
          <a:xfrm rot="5400000">
            <a:off x="1988317" y="-273861"/>
            <a:ext cx="5443538" cy="78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1" name="Google Shape;61;p41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41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2"/>
          <p:cNvSpPr txBox="1"/>
          <p:nvPr>
            <p:ph type="title"/>
          </p:nvPr>
        </p:nvSpPr>
        <p:spPr>
          <a:xfrm rot="5400000">
            <a:off x="4620419" y="2275682"/>
            <a:ext cx="6170613" cy="196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2"/>
          <p:cNvSpPr txBox="1"/>
          <p:nvPr>
            <p:ph idx="1" type="body"/>
          </p:nvPr>
        </p:nvSpPr>
        <p:spPr>
          <a:xfrm rot="5400000">
            <a:off x="619918" y="389732"/>
            <a:ext cx="6170613" cy="5734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6" name="Google Shape;66;p42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42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аблица" type="tbl">
  <p:cSld name="TABL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3"/>
          <p:cNvSpPr txBox="1"/>
          <p:nvPr>
            <p:ph type="title"/>
          </p:nvPr>
        </p:nvSpPr>
        <p:spPr>
          <a:xfrm>
            <a:off x="866775" y="171450"/>
            <a:ext cx="73914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3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43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>
  <p:cSld name="Заголовок и объект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3"/>
          <p:cNvSpPr txBox="1"/>
          <p:nvPr>
            <p:ph type="title"/>
          </p:nvPr>
        </p:nvSpPr>
        <p:spPr>
          <a:xfrm>
            <a:off x="866775" y="171450"/>
            <a:ext cx="73914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3"/>
          <p:cNvSpPr txBox="1"/>
          <p:nvPr>
            <p:ph idx="1" type="body"/>
          </p:nvPr>
        </p:nvSpPr>
        <p:spPr>
          <a:xfrm>
            <a:off x="785786" y="785794"/>
            <a:ext cx="78486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23" name="Google Shape;23;p34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34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5"/>
          <p:cNvSpPr txBox="1"/>
          <p:nvPr>
            <p:ph type="title"/>
          </p:nvPr>
        </p:nvSpPr>
        <p:spPr>
          <a:xfrm>
            <a:off x="866775" y="171450"/>
            <a:ext cx="73914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5"/>
          <p:cNvSpPr txBox="1"/>
          <p:nvPr>
            <p:ph idx="1" type="body"/>
          </p:nvPr>
        </p:nvSpPr>
        <p:spPr>
          <a:xfrm>
            <a:off x="838200" y="898525"/>
            <a:ext cx="38481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28" name="Google Shape;28;p35"/>
          <p:cNvSpPr txBox="1"/>
          <p:nvPr>
            <p:ph idx="2" type="body"/>
          </p:nvPr>
        </p:nvSpPr>
        <p:spPr>
          <a:xfrm>
            <a:off x="4838700" y="898525"/>
            <a:ext cx="38481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29" name="Google Shape;29;p35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35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4" name="Google Shape;34;p3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5" name="Google Shape;35;p3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6" name="Google Shape;36;p3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7" name="Google Shape;37;p36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36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7"/>
          <p:cNvSpPr txBox="1"/>
          <p:nvPr>
            <p:ph type="title"/>
          </p:nvPr>
        </p:nvSpPr>
        <p:spPr>
          <a:xfrm>
            <a:off x="866775" y="171450"/>
            <a:ext cx="73914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7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37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8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38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SzPts val="3200"/>
              <a:buChar char="❖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49" name="Google Shape;49;p3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50" name="Google Shape;50;p39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39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4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56" name="Google Shape;56;p40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40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2C5B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/>
          <p:nvPr>
            <p:ph idx="1" type="body"/>
          </p:nvPr>
        </p:nvSpPr>
        <p:spPr>
          <a:xfrm>
            <a:off x="785786" y="928670"/>
            <a:ext cx="78486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Noto Sans Symbols"/>
              <a:buChar char="❖"/>
              <a:defRPr b="1" i="0" sz="28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1"/>
          <p:cNvSpPr txBox="1"/>
          <p:nvPr>
            <p:ph type="title"/>
          </p:nvPr>
        </p:nvSpPr>
        <p:spPr>
          <a:xfrm>
            <a:off x="866775" y="171450"/>
            <a:ext cx="73914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8" name="Google Shape;8;p3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 rot="5400000">
            <a:off x="-2643210" y="3357566"/>
            <a:ext cx="6143644" cy="8572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31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Relationship Id="rId4" Type="http://schemas.openxmlformats.org/officeDocument/2006/relationships/image" Target="../media/image10.png"/><Relationship Id="rId5" Type="http://schemas.openxmlformats.org/officeDocument/2006/relationships/image" Target="../media/image11.jpg"/><Relationship Id="rId6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Relationship Id="rId4" Type="http://schemas.openxmlformats.org/officeDocument/2006/relationships/image" Target="../media/image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Relationship Id="rId4" Type="http://schemas.openxmlformats.org/officeDocument/2006/relationships/image" Target="../media/image2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jpg"/><Relationship Id="rId4" Type="http://schemas.openxmlformats.org/officeDocument/2006/relationships/image" Target="../media/image2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jpg"/><Relationship Id="rId4" Type="http://schemas.openxmlformats.org/officeDocument/2006/relationships/image" Target="../media/image3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"/>
          <p:cNvSpPr txBox="1"/>
          <p:nvPr>
            <p:ph idx="4294967295" type="subTitle"/>
          </p:nvPr>
        </p:nvSpPr>
        <p:spPr>
          <a:xfrm>
            <a:off x="0" y="4221088"/>
            <a:ext cx="9144000" cy="11589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Noto Sans Symbols"/>
              <a:buNone/>
            </a:pPr>
            <a:r>
              <a:rPr b="1" i="0" lang="ru-RU" sz="2800" u="none" cap="none" strike="noStrike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Революционные события 1917 г. и оформление белорусской национальной государственности</a:t>
            </a:r>
            <a:endParaRPr b="1" i="0" sz="2800" u="none" cap="none" strike="noStrike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" name="Google Shape;77;p1"/>
          <p:cNvSpPr txBox="1"/>
          <p:nvPr/>
        </p:nvSpPr>
        <p:spPr>
          <a:xfrm>
            <a:off x="7286644" y="5308048"/>
            <a:ext cx="1857356" cy="60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32F"/>
              </a:buClr>
              <a:buSzPts val="2000"/>
              <a:buFont typeface="Cambria"/>
              <a:buNone/>
            </a:pPr>
            <a:r>
              <a:rPr b="1" i="0" lang="ru-RU" sz="2000" u="none" cap="none" strike="noStrike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Ситник П.В.</a:t>
            </a:r>
            <a:endParaRPr b="1" i="0" sz="2000" u="none" cap="none" strike="noStrike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8" name="Google Shape;78;p1"/>
          <p:cNvSpPr txBox="1"/>
          <p:nvPr/>
        </p:nvSpPr>
        <p:spPr>
          <a:xfrm>
            <a:off x="3857620" y="6248400"/>
            <a:ext cx="928694" cy="60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32F"/>
              </a:buClr>
              <a:buSzPts val="1800"/>
              <a:buFont typeface="Cambria"/>
              <a:buNone/>
            </a:pPr>
            <a:r>
              <a:rPr b="1" i="0" lang="ru-RU" sz="1800" u="none" cap="none" strike="noStrike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2021</a:t>
            </a:r>
            <a:endParaRPr b="1" i="0" sz="1800" u="none" cap="none" strike="noStrike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descr="ÐÐ° Ð¿Ð»Ð¾ÑÐ°Ð´Ð¸ Ñ Ð²Ð¾ÐºÐ·Ð°Ð»Ð°. ÐÑÐ¾ Ð¸ Ð¿Ð¾ÑÐµÐ¼Ñ 115 Ð»ÐµÑ Ð½Ð°Ð·Ð°Ð´ ÑÐ°ÑÑÑÑÐµÐ»ÑÐ» Ð¼Ð¸ÑÐ¸Ð½Ð³ Ð² ÑÐµÐ½ÑÑÐµ  ÐÐ¸Ð½ÑÐºÐ°" id="79" name="Google Shape;79;p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БНР или БССР? :: IMHOclub - Территория особых мнений" id="80" name="Google Shape;80;p1"/>
          <p:cNvPicPr preferRelativeResize="0"/>
          <p:nvPr/>
        </p:nvPicPr>
        <p:blipFill rotWithShape="1">
          <a:blip r:embed="rId3">
            <a:alphaModFix/>
          </a:blip>
          <a:srcRect b="10841" l="9915" r="5200" t="4421"/>
          <a:stretch/>
        </p:blipFill>
        <p:spPr>
          <a:xfrm>
            <a:off x="4226755" y="7937"/>
            <a:ext cx="4932040" cy="3284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latin typeface="Cambria"/>
                <a:ea typeface="Cambria"/>
                <a:cs typeface="Cambria"/>
                <a:sym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254" name="Google Shape;254;p10"/>
          <p:cNvGrpSpPr/>
          <p:nvPr/>
        </p:nvGrpSpPr>
        <p:grpSpPr>
          <a:xfrm>
            <a:off x="1043608" y="5517232"/>
            <a:ext cx="7992888" cy="1224136"/>
            <a:chOff x="4843171" y="1440146"/>
            <a:chExt cx="3221724" cy="940028"/>
          </a:xfrm>
        </p:grpSpPr>
        <p:sp>
          <p:nvSpPr>
            <p:cNvPr id="255" name="Google Shape;255;p10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10"/>
            <p:cNvSpPr txBox="1"/>
            <p:nvPr/>
          </p:nvSpPr>
          <p:spPr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 ночь с 24 на 25 октября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 Петрограде началось восстание. Вре- менное правительство было свергнуто, власть перешла в руки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Военно- революционного комитета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, боевого органа по подготовке и проведе- нию вооружённого восстания в Петрограде.</a:t>
              </a:r>
              <a:endParaRPr/>
            </a:p>
          </p:txBody>
        </p:sp>
      </p:grpSp>
      <p:sp>
        <p:nvSpPr>
          <p:cNvPr id="257" name="Google Shape;257;p10"/>
          <p:cNvSpPr txBox="1"/>
          <p:nvPr/>
        </p:nvSpPr>
        <p:spPr>
          <a:xfrm>
            <a:off x="1250905" y="4485876"/>
            <a:ext cx="2449238" cy="576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Штурм Зимнего дворца. Худ. В.Кузнецов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58" name="Google Shape;25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1201" y="1340768"/>
            <a:ext cx="5236990" cy="368952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latin typeface="Cambria"/>
                <a:ea typeface="Cambria"/>
                <a:cs typeface="Cambria"/>
                <a:sym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>
            <a:off x="1043608" y="5085184"/>
            <a:ext cx="7992888" cy="1656184"/>
            <a:chOff x="4843171" y="1440146"/>
            <a:chExt cx="3221724" cy="940028"/>
          </a:xfrm>
        </p:grpSpPr>
        <p:sp>
          <p:nvSpPr>
            <p:cNvPr id="265" name="Google Shape;265;p11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1"/>
            <p:cNvSpPr txBox="1"/>
            <p:nvPr/>
          </p:nvSpPr>
          <p:spPr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Известие о вооружённом восстании в Петрограде пришло в Беларусь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25 октября 1917 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 И в этот же день  Президиум Минского Совета, в кото- ром большинство уже составляли большевики, издал приказ № 1, в кото- ром объявил о переходе власти в Минске в руки Советов рабочих  и сол- датских депутатов. А провозглашение советской власти в Минске состоя- лось в здании бывшего Гостиного двора. 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67" name="Google Shape;267;p11"/>
          <p:cNvSpPr txBox="1"/>
          <p:nvPr/>
        </p:nvSpPr>
        <p:spPr>
          <a:xfrm>
            <a:off x="1475656" y="4660320"/>
            <a:ext cx="6870576" cy="3351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Гостиный двор. Минск. Открытка начала ХХ в.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68" name="Google Shape;26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5656" y="908720"/>
            <a:ext cx="6870576" cy="370309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2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latin typeface="Cambria"/>
                <a:ea typeface="Cambria"/>
                <a:cs typeface="Cambria"/>
                <a:sym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274" name="Google Shape;274;p12"/>
          <p:cNvGrpSpPr/>
          <p:nvPr/>
        </p:nvGrpSpPr>
        <p:grpSpPr>
          <a:xfrm>
            <a:off x="1043608" y="908720"/>
            <a:ext cx="7992888" cy="1368152"/>
            <a:chOff x="4843171" y="1440146"/>
            <a:chExt cx="3221724" cy="940028"/>
          </a:xfrm>
        </p:grpSpPr>
        <p:sp>
          <p:nvSpPr>
            <p:cNvPr id="275" name="Google Shape;275;p12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2"/>
            <p:cNvSpPr txBox="1"/>
            <p:nvPr/>
          </p:nvSpPr>
          <p:spPr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Для распространения советской власти на всю территорию Беларуси и Западный фронт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27 октября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при Минском Совете был создан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Военно-революционный комитет (ВРК)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Северо-Западной области и За- падного фронта. Председателем комитета был назначен А.Мясников,  членами - В.Кнорин, К.Ландер и др.</a:t>
              </a:r>
              <a:endParaRPr/>
            </a:p>
          </p:txBody>
        </p:sp>
      </p:grpSp>
      <p:grpSp>
        <p:nvGrpSpPr>
          <p:cNvPr id="277" name="Google Shape;277;p12"/>
          <p:cNvGrpSpPr/>
          <p:nvPr/>
        </p:nvGrpSpPr>
        <p:grpSpPr>
          <a:xfrm>
            <a:off x="6012160" y="3356992"/>
            <a:ext cx="2880320" cy="3122712"/>
            <a:chOff x="4105800" y="908720"/>
            <a:chExt cx="4896544" cy="5715000"/>
          </a:xfrm>
        </p:grpSpPr>
        <p:pic>
          <p:nvPicPr>
            <p:cNvPr descr="https://avatars.mds.yandex.net/get-zen_doc/1912454/pub_5fc1134a210b317d1ee889a8_5fc1165a210b317d1eedba8b/scale_1200" id="278" name="Google Shape;278;p12"/>
            <p:cNvPicPr preferRelativeResize="0"/>
            <p:nvPr/>
          </p:nvPicPr>
          <p:blipFill rotWithShape="1">
            <a:blip r:embed="rId3">
              <a:alphaModFix/>
            </a:blip>
            <a:srcRect b="0" l="44098" r="4494" t="0"/>
            <a:stretch/>
          </p:blipFill>
          <p:spPr>
            <a:xfrm>
              <a:off x="4105800" y="908720"/>
              <a:ext cx="4896544" cy="5715000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pic>
          <p:nvPicPr>
            <p:cNvPr id="279" name="Google Shape;279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105800" y="2520702"/>
              <a:ext cx="1047750" cy="476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https://citydog.by/content/editor_images/2018/07_july/05_13873/mem-5-1.jpg" id="280" name="Google Shape;280;p12"/>
          <p:cNvPicPr preferRelativeResize="0"/>
          <p:nvPr/>
        </p:nvPicPr>
        <p:blipFill rotWithShape="1">
          <a:blip r:embed="rId5">
            <a:alphaModFix/>
          </a:blip>
          <a:srcRect b="0" l="0" r="51365" t="0"/>
          <a:stretch/>
        </p:blipFill>
        <p:spPr>
          <a:xfrm>
            <a:off x="1091057" y="3369536"/>
            <a:ext cx="2521031" cy="311016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https://citydog.by/content/editor_images/2018/07_july/05_13873/mem-7.jpg" id="281" name="Google Shape;281;p12"/>
          <p:cNvPicPr preferRelativeResize="0"/>
          <p:nvPr/>
        </p:nvPicPr>
        <p:blipFill rotWithShape="1">
          <a:blip r:embed="rId6">
            <a:alphaModFix/>
          </a:blip>
          <a:srcRect b="0" l="56193" r="4494" t="0"/>
          <a:stretch/>
        </p:blipFill>
        <p:spPr>
          <a:xfrm>
            <a:off x="3792164" y="2450579"/>
            <a:ext cx="2034478" cy="310516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82" name="Google Shape;282;p12"/>
          <p:cNvSpPr txBox="1"/>
          <p:nvPr/>
        </p:nvSpPr>
        <p:spPr>
          <a:xfrm>
            <a:off x="1111913" y="6479704"/>
            <a:ext cx="2500175" cy="289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Вильгельм Кнорин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3" name="Google Shape;283;p12"/>
          <p:cNvSpPr txBox="1"/>
          <p:nvPr/>
        </p:nvSpPr>
        <p:spPr>
          <a:xfrm>
            <a:off x="3789965" y="5588762"/>
            <a:ext cx="2036678" cy="5765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Александр Мясников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4" name="Google Shape;284;p12"/>
          <p:cNvSpPr txBox="1"/>
          <p:nvPr/>
        </p:nvSpPr>
        <p:spPr>
          <a:xfrm>
            <a:off x="5992527" y="6479704"/>
            <a:ext cx="2899953" cy="289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Карл Ландер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3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latin typeface="Cambria"/>
                <a:ea typeface="Cambria"/>
                <a:cs typeface="Cambria"/>
                <a:sym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>
            <a:off x="1043608" y="4581128"/>
            <a:ext cx="7992888" cy="2117923"/>
            <a:chOff x="4843171" y="1440146"/>
            <a:chExt cx="3221724" cy="940028"/>
          </a:xfrm>
        </p:grpSpPr>
        <p:sp>
          <p:nvSpPr>
            <p:cNvPr id="291" name="Google Shape;291;p13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3"/>
            <p:cNvSpPr txBox="1"/>
            <p:nvPr/>
          </p:nvSpPr>
          <p:spPr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Меньшевики, эсеры и бундовцы выступили против установления совет- ской власти.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27 октября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 Минске ими был создан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Комитет спа- сения революции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. Он потребовал передачи ему власти в городе. Преиму- щество сил в это время оказалось на его стороне. Но когда в Минск при- были по-большевистски настроенные войска и бронированный поезд с Западного фронта, соотношение сил изменилось в пользу большевиков.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2 ноября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власть в Минске окончательно взял в свои руки ВРК За- падной области и фронта.</a:t>
              </a:r>
              <a:endParaRPr/>
            </a:p>
          </p:txBody>
        </p:sp>
      </p:grpSp>
      <p:sp>
        <p:nvSpPr>
          <p:cNvPr id="293" name="Google Shape;293;p13"/>
          <p:cNvSpPr txBox="1"/>
          <p:nvPr/>
        </p:nvSpPr>
        <p:spPr>
          <a:xfrm>
            <a:off x="1069575" y="3741035"/>
            <a:ext cx="2664296" cy="576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Революционное противостояние в Минске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https://www.sb.by/upload/iblock/152/152d50ba23fd677c0f4f513fda9859b2.jpg" id="294" name="Google Shape;294;p13"/>
          <p:cNvPicPr preferRelativeResize="0"/>
          <p:nvPr/>
        </p:nvPicPr>
        <p:blipFill rotWithShape="1">
          <a:blip r:embed="rId3">
            <a:alphaModFix/>
          </a:blip>
          <a:srcRect b="1866" l="1119" r="602" t="1781"/>
          <a:stretch/>
        </p:blipFill>
        <p:spPr>
          <a:xfrm>
            <a:off x="3707904" y="908720"/>
            <a:ext cx="5112568" cy="340837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latin typeface="Cambria"/>
                <a:ea typeface="Cambria"/>
                <a:cs typeface="Cambria"/>
                <a:sym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300" name="Google Shape;300;p14"/>
          <p:cNvGrpSpPr/>
          <p:nvPr/>
        </p:nvGrpSpPr>
        <p:grpSpPr>
          <a:xfrm>
            <a:off x="1021641" y="5301208"/>
            <a:ext cx="7992888" cy="1397843"/>
            <a:chOff x="4843171" y="1440146"/>
            <a:chExt cx="3221724" cy="940028"/>
          </a:xfrm>
        </p:grpSpPr>
        <p:sp>
          <p:nvSpPr>
            <p:cNvPr id="301" name="Google Shape;301;p14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4"/>
            <p:cNvSpPr txBox="1"/>
            <p:nvPr/>
          </p:nvSpPr>
          <p:spPr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 протяжении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октября-ноября 1917 г.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 советская власть была установ- лена на всей неоккупированной территории Беларуси. Дольше всего про- цесс установления советской власти проходил в Могилёве, где размеща- лась ставка Верховного главнокомандующего, вокруг которой концент- рировались контрреволюционные силы.</a:t>
              </a:r>
              <a:endParaRPr/>
            </a:p>
          </p:txBody>
        </p:sp>
      </p:grpSp>
      <p:sp>
        <p:nvSpPr>
          <p:cNvPr id="303" name="Google Shape;303;p14"/>
          <p:cNvSpPr txBox="1"/>
          <p:nvPr/>
        </p:nvSpPr>
        <p:spPr>
          <a:xfrm>
            <a:off x="1089946" y="2730078"/>
            <a:ext cx="2664296" cy="62691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Установление советской </a:t>
            </a:r>
            <a:endParaRPr/>
          </a:p>
          <a:p>
            <a:pPr indent="0" lvl="0" marL="0" marR="0" rtl="0" algn="r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власти в Беларуси</a:t>
            </a:r>
            <a:endParaRPr/>
          </a:p>
        </p:txBody>
      </p:sp>
      <p:pic>
        <p:nvPicPr>
          <p:cNvPr id="304" name="Google Shape;304;p14"/>
          <p:cNvPicPr preferRelativeResize="0"/>
          <p:nvPr/>
        </p:nvPicPr>
        <p:blipFill rotWithShape="1">
          <a:blip r:embed="rId3">
            <a:alphaModFix/>
          </a:blip>
          <a:srcRect b="0" l="2215" r="1988" t="0"/>
          <a:stretch/>
        </p:blipFill>
        <p:spPr>
          <a:xfrm>
            <a:off x="3779912" y="836712"/>
            <a:ext cx="5090601" cy="430326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05" name="Google Shape;305;p14"/>
          <p:cNvSpPr/>
          <p:nvPr/>
        </p:nvSpPr>
        <p:spPr>
          <a:xfrm>
            <a:off x="7452320" y="2763469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4"/>
          <p:cNvSpPr/>
          <p:nvPr/>
        </p:nvSpPr>
        <p:spPr>
          <a:xfrm>
            <a:off x="6131532" y="2839134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4"/>
          <p:cNvSpPr/>
          <p:nvPr/>
        </p:nvSpPr>
        <p:spPr>
          <a:xfrm>
            <a:off x="7236296" y="2430287"/>
            <a:ext cx="864096" cy="324616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Могилёв</a:t>
            </a:r>
            <a:endParaRPr b="1" sz="12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8" name="Google Shape;308;p14"/>
          <p:cNvSpPr/>
          <p:nvPr/>
        </p:nvSpPr>
        <p:spPr>
          <a:xfrm>
            <a:off x="6101289" y="2514518"/>
            <a:ext cx="702959" cy="324616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Минск</a:t>
            </a:r>
            <a:endParaRPr b="1" sz="12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latin typeface="Cambria"/>
                <a:ea typeface="Cambria"/>
                <a:cs typeface="Cambria"/>
                <a:sym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314" name="Google Shape;314;p15"/>
          <p:cNvGrpSpPr/>
          <p:nvPr/>
        </p:nvGrpSpPr>
        <p:grpSpPr>
          <a:xfrm>
            <a:off x="1046246" y="840061"/>
            <a:ext cx="7915318" cy="5901306"/>
            <a:chOff x="2637" y="3349"/>
            <a:chExt cx="7915318" cy="5901306"/>
          </a:xfrm>
        </p:grpSpPr>
        <p:sp>
          <p:nvSpPr>
            <p:cNvPr id="315" name="Google Shape;315;p15"/>
            <p:cNvSpPr/>
            <p:nvPr/>
          </p:nvSpPr>
          <p:spPr>
            <a:xfrm>
              <a:off x="2923" y="3349"/>
              <a:ext cx="7915032" cy="1099242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5"/>
            <p:cNvSpPr txBox="1"/>
            <p:nvPr/>
          </p:nvSpPr>
          <p:spPr>
            <a:xfrm>
              <a:off x="35119" y="35545"/>
              <a:ext cx="7850640" cy="103485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Формирование органов советской власти в Беларуси и на Западном фронте (ноябрь 1917 г.)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10649" y="1275645"/>
              <a:ext cx="3790585" cy="119247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15"/>
            <p:cNvSpPr txBox="1"/>
            <p:nvPr/>
          </p:nvSpPr>
          <p:spPr>
            <a:xfrm>
              <a:off x="45575" y="1310571"/>
              <a:ext cx="3720733" cy="112261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Законодательная власть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18042" y="2641168"/>
              <a:ext cx="3775800" cy="2303623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15"/>
            <p:cNvSpPr txBox="1"/>
            <p:nvPr/>
          </p:nvSpPr>
          <p:spPr>
            <a:xfrm>
              <a:off x="85513" y="2708639"/>
              <a:ext cx="3640858" cy="216868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Областной исполнительный комитет Советов рабочих, солдатских и крестьянских депутатов Западной области и фронта (Облискомзап)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2637" y="5121193"/>
              <a:ext cx="3775800" cy="783462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15"/>
            <p:cNvSpPr txBox="1"/>
            <p:nvPr/>
          </p:nvSpPr>
          <p:spPr>
            <a:xfrm>
              <a:off x="25584" y="5144140"/>
              <a:ext cx="3729906" cy="73756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Николай Рогозинский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4119644" y="1275645"/>
              <a:ext cx="3790585" cy="119247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15"/>
            <p:cNvSpPr txBox="1"/>
            <p:nvPr/>
          </p:nvSpPr>
          <p:spPr>
            <a:xfrm>
              <a:off x="4154570" y="1310571"/>
              <a:ext cx="3720733" cy="112261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Исполнительная власть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4127037" y="2641168"/>
              <a:ext cx="3775800" cy="2303623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15"/>
            <p:cNvSpPr txBox="1"/>
            <p:nvPr/>
          </p:nvSpPr>
          <p:spPr>
            <a:xfrm>
              <a:off x="4194508" y="2708639"/>
              <a:ext cx="3640858" cy="216868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Совет Народных Комиссаров (СНК) Западной области и фронта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4111631" y="5121193"/>
              <a:ext cx="3775800" cy="783462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5"/>
            <p:cNvSpPr txBox="1"/>
            <p:nvPr/>
          </p:nvSpPr>
          <p:spPr>
            <a:xfrm>
              <a:off x="4134578" y="5144140"/>
              <a:ext cx="3729906" cy="73756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Карл Ландер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6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latin typeface="Cambria"/>
                <a:ea typeface="Cambria"/>
                <a:cs typeface="Cambria"/>
                <a:sym typeface="Cambria"/>
              </a:rPr>
              <a:t>Варианты решения национального вопроса</a:t>
            </a:r>
            <a:endParaRPr/>
          </a:p>
        </p:txBody>
      </p:sp>
      <p:grpSp>
        <p:nvGrpSpPr>
          <p:cNvPr id="334" name="Google Shape;334;p16"/>
          <p:cNvGrpSpPr/>
          <p:nvPr/>
        </p:nvGrpSpPr>
        <p:grpSpPr>
          <a:xfrm>
            <a:off x="1021641" y="4581128"/>
            <a:ext cx="7992888" cy="2117923"/>
            <a:chOff x="4843171" y="1440146"/>
            <a:chExt cx="3221724" cy="940028"/>
          </a:xfrm>
        </p:grpSpPr>
        <p:sp>
          <p:nvSpPr>
            <p:cNvPr id="335" name="Google Shape;335;p16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16"/>
            <p:cNvSpPr txBox="1"/>
            <p:nvPr/>
          </p:nvSpPr>
          <p:spPr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После Октябрьской революции 1917 г. Великая Белорусская Рада в Минс- ке, Белорусский областной комитет при Всероссийском Совете крестьян- ских депутатов в Петрограде и II съезд беженцев-белорусов в  Москве об- ратились с призывом к белорусскому народу собрать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I Всебелорусский съезд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для решения вопроса государственного строительства и определе- ния принципов взаимоотношений Беларуси и России. Проведение съезда было согласовано с В.И.Лениным и народным комиссаром по делам на- циональностей И.В.Сталиным.</a:t>
              </a:r>
              <a:endParaRPr/>
            </a:p>
          </p:txBody>
        </p:sp>
      </p:grpSp>
      <p:pic>
        <p:nvPicPr>
          <p:cNvPr descr="Ð¡Ð¾ÑÐ¸Ð°Ð»Ð¸ÑÑÐ¸ÑÐµÑÐºÐ¾Ðµ Ð´Ð²Ð¸Ð¶ÐµÐ½Ð¸Ðµ ÐÐ°Ð·Ð°ÑÑÑÐ°Ð½Ð° Â» ÐÐµÐ½Ð¸Ð½ Ð¸ ÐÐ°Ð·Ð°ÑÑÑÐ°Ð½" id="337" name="Google Shape;33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9946" y="908720"/>
            <a:ext cx="2617958" cy="356488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ÐÐ¾ÑÐ¸Ñ Ð¡ÑÐ°Ð»Ð¸Ð½" id="338" name="Google Shape;338;p16"/>
          <p:cNvPicPr preferRelativeResize="0"/>
          <p:nvPr/>
        </p:nvPicPr>
        <p:blipFill rotWithShape="1">
          <a:blip r:embed="rId4">
            <a:alphaModFix/>
          </a:blip>
          <a:srcRect b="20336" l="21645" r="34740" t="-186"/>
          <a:stretch/>
        </p:blipFill>
        <p:spPr>
          <a:xfrm>
            <a:off x="6333178" y="889040"/>
            <a:ext cx="2597248" cy="357842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39" name="Google Shape;339;p16"/>
          <p:cNvSpPr txBox="1"/>
          <p:nvPr/>
        </p:nvSpPr>
        <p:spPr>
          <a:xfrm>
            <a:off x="3685937" y="889040"/>
            <a:ext cx="1822167" cy="3600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Владимир Ленин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0" name="Google Shape;340;p16"/>
          <p:cNvSpPr txBox="1"/>
          <p:nvPr/>
        </p:nvSpPr>
        <p:spPr>
          <a:xfrm>
            <a:off x="4511011" y="4132164"/>
            <a:ext cx="1822167" cy="3600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Иосиф Сталин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7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latin typeface="Cambria"/>
                <a:ea typeface="Cambria"/>
                <a:cs typeface="Cambria"/>
                <a:sym typeface="Cambria"/>
              </a:rPr>
              <a:t>Варианты решения национального вопроса</a:t>
            </a:r>
            <a:endParaRPr/>
          </a:p>
        </p:txBody>
      </p:sp>
      <p:grpSp>
        <p:nvGrpSpPr>
          <p:cNvPr id="346" name="Google Shape;346;p17"/>
          <p:cNvGrpSpPr/>
          <p:nvPr/>
        </p:nvGrpSpPr>
        <p:grpSpPr>
          <a:xfrm>
            <a:off x="1021641" y="5157192"/>
            <a:ext cx="7992888" cy="1541859"/>
            <a:chOff x="4843171" y="1440146"/>
            <a:chExt cx="3221724" cy="940028"/>
          </a:xfrm>
        </p:grpSpPr>
        <p:sp>
          <p:nvSpPr>
            <p:cNvPr id="347" name="Google Shape;347;p17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17"/>
            <p:cNvSpPr txBox="1"/>
            <p:nvPr/>
          </p:nvSpPr>
          <p:spPr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I Всебелорусский съезд начал работу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7 декабря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 нём присутст- вовало 1872 депутата. Съезд принял решение выбрать Всебелорусский Совет крестьянских, солдатских и рабочих депутатов как временный ор- ган краевой власти и обязать его немедленно созвать Всебелорусское Уч- редительное собрание для решения вопроса об общественном и государ- ственном строе.</a:t>
              </a:r>
              <a:endParaRPr/>
            </a:p>
          </p:txBody>
        </p:sp>
      </p:grpSp>
      <p:grpSp>
        <p:nvGrpSpPr>
          <p:cNvPr id="349" name="Google Shape;349;p17"/>
          <p:cNvGrpSpPr/>
          <p:nvPr/>
        </p:nvGrpSpPr>
        <p:grpSpPr>
          <a:xfrm>
            <a:off x="1022177" y="1556789"/>
            <a:ext cx="7991813" cy="2952332"/>
            <a:chOff x="536" y="648069"/>
            <a:chExt cx="7991813" cy="2952332"/>
          </a:xfrm>
        </p:grpSpPr>
        <p:sp>
          <p:nvSpPr>
            <p:cNvPr id="350" name="Google Shape;350;p17"/>
            <p:cNvSpPr/>
            <p:nvPr/>
          </p:nvSpPr>
          <p:spPr>
            <a:xfrm>
              <a:off x="3996443" y="1371083"/>
              <a:ext cx="2827513" cy="49072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51" name="Google Shape;351;p17"/>
            <p:cNvSpPr/>
            <p:nvPr/>
          </p:nvSpPr>
          <p:spPr>
            <a:xfrm>
              <a:off x="3950723" y="1371083"/>
              <a:ext cx="91440" cy="49072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52" name="Google Shape;352;p17"/>
            <p:cNvSpPr/>
            <p:nvPr/>
          </p:nvSpPr>
          <p:spPr>
            <a:xfrm>
              <a:off x="1168930" y="1371083"/>
              <a:ext cx="2827513" cy="490725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53" name="Google Shape;353;p17"/>
            <p:cNvSpPr/>
            <p:nvPr/>
          </p:nvSpPr>
          <p:spPr>
            <a:xfrm>
              <a:off x="1346187" y="648069"/>
              <a:ext cx="5300512" cy="723013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17"/>
            <p:cNvSpPr txBox="1"/>
            <p:nvPr/>
          </p:nvSpPr>
          <p:spPr>
            <a:xfrm>
              <a:off x="1346187" y="648069"/>
              <a:ext cx="5300512" cy="7230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Цели делегатов I Всебелорусского съезда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536" y="1861808"/>
              <a:ext cx="2336787" cy="1738593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7"/>
            <p:cNvSpPr txBox="1"/>
            <p:nvPr/>
          </p:nvSpPr>
          <p:spPr>
            <a:xfrm>
              <a:off x="536" y="1861808"/>
              <a:ext cx="2336787" cy="17385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не разрывать федеративных связей с Россией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7" name="Google Shape;357;p17"/>
            <p:cNvSpPr/>
            <p:nvPr/>
          </p:nvSpPr>
          <p:spPr>
            <a:xfrm>
              <a:off x="2828049" y="1861808"/>
              <a:ext cx="2336787" cy="1738593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7"/>
            <p:cNvSpPr txBox="1"/>
            <p:nvPr/>
          </p:nvSpPr>
          <p:spPr>
            <a:xfrm>
              <a:off x="2828049" y="1861808"/>
              <a:ext cx="2336787" cy="17385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сформировать национальные органы управления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9" name="Google Shape;359;p17"/>
            <p:cNvSpPr/>
            <p:nvPr/>
          </p:nvSpPr>
          <p:spPr>
            <a:xfrm>
              <a:off x="5655562" y="1861808"/>
              <a:ext cx="2336787" cy="1738593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17"/>
            <p:cNvSpPr txBox="1"/>
            <p:nvPr/>
          </p:nvSpPr>
          <p:spPr>
            <a:xfrm>
              <a:off x="5655562" y="1861808"/>
              <a:ext cx="2336787" cy="17385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утвердить широкую автономию Беларуси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8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latin typeface="Cambria"/>
                <a:ea typeface="Cambria"/>
                <a:cs typeface="Cambria"/>
                <a:sym typeface="Cambria"/>
              </a:rPr>
              <a:t>Варианты решения национального вопроса</a:t>
            </a:r>
            <a:endParaRPr/>
          </a:p>
        </p:txBody>
      </p:sp>
      <p:grpSp>
        <p:nvGrpSpPr>
          <p:cNvPr id="366" name="Google Shape;366;p18"/>
          <p:cNvGrpSpPr/>
          <p:nvPr/>
        </p:nvGrpSpPr>
        <p:grpSpPr>
          <a:xfrm>
            <a:off x="1021641" y="5022764"/>
            <a:ext cx="7992888" cy="1676287"/>
            <a:chOff x="4843171" y="1440146"/>
            <a:chExt cx="3221724" cy="940028"/>
          </a:xfrm>
        </p:grpSpPr>
        <p:sp>
          <p:nvSpPr>
            <p:cNvPr id="367" name="Google Shape;367;p18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8"/>
            <p:cNvSpPr txBox="1"/>
            <p:nvPr/>
          </p:nvSpPr>
          <p:spPr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Это решение съезда означало, что созданные большевиками Облиском- зап и СНК Западной области и фронта должны были передать власть изб- ранному съездом Всебелорусскому Совету и самораспуститься.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 ночь с 17 на 18 декабря 1917  г.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 по самовольной инициативе А.Мясникова и В.Кнорина, руководителей Облискомзапа и СНК Западной области и фронта съезд был разогнан.</a:t>
              </a:r>
              <a:endParaRPr/>
            </a:p>
          </p:txBody>
        </p:sp>
      </p:grpSp>
      <p:pic>
        <p:nvPicPr>
          <p:cNvPr descr="https://citydog.by/content/editor_images/2018/07_july/05_13873/mem-5-1.jpg" id="369" name="Google Shape;369;p18"/>
          <p:cNvPicPr preferRelativeResize="0"/>
          <p:nvPr/>
        </p:nvPicPr>
        <p:blipFill rotWithShape="1">
          <a:blip r:embed="rId3">
            <a:alphaModFix/>
          </a:blip>
          <a:srcRect b="0" l="0" r="51365" t="0"/>
          <a:stretch/>
        </p:blipFill>
        <p:spPr>
          <a:xfrm>
            <a:off x="6425193" y="1323804"/>
            <a:ext cx="2521031" cy="311016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https://citydog.by/content/editor_images/2018/07_july/05_13873/mem-7.jpg" id="370" name="Google Shape;370;p18"/>
          <p:cNvPicPr preferRelativeResize="0"/>
          <p:nvPr/>
        </p:nvPicPr>
        <p:blipFill rotWithShape="1">
          <a:blip r:embed="rId4">
            <a:alphaModFix/>
          </a:blip>
          <a:srcRect b="0" l="56193" r="4494" t="0"/>
          <a:stretch/>
        </p:blipFill>
        <p:spPr>
          <a:xfrm>
            <a:off x="1040369" y="1328803"/>
            <a:ext cx="2034478" cy="310516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71" name="Google Shape;371;p18"/>
          <p:cNvSpPr txBox="1"/>
          <p:nvPr/>
        </p:nvSpPr>
        <p:spPr>
          <a:xfrm>
            <a:off x="6425192" y="4419935"/>
            <a:ext cx="2521031" cy="37721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Вильгельм Кнорин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2" name="Google Shape;372;p18"/>
          <p:cNvSpPr txBox="1"/>
          <p:nvPr/>
        </p:nvSpPr>
        <p:spPr>
          <a:xfrm>
            <a:off x="1035336" y="4419935"/>
            <a:ext cx="2168512" cy="37721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Александр Мясников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3" name="Google Shape;373;p18"/>
          <p:cNvSpPr txBox="1"/>
          <p:nvPr/>
        </p:nvSpPr>
        <p:spPr>
          <a:xfrm>
            <a:off x="3221188" y="2154070"/>
            <a:ext cx="3096344" cy="14515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Считали, что белорусы не являлись самостоятельной нацией, поэтому принцип национального самоопреде- ления для них не подходил</a:t>
            </a:r>
            <a:endParaRPr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9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latin typeface="Cambria"/>
                <a:ea typeface="Cambria"/>
                <a:cs typeface="Cambria"/>
                <a:sym typeface="Cambria"/>
              </a:rPr>
              <a:t>Провозглашение Белорусской Народной Республики</a:t>
            </a:r>
            <a:endParaRPr sz="3400"/>
          </a:p>
        </p:txBody>
      </p:sp>
      <p:pic>
        <p:nvPicPr>
          <p:cNvPr descr="Ð§Ð°ÑÐ¾Ð¿ÑÑ ARCHE on Twitter: &amp;quot;ð Ð¯Ð·ÑÐ¿ ÐÐ°ÑÐ¾Ð½ÐºÐ° â ÐÐµÐ»Ð°ÑÑÑÐºÑ ÑÑÑ Ð°Ð´ 1917 Ð´Ð° 1920  Ð³Ð¾Ð´Ñ (PDF) ðÐÑÐ°ÑÑÑÐ° Ð²ÑÐ¹ÑÐ»Ð° Ñ 1920 Ð³Ð¾Ð´Ð·Ðµ Ñ ÐÐ¾ÑÐ½Ðµ. ðÐ¯Ð·ÑÐ¿ ÐÐ°ÑÐ¾Ð½ÐºÐ° â  Ð±ÐµÐ»Ð°ÑÑÑÐºÑ Ð¿Ð°Ð»ÑÑÑÑÐ½Ñ Ð´Ð·ÐµÑÑ, ÑÑÐ°ÑÑÑÐ½Ñ Ð¹ Ð¼ÑÐ½ÑÑÑÐ°Ñ" id="379" name="Google Shape;379;p19"/>
          <p:cNvPicPr preferRelativeResize="0"/>
          <p:nvPr/>
        </p:nvPicPr>
        <p:blipFill rotWithShape="1">
          <a:blip r:embed="rId3">
            <a:alphaModFix/>
          </a:blip>
          <a:srcRect b="8765" l="3277" r="2574" t="0"/>
          <a:stretch/>
        </p:blipFill>
        <p:spPr>
          <a:xfrm>
            <a:off x="4694902" y="908720"/>
            <a:ext cx="4341593" cy="582607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380" name="Google Shape;380;p19"/>
          <p:cNvGrpSpPr/>
          <p:nvPr/>
        </p:nvGrpSpPr>
        <p:grpSpPr>
          <a:xfrm>
            <a:off x="931653" y="908720"/>
            <a:ext cx="3640347" cy="4248472"/>
            <a:chOff x="4843171" y="1440146"/>
            <a:chExt cx="3221724" cy="940028"/>
          </a:xfrm>
        </p:grpSpPr>
        <p:sp>
          <p:nvSpPr>
            <p:cNvPr id="381" name="Google Shape;381;p19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9"/>
            <p:cNvSpPr txBox="1"/>
            <p:nvPr/>
          </p:nvSpPr>
          <p:spPr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 связи с  наступлением герман- ских войск органы советской власти в  ночь с 19 на 20 февра- ля 1918 г. спешно покинули Минск и переехали в Смоленск. В этих условиях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Исполком Рады Всебелорусского съезда 21 февраля 1918 г.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 принял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Пер- вую Уставную грамоту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, в кото- рой провозгласил себя высшей властью на территории  Белару си. Из членов Исполкома был создан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Народный секретариат Беларуси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(во главе с 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Я.Ворон- ко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), который стал первым бело- русским правительством.</a:t>
              </a:r>
              <a:endParaRPr/>
            </a:p>
          </p:txBody>
        </p:sp>
      </p:grpSp>
      <p:sp>
        <p:nvSpPr>
          <p:cNvPr id="383" name="Google Shape;383;p19"/>
          <p:cNvSpPr txBox="1"/>
          <p:nvPr/>
        </p:nvSpPr>
        <p:spPr>
          <a:xfrm>
            <a:off x="2399410" y="6391120"/>
            <a:ext cx="2295492" cy="3436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Иосиф (Язеп) Воронко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План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6" name="Google Shape;86;p2"/>
          <p:cNvSpPr txBox="1"/>
          <p:nvPr/>
        </p:nvSpPr>
        <p:spPr>
          <a:xfrm>
            <a:off x="1063821" y="1268760"/>
            <a:ext cx="7937530" cy="530351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Варианты решения национального вопроса</a:t>
            </a:r>
            <a:endParaRPr/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Провозглашение Белорусской Народной Республики</a:t>
            </a:r>
            <a:endParaRPr/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Оформление белорусской национальной государственнос- ти на советской основе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0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latin typeface="Cambria"/>
                <a:ea typeface="Cambria"/>
                <a:cs typeface="Cambria"/>
                <a:sym typeface="Cambria"/>
              </a:rPr>
              <a:t>Провозглашение Белорусской Народной Республики</a:t>
            </a:r>
            <a:endParaRPr sz="3400"/>
          </a:p>
        </p:txBody>
      </p:sp>
      <p:grpSp>
        <p:nvGrpSpPr>
          <p:cNvPr id="389" name="Google Shape;389;p20"/>
          <p:cNvGrpSpPr/>
          <p:nvPr/>
        </p:nvGrpSpPr>
        <p:grpSpPr>
          <a:xfrm>
            <a:off x="931653" y="908720"/>
            <a:ext cx="3568339" cy="2592288"/>
            <a:chOff x="4843171" y="1440146"/>
            <a:chExt cx="3221724" cy="940028"/>
          </a:xfrm>
        </p:grpSpPr>
        <p:sp>
          <p:nvSpPr>
            <p:cNvPr id="390" name="Google Shape;390;p20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0"/>
            <p:cNvSpPr txBox="1"/>
            <p:nvPr/>
          </p:nvSpPr>
          <p:spPr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Будучи не в состоянии остано- вить немецкое наступление, правительство Советской Рос- сии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3 марта 1918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пошло на заключение мирного договора в Брест-Литовске. По условиям  Брестского мирного договора большая часть Беларуси по- прежнему оставалась под не- мецкой оккупацией.</a:t>
              </a:r>
              <a:endParaRPr/>
            </a:p>
          </p:txBody>
        </p:sp>
      </p:grpSp>
      <p:pic>
        <p:nvPicPr>
          <p:cNvPr descr="ÐÑÐµÑÑÑÐºÐ¸Ð¹ Ð¼Ð¸Ñ â ÑÑÐ¾Ðº. ÐÑÑÐ¾ÑÐ¸Ñ ÐÐµÐ»Ð°ÑÑÑÐ¸, 10 ÐºÐ»Ð°ÑÑ." id="392" name="Google Shape;392;p20"/>
          <p:cNvPicPr preferRelativeResize="0"/>
          <p:nvPr/>
        </p:nvPicPr>
        <p:blipFill rotWithShape="1">
          <a:blip r:embed="rId3">
            <a:alphaModFix/>
          </a:blip>
          <a:srcRect b="5127" l="3526" r="2732" t="1384"/>
          <a:stretch/>
        </p:blipFill>
        <p:spPr>
          <a:xfrm>
            <a:off x="4572000" y="908720"/>
            <a:ext cx="4464496" cy="583264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93" name="Google Shape;393;p20"/>
          <p:cNvSpPr txBox="1"/>
          <p:nvPr/>
        </p:nvSpPr>
        <p:spPr>
          <a:xfrm>
            <a:off x="2276508" y="6187892"/>
            <a:ext cx="2295492" cy="5534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Беларусь в условиях Брестского мира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1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latin typeface="Cambria"/>
                <a:ea typeface="Cambria"/>
                <a:cs typeface="Cambria"/>
                <a:sym typeface="Cambria"/>
              </a:rPr>
              <a:t>Провозглашение Белорусской Народной Республики</a:t>
            </a:r>
            <a:endParaRPr sz="3400"/>
          </a:p>
        </p:txBody>
      </p:sp>
      <p:grpSp>
        <p:nvGrpSpPr>
          <p:cNvPr id="399" name="Google Shape;399;p21"/>
          <p:cNvGrpSpPr/>
          <p:nvPr/>
        </p:nvGrpSpPr>
        <p:grpSpPr>
          <a:xfrm>
            <a:off x="1003661" y="5805264"/>
            <a:ext cx="8032835" cy="936104"/>
            <a:chOff x="4843171" y="1440146"/>
            <a:chExt cx="3221724" cy="940028"/>
          </a:xfrm>
        </p:grpSpPr>
        <p:sp>
          <p:nvSpPr>
            <p:cNvPr id="400" name="Google Shape;400;p21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21"/>
            <p:cNvSpPr txBox="1"/>
            <p:nvPr/>
          </p:nvSpPr>
          <p:spPr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9 марта 1918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Исполком Рады принял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2-ю Уставную грамоту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, в которой провозглашались создание на этнической территории Беларуси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Белорус- ской Народной Республики (БНР)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402" name="Google Shape;402;p21"/>
          <p:cNvSpPr txBox="1"/>
          <p:nvPr/>
        </p:nvSpPr>
        <p:spPr>
          <a:xfrm>
            <a:off x="899591" y="3012881"/>
            <a:ext cx="1972263" cy="5534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Провозглашённые границы БНР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https://lh4.googleusercontent.com/-w_GddzVJyFg/URECB77DjxI/AAAAAAAATI0/2QKc2MQnSjI/s800/border%25201918_bnr_2.jpg" id="403" name="Google Shape;403;p21"/>
          <p:cNvPicPr preferRelativeResize="0"/>
          <p:nvPr/>
        </p:nvPicPr>
        <p:blipFill rotWithShape="1">
          <a:blip r:embed="rId3">
            <a:alphaModFix/>
          </a:blip>
          <a:srcRect b="11968" l="0" r="0" t="0"/>
          <a:stretch/>
        </p:blipFill>
        <p:spPr>
          <a:xfrm>
            <a:off x="2842440" y="980728"/>
            <a:ext cx="6125410" cy="461778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2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latin typeface="Cambria"/>
                <a:ea typeface="Cambria"/>
                <a:cs typeface="Cambria"/>
                <a:sym typeface="Cambria"/>
              </a:rPr>
              <a:t>Провозглашение Белорусской Народной Республики</a:t>
            </a:r>
            <a:endParaRPr sz="3400"/>
          </a:p>
        </p:txBody>
      </p:sp>
      <p:grpSp>
        <p:nvGrpSpPr>
          <p:cNvPr id="409" name="Google Shape;409;p22"/>
          <p:cNvGrpSpPr/>
          <p:nvPr/>
        </p:nvGrpSpPr>
        <p:grpSpPr>
          <a:xfrm>
            <a:off x="1003661" y="5157192"/>
            <a:ext cx="8032835" cy="1584176"/>
            <a:chOff x="4843171" y="1440146"/>
            <a:chExt cx="3221724" cy="940028"/>
          </a:xfrm>
        </p:grpSpPr>
        <p:sp>
          <p:nvSpPr>
            <p:cNvPr id="410" name="Google Shape;410;p22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22"/>
            <p:cNvSpPr txBox="1"/>
            <p:nvPr/>
          </p:nvSpPr>
          <p:spPr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18 марта 1918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Исполком Рады Всебелорусского съезда был реоргани- зован в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Раду БНР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как высший законодательный орган.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25 марта 1918  г. Третьей Уставной грамотой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 БНР была провозглашена «независимым свободным государством». В качестве символов были приняты герб «По-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гоня»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 и бело-красно-белый флаг, который был создан в 1917 г. архитекто- ром К.Дуж-Душевским.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412" name="Google Shape;412;p22"/>
          <p:cNvSpPr txBox="1"/>
          <p:nvPr/>
        </p:nvSpPr>
        <p:spPr>
          <a:xfrm>
            <a:off x="4642587" y="2888052"/>
            <a:ext cx="1972263" cy="31069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Герб БНР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File:Flag of Belarus (1991-1995).svg" id="413" name="Google Shape;41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8781" y="3420213"/>
            <a:ext cx="3159068" cy="157953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14" name="Google Shape;41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04769" y="854126"/>
            <a:ext cx="2363080" cy="234462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15" name="Google Shape;415;p22"/>
          <p:cNvSpPr txBox="1"/>
          <p:nvPr/>
        </p:nvSpPr>
        <p:spPr>
          <a:xfrm>
            <a:off x="3812093" y="4666298"/>
            <a:ext cx="1972263" cy="31069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Флаг БНР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ÐÑÐ¶-ÐÑÑÐµÐ²ÑÐºÐ¸Ð¹, ÐÐ»Ð°Ð²Ð´Ð¸Ð¹ Ð¡ÑÐµÐ¿Ð°Ð½Ð¾Ð²Ð¸Ñ â ÐÐ¸ÐºÐ¸Ð¿ÐµÐ´Ð¸Ñ" id="416" name="Google Shape;41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9592" y="854126"/>
            <a:ext cx="2808312" cy="417417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17" name="Google Shape;417;p22"/>
          <p:cNvSpPr txBox="1"/>
          <p:nvPr/>
        </p:nvSpPr>
        <p:spPr>
          <a:xfrm>
            <a:off x="3707904" y="863905"/>
            <a:ext cx="2592288" cy="31069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Клавдий Дуж-Душевский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latin typeface="Cambria"/>
                <a:ea typeface="Cambria"/>
                <a:cs typeface="Cambria"/>
                <a:sym typeface="Cambria"/>
              </a:rPr>
              <a:t>Провозглашение Белорусской Народной Республики</a:t>
            </a:r>
            <a:endParaRPr sz="3400"/>
          </a:p>
        </p:txBody>
      </p:sp>
      <p:grpSp>
        <p:nvGrpSpPr>
          <p:cNvPr id="423" name="Google Shape;423;p23"/>
          <p:cNvGrpSpPr/>
          <p:nvPr/>
        </p:nvGrpSpPr>
        <p:grpSpPr>
          <a:xfrm>
            <a:off x="1003661" y="3933056"/>
            <a:ext cx="8032835" cy="2808312"/>
            <a:chOff x="4843171" y="1440146"/>
            <a:chExt cx="3221724" cy="940028"/>
          </a:xfrm>
        </p:grpSpPr>
        <p:sp>
          <p:nvSpPr>
            <p:cNvPr id="424" name="Google Shape;424;p23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3"/>
            <p:cNvSpPr txBox="1"/>
            <p:nvPr/>
          </p:nvSpPr>
          <p:spPr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Германия юридически не признала независимость БНР, однако оккупа- ционные власти предоставили ей некоторые полномочия в сфере торгов- ли, образования и социального обеспечения. Рада БНР, чтобы добиться признания независимости, 26 апреля 1918 г. послала  телеграмму герман- скому императору Вильгельму II, в которой выразила благодарность «за освобождение Беларуси от большевистского угнетения и анархии». Это решение Рады вызвало  политический кризис. Её покинули  представи- тели эсеров, меньшевиков, еврейских социалистов. Реализовать идеи о национальной свободе и государственной самостоятельности у БНР не получилось. Реальным государством она не стала, т.к. полностью подчи- нялась немецкой оккупационной администрации.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426" name="Google Shape;426;p23"/>
          <p:cNvSpPr txBox="1"/>
          <p:nvPr/>
        </p:nvSpPr>
        <p:spPr>
          <a:xfrm>
            <a:off x="1763688" y="2060848"/>
            <a:ext cx="2808312" cy="576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Народный секретариат БНР. Минск. 1918 г.</a:t>
            </a:r>
            <a:endParaRPr/>
          </a:p>
        </p:txBody>
      </p:sp>
      <p:pic>
        <p:nvPicPr>
          <p:cNvPr id="427" name="Google Shape;427;p23"/>
          <p:cNvPicPr preferRelativeResize="0"/>
          <p:nvPr/>
        </p:nvPicPr>
        <p:blipFill rotWithShape="1">
          <a:blip r:embed="rId3">
            <a:alphaModFix/>
          </a:blip>
          <a:srcRect b="3036" l="0" r="2715" t="0"/>
          <a:stretch/>
        </p:blipFill>
        <p:spPr>
          <a:xfrm>
            <a:off x="4572000" y="908720"/>
            <a:ext cx="4385956" cy="291250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4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latin typeface="Cambria"/>
                <a:ea typeface="Cambria"/>
                <a:cs typeface="Cambria"/>
                <a:sym typeface="Cambria"/>
              </a:rPr>
              <a:t>Оформление белорусской национальной государ- ственности на советской основе</a:t>
            </a:r>
            <a:endParaRPr/>
          </a:p>
        </p:txBody>
      </p:sp>
      <p:pic>
        <p:nvPicPr>
          <p:cNvPr id="433" name="Google Shape;43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3014" y="874716"/>
            <a:ext cx="4303482" cy="54006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434" name="Google Shape;434;p24"/>
          <p:cNvGrpSpPr/>
          <p:nvPr/>
        </p:nvGrpSpPr>
        <p:grpSpPr>
          <a:xfrm>
            <a:off x="899592" y="908720"/>
            <a:ext cx="3744416" cy="4392493"/>
            <a:chOff x="4843171" y="1440146"/>
            <a:chExt cx="3221724" cy="940029"/>
          </a:xfrm>
        </p:grpSpPr>
        <p:sp>
          <p:nvSpPr>
            <p:cNvPr id="435" name="Google Shape;435;p24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24"/>
            <p:cNvSpPr txBox="1"/>
            <p:nvPr/>
          </p:nvSpPr>
          <p:spPr>
            <a:xfrm>
              <a:off x="4870703" y="1455557"/>
              <a:ext cx="3166660" cy="92461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Активизировавшееся движение за самоопределение белорусского народа, которое воплотилось в провозглашении БНР, вынудило большевистское руководство принять решение о создании бе- лорусского государства на совет- ской основе. В конце декабря 1918 г. ЦК РКП(б) под влиянием В.И.Ленина, признававшего за бе- лорусским народом право на на- циональное самоопределение и самостоятельное государствен- ное существование, высказался за необходимость создания Со- циалистической Советской Рес- публики Беларуси.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437" name="Google Shape;437;p24"/>
          <p:cNvSpPr txBox="1"/>
          <p:nvPr/>
        </p:nvSpPr>
        <p:spPr>
          <a:xfrm>
            <a:off x="4733014" y="6237312"/>
            <a:ext cx="4303480" cy="576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В.И.Ленин. Сентябрь 1918 года.</a:t>
            </a:r>
            <a:endParaRPr/>
          </a:p>
          <a:p>
            <a:pPr indent="0" lvl="0" marL="0" marR="0" rtl="0" algn="ctr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Худ. А.Михайловский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5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latin typeface="Cambria"/>
                <a:ea typeface="Cambria"/>
                <a:cs typeface="Cambria"/>
                <a:sym typeface="Cambria"/>
              </a:rPr>
              <a:t>Оформление белорусской национальной государ- ственности на советской основе</a:t>
            </a:r>
            <a:endParaRPr/>
          </a:p>
        </p:txBody>
      </p:sp>
      <p:grpSp>
        <p:nvGrpSpPr>
          <p:cNvPr id="443" name="Google Shape;443;p25"/>
          <p:cNvGrpSpPr/>
          <p:nvPr/>
        </p:nvGrpSpPr>
        <p:grpSpPr>
          <a:xfrm>
            <a:off x="971600" y="4523026"/>
            <a:ext cx="8064896" cy="2218348"/>
            <a:chOff x="4843171" y="1440146"/>
            <a:chExt cx="3221724" cy="940029"/>
          </a:xfrm>
        </p:grpSpPr>
        <p:sp>
          <p:nvSpPr>
            <p:cNvPr id="444" name="Google Shape;444;p25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5"/>
            <p:cNvSpPr txBox="1"/>
            <p:nvPr/>
          </p:nvSpPr>
          <p:spPr>
            <a:xfrm>
              <a:off x="4870703" y="1455557"/>
              <a:ext cx="3166660" cy="92461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30 декабря 1918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 Смоленске открылась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VI Северо-Западная област- ная конференция РКП(б)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. Она приняла резолюцию о провозглашении «самостоятельной Советской Социалистической Республики Беларуси» в границах Витебской, Гродненской, Минской, Могилёвской и Смоленской губерний. Конференция объявила себя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I съездом Коммунистической партии (большевиков) Беларуси (КП(б)Б)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и выбрала руководящий ор- ган – Центральное бюро КП(б)Б. Председателем президиума ЦБ КП(б)Б избрали А.Мясникова.</a:t>
              </a:r>
              <a:endParaRPr/>
            </a:p>
          </p:txBody>
        </p:sp>
      </p:grpSp>
      <p:grpSp>
        <p:nvGrpSpPr>
          <p:cNvPr id="446" name="Google Shape;446;p25"/>
          <p:cNvGrpSpPr/>
          <p:nvPr/>
        </p:nvGrpSpPr>
        <p:grpSpPr>
          <a:xfrm>
            <a:off x="4427984" y="908720"/>
            <a:ext cx="4539591" cy="3456503"/>
            <a:chOff x="3027409" y="894234"/>
            <a:chExt cx="5851490" cy="4406974"/>
          </a:xfrm>
        </p:grpSpPr>
        <p:pic>
          <p:nvPicPr>
            <p:cNvPr id="447" name="Google Shape;447;p25"/>
            <p:cNvPicPr preferRelativeResize="0"/>
            <p:nvPr/>
          </p:nvPicPr>
          <p:blipFill rotWithShape="1">
            <a:blip r:embed="rId3">
              <a:alphaModFix/>
            </a:blip>
            <a:srcRect b="12055" l="0" r="0" t="0"/>
            <a:stretch/>
          </p:blipFill>
          <p:spPr>
            <a:xfrm>
              <a:off x="3027409" y="894234"/>
              <a:ext cx="5851490" cy="4406974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sp>
          <p:nvSpPr>
            <p:cNvPr id="448" name="Google Shape;448;p25"/>
            <p:cNvSpPr/>
            <p:nvPr/>
          </p:nvSpPr>
          <p:spPr>
            <a:xfrm>
              <a:off x="7374236" y="2852935"/>
              <a:ext cx="222102" cy="165149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002060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9" name="Google Shape;449;p25"/>
          <p:cNvSpPr txBox="1"/>
          <p:nvPr/>
        </p:nvSpPr>
        <p:spPr>
          <a:xfrm>
            <a:off x="2843808" y="4005984"/>
            <a:ext cx="1584176" cy="36344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Границы ССРБ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https://citydog.by/content/editor_images/2018/07_july/05_13873/mem-7.jpg" id="450" name="Google Shape;450;p25"/>
          <p:cNvPicPr preferRelativeResize="0"/>
          <p:nvPr/>
        </p:nvPicPr>
        <p:blipFill rotWithShape="1">
          <a:blip r:embed="rId4">
            <a:alphaModFix/>
          </a:blip>
          <a:srcRect b="0" l="56193" r="4494" t="0"/>
          <a:stretch/>
        </p:blipFill>
        <p:spPr>
          <a:xfrm>
            <a:off x="971600" y="888609"/>
            <a:ext cx="2034478" cy="310516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51" name="Google Shape;451;p25"/>
          <p:cNvSpPr txBox="1"/>
          <p:nvPr/>
        </p:nvSpPr>
        <p:spPr>
          <a:xfrm>
            <a:off x="3024509" y="888609"/>
            <a:ext cx="2036678" cy="5765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Александр Мясников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latin typeface="Cambria"/>
                <a:ea typeface="Cambria"/>
                <a:cs typeface="Cambria"/>
                <a:sym typeface="Cambria"/>
              </a:rPr>
              <a:t>Оформление белорусской национальной государ- ственности на советской основе</a:t>
            </a:r>
            <a:endParaRPr/>
          </a:p>
        </p:txBody>
      </p:sp>
      <p:grpSp>
        <p:nvGrpSpPr>
          <p:cNvPr id="457" name="Google Shape;457;p26"/>
          <p:cNvGrpSpPr/>
          <p:nvPr/>
        </p:nvGrpSpPr>
        <p:grpSpPr>
          <a:xfrm>
            <a:off x="957519" y="995365"/>
            <a:ext cx="4118537" cy="2793675"/>
            <a:chOff x="4843171" y="1440146"/>
            <a:chExt cx="3221724" cy="940029"/>
          </a:xfrm>
        </p:grpSpPr>
        <p:sp>
          <p:nvSpPr>
            <p:cNvPr id="458" name="Google Shape;458;p26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6"/>
            <p:cNvSpPr txBox="1"/>
            <p:nvPr/>
          </p:nvSpPr>
          <p:spPr>
            <a:xfrm>
              <a:off x="4870703" y="1455557"/>
              <a:ext cx="3166660" cy="92461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1 января 1919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было сформирова- но Временное рабоче-крестьянское советское правительство Беларуси во главе с Д.Жилуновичем. По радио был объявлен Манифест о провозг- лашении ССРБ. Рада БНР объявля- лась вне закона. 5 января 1919 г. пра- вительство ССРБ и ЦБ КП(б)Б пере- ехали из Смоленска в Минск, кото- рый с этого времени стал столицей ССРБ.</a:t>
              </a:r>
              <a:endParaRPr/>
            </a:p>
          </p:txBody>
        </p:sp>
      </p:grpSp>
      <p:sp>
        <p:nvSpPr>
          <p:cNvPr id="460" name="Google Shape;460;p26"/>
          <p:cNvSpPr txBox="1"/>
          <p:nvPr/>
        </p:nvSpPr>
        <p:spPr>
          <a:xfrm>
            <a:off x="1943022" y="6342882"/>
            <a:ext cx="3248156" cy="36344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Дмитрий (Змитер) Жилунович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Ð¤Ð¾ÑÐ¾Ð°ÑÑÐ¸Ð²" id="461" name="Google Shape;46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1178" y="995365"/>
            <a:ext cx="3810000" cy="57150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7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latin typeface="Cambria"/>
                <a:ea typeface="Cambria"/>
                <a:cs typeface="Cambria"/>
                <a:sym typeface="Cambria"/>
              </a:rPr>
              <a:t>Оформление белорусской национальной государ- ственности на советской основе</a:t>
            </a:r>
            <a:endParaRPr/>
          </a:p>
        </p:txBody>
      </p:sp>
      <p:grpSp>
        <p:nvGrpSpPr>
          <p:cNvPr id="467" name="Google Shape;467;p27"/>
          <p:cNvGrpSpPr/>
          <p:nvPr/>
        </p:nvGrpSpPr>
        <p:grpSpPr>
          <a:xfrm>
            <a:off x="971600" y="5373216"/>
            <a:ext cx="8064896" cy="1368158"/>
            <a:chOff x="4843171" y="1440146"/>
            <a:chExt cx="3221724" cy="940029"/>
          </a:xfrm>
        </p:grpSpPr>
        <p:sp>
          <p:nvSpPr>
            <p:cNvPr id="468" name="Google Shape;468;p27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27"/>
            <p:cNvSpPr txBox="1"/>
            <p:nvPr/>
          </p:nvSpPr>
          <p:spPr>
            <a:xfrm>
              <a:off x="4870703" y="1455557"/>
              <a:ext cx="3166660" cy="92461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2-3 февраля 1919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состоялся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I Всебелорусский съезд Советов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. Его де- легаты приняли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Конституцию ССРБ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, а также утвердили герб и флаг рес- публики. В соответствии с Конституцией ССРБ высшая власть в республи- ке принадлежала съезду Советов Беларуси. В период между съездами её осуществлял Центральный Исполнительный Комитет (ЦИК) ССРБ. </a:t>
              </a:r>
              <a:endParaRPr/>
            </a:p>
          </p:txBody>
        </p:sp>
      </p:grpSp>
      <p:sp>
        <p:nvSpPr>
          <p:cNvPr id="470" name="Google Shape;470;p27"/>
          <p:cNvSpPr txBox="1"/>
          <p:nvPr/>
        </p:nvSpPr>
        <p:spPr>
          <a:xfrm>
            <a:off x="4134624" y="4798222"/>
            <a:ext cx="1584176" cy="36344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Герб ССРБ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1" name="Google Shape;471;p27"/>
          <p:cNvSpPr txBox="1"/>
          <p:nvPr/>
        </p:nvSpPr>
        <p:spPr>
          <a:xfrm>
            <a:off x="6112812" y="868574"/>
            <a:ext cx="2036678" cy="35327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Флаг ССРБ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72" name="Google Shape;47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1600" y="862014"/>
            <a:ext cx="5141212" cy="257060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73" name="Google Shape;473;p27"/>
          <p:cNvPicPr preferRelativeResize="0"/>
          <p:nvPr/>
        </p:nvPicPr>
        <p:blipFill rotWithShape="1">
          <a:blip r:embed="rId4">
            <a:alphaModFix/>
          </a:blip>
          <a:srcRect b="9696" l="4413" r="3146" t="2369"/>
          <a:stretch/>
        </p:blipFill>
        <p:spPr>
          <a:xfrm>
            <a:off x="5718800" y="1934967"/>
            <a:ext cx="3248775" cy="320427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8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latin typeface="Cambria"/>
                <a:ea typeface="Cambria"/>
                <a:cs typeface="Cambria"/>
                <a:sym typeface="Cambria"/>
              </a:rPr>
              <a:t>Оформление белорусской национальной государ- ственности на советской основе</a:t>
            </a:r>
            <a:endParaRPr/>
          </a:p>
        </p:txBody>
      </p:sp>
      <p:grpSp>
        <p:nvGrpSpPr>
          <p:cNvPr id="479" name="Google Shape;479;p28"/>
          <p:cNvGrpSpPr/>
          <p:nvPr/>
        </p:nvGrpSpPr>
        <p:grpSpPr>
          <a:xfrm>
            <a:off x="971600" y="4437112"/>
            <a:ext cx="8064896" cy="2304262"/>
            <a:chOff x="4843171" y="1440146"/>
            <a:chExt cx="3221724" cy="940029"/>
          </a:xfrm>
        </p:grpSpPr>
        <p:sp>
          <p:nvSpPr>
            <p:cNvPr id="480" name="Google Shape;480;p28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28"/>
            <p:cNvSpPr txBox="1"/>
            <p:nvPr/>
          </p:nvSpPr>
          <p:spPr>
            <a:xfrm>
              <a:off x="4870703" y="1455557"/>
              <a:ext cx="3166660" cy="92461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Также съезд принял решение об объединении Белорусской ССР и Литов- ской ССР в одно государство - 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ССР Литвы и Беларуси (ЛитБел)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,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 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которое должно было стать государством-буфером между Польшей  и Советской Россией.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27  февраля 1919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 Вильно состоялось первое заседание ЦИК Беларуси и Литвы. На нём было избрано объединенное правительство - Совет Народных Комиссаров Литовско-Белорусской ССР. Его председате- лем стал В.Мицкявичюс-Капсукас. Столицей нового объединения стал Вильно. В состав Литбела вошла территория Минской, Гродненской, Ви- ленской, Ковенской и часть  Сувалкской губерний.</a:t>
              </a:r>
              <a:endParaRPr/>
            </a:p>
          </p:txBody>
        </p:sp>
      </p:grpSp>
      <p:sp>
        <p:nvSpPr>
          <p:cNvPr id="482" name="Google Shape;482;p28"/>
          <p:cNvSpPr txBox="1"/>
          <p:nvPr/>
        </p:nvSpPr>
        <p:spPr>
          <a:xfrm>
            <a:off x="3131840" y="821958"/>
            <a:ext cx="1148394" cy="59081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ССРЛиБ (ЛитБел)</a:t>
            </a:r>
            <a:endParaRPr/>
          </a:p>
        </p:txBody>
      </p:sp>
      <p:sp>
        <p:nvSpPr>
          <p:cNvPr id="483" name="Google Shape;483;p28"/>
          <p:cNvSpPr txBox="1"/>
          <p:nvPr/>
        </p:nvSpPr>
        <p:spPr>
          <a:xfrm>
            <a:off x="827584" y="3963331"/>
            <a:ext cx="3240359" cy="38683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Винцая Мицкявичюс-Капсукас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84" name="Google Shape;484;p28"/>
          <p:cNvPicPr preferRelativeResize="0"/>
          <p:nvPr/>
        </p:nvPicPr>
        <p:blipFill rotWithShape="1">
          <a:blip r:embed="rId3">
            <a:alphaModFix/>
          </a:blip>
          <a:srcRect b="11804" l="0" r="0" t="0"/>
          <a:stretch/>
        </p:blipFill>
        <p:spPr>
          <a:xfrm>
            <a:off x="4276499" y="821961"/>
            <a:ext cx="4671378" cy="352820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ÐÐ¸ÑÐºÑÐ²Ð¸ÑÑÑ-ÐÐ°Ð¿ÑÑÐºÐ°Ñ, ÐÐ¸Ð½ÑÐ°Ñ â ÐÐ¸ÐºÐ¸Ð¿ÐµÐ´Ð¸Ñ" id="485" name="Google Shape;485;p28"/>
          <p:cNvPicPr preferRelativeResize="0"/>
          <p:nvPr/>
        </p:nvPicPr>
        <p:blipFill rotWithShape="1">
          <a:blip r:embed="rId4">
            <a:alphaModFix/>
          </a:blip>
          <a:srcRect b="0" l="4573" r="2222" t="1540"/>
          <a:stretch/>
        </p:blipFill>
        <p:spPr>
          <a:xfrm>
            <a:off x="1259632" y="908720"/>
            <a:ext cx="1828625" cy="305461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86" name="Google Shape;486;p28"/>
          <p:cNvSpPr/>
          <p:nvPr/>
        </p:nvSpPr>
        <p:spPr>
          <a:xfrm>
            <a:off x="5580112" y="2411878"/>
            <a:ext cx="172307" cy="129531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9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latin typeface="Cambria"/>
                <a:ea typeface="Cambria"/>
                <a:cs typeface="Cambria"/>
                <a:sym typeface="Cambria"/>
              </a:rPr>
              <a:t>Оформление белорусской национальной государ- ственности на советской основе</a:t>
            </a:r>
            <a:endParaRPr/>
          </a:p>
        </p:txBody>
      </p:sp>
      <p:grpSp>
        <p:nvGrpSpPr>
          <p:cNvPr id="492" name="Google Shape;492;p29"/>
          <p:cNvGrpSpPr/>
          <p:nvPr/>
        </p:nvGrpSpPr>
        <p:grpSpPr>
          <a:xfrm>
            <a:off x="971600" y="5157192"/>
            <a:ext cx="8064896" cy="1584182"/>
            <a:chOff x="4843171" y="1440146"/>
            <a:chExt cx="3221724" cy="940029"/>
          </a:xfrm>
        </p:grpSpPr>
        <p:sp>
          <p:nvSpPr>
            <p:cNvPr id="493" name="Google Shape;493;p29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9"/>
            <p:cNvSpPr txBox="1"/>
            <p:nvPr/>
          </p:nvSpPr>
          <p:spPr>
            <a:xfrm>
              <a:off x="4870703" y="1455557"/>
              <a:ext cx="3166660" cy="92461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Однако к 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июлю 1919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Литбел была оккупирована войсками Польши.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Ле- том 1920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началось освобождение белорусских земель от польских окку- пантов. Уже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11 июля 1920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был освобожден Минск, и 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31 июля 1920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 нём второй раз  была провозглашена независимость ССРБ. Декларация о её независимости восстанавливала все положения, изложенные в Мани- фесте от 1 января 1919 г.</a:t>
              </a:r>
              <a:endParaRPr/>
            </a:p>
          </p:txBody>
        </p:sp>
      </p:grpSp>
      <p:sp>
        <p:nvSpPr>
          <p:cNvPr id="495" name="Google Shape;495;p29"/>
          <p:cNvSpPr txBox="1"/>
          <p:nvPr/>
        </p:nvSpPr>
        <p:spPr>
          <a:xfrm>
            <a:off x="827584" y="2780928"/>
            <a:ext cx="3240359" cy="6177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Наступление советских войск летом 1920 г.</a:t>
            </a:r>
            <a:endParaRPr/>
          </a:p>
        </p:txBody>
      </p:sp>
      <p:pic>
        <p:nvPicPr>
          <p:cNvPr id="496" name="Google Shape;496;p29"/>
          <p:cNvPicPr preferRelativeResize="0"/>
          <p:nvPr/>
        </p:nvPicPr>
        <p:blipFill rotWithShape="1">
          <a:blip r:embed="rId3">
            <a:alphaModFix/>
          </a:blip>
          <a:srcRect b="0" l="7674" r="0" t="10612"/>
          <a:stretch/>
        </p:blipFill>
        <p:spPr>
          <a:xfrm>
            <a:off x="4067943" y="970653"/>
            <a:ext cx="4822165" cy="395089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97" name="Google Shape;497;p29"/>
          <p:cNvSpPr/>
          <p:nvPr/>
        </p:nvSpPr>
        <p:spPr>
          <a:xfrm>
            <a:off x="6084168" y="2362625"/>
            <a:ext cx="257131" cy="261709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latin typeface="Cambria"/>
                <a:ea typeface="Cambria"/>
                <a:cs typeface="Cambria"/>
                <a:sym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92" name="Google Shape;92;p3"/>
          <p:cNvGrpSpPr/>
          <p:nvPr/>
        </p:nvGrpSpPr>
        <p:grpSpPr>
          <a:xfrm>
            <a:off x="1074943" y="906969"/>
            <a:ext cx="4113793" cy="3963942"/>
            <a:chOff x="31335" y="70256"/>
            <a:chExt cx="4113793" cy="3963942"/>
          </a:xfrm>
        </p:grpSpPr>
        <p:sp>
          <p:nvSpPr>
            <p:cNvPr id="93" name="Google Shape;93;p3"/>
            <p:cNvSpPr/>
            <p:nvPr/>
          </p:nvSpPr>
          <p:spPr>
            <a:xfrm>
              <a:off x="809658" y="2052228"/>
              <a:ext cx="510580" cy="141961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3"/>
            <p:cNvSpPr txBox="1"/>
            <p:nvPr/>
          </p:nvSpPr>
          <p:spPr>
            <a:xfrm>
              <a:off x="1027233" y="2724320"/>
              <a:ext cx="75432" cy="754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809658" y="2052228"/>
              <a:ext cx="510580" cy="28571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3"/>
            <p:cNvSpPr txBox="1"/>
            <p:nvPr/>
          </p:nvSpPr>
          <p:spPr>
            <a:xfrm>
              <a:off x="1050322" y="2180456"/>
              <a:ext cx="29254" cy="292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809658" y="1389418"/>
              <a:ext cx="510580" cy="662809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3"/>
            <p:cNvSpPr txBox="1"/>
            <p:nvPr/>
          </p:nvSpPr>
          <p:spPr>
            <a:xfrm>
              <a:off x="1044032" y="1699906"/>
              <a:ext cx="41833" cy="41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809658" y="444062"/>
              <a:ext cx="510580" cy="1608165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3"/>
            <p:cNvSpPr txBox="1"/>
            <p:nvPr/>
          </p:nvSpPr>
          <p:spPr>
            <a:xfrm>
              <a:off x="1022767" y="1205963"/>
              <a:ext cx="84363" cy="843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 rot="-5400000">
              <a:off x="-1329053" y="1663065"/>
              <a:ext cx="3499100" cy="778324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3"/>
            <p:cNvSpPr txBox="1"/>
            <p:nvPr/>
          </p:nvSpPr>
          <p:spPr>
            <a:xfrm rot="-5400000">
              <a:off x="-1329053" y="1663065"/>
              <a:ext cx="3499100" cy="7783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Причины Февральской революции 1917 г.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320239" y="70256"/>
              <a:ext cx="2824889" cy="747611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3"/>
            <p:cNvSpPr txBox="1"/>
            <p:nvPr/>
          </p:nvSpPr>
          <p:spPr>
            <a:xfrm>
              <a:off x="1320239" y="70256"/>
              <a:ext cx="2824889" cy="74761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нерешённость аграрного и национального вопросов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20239" y="1012449"/>
              <a:ext cx="2824889" cy="753939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3"/>
            <p:cNvSpPr txBox="1"/>
            <p:nvPr/>
          </p:nvSpPr>
          <p:spPr>
            <a:xfrm>
              <a:off x="1320239" y="1012449"/>
              <a:ext cx="2824889" cy="75393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неудачи России в Первой мировой войне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320239" y="1960969"/>
              <a:ext cx="2824889" cy="753939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3"/>
            <p:cNvSpPr txBox="1"/>
            <p:nvPr/>
          </p:nvSpPr>
          <p:spPr>
            <a:xfrm>
              <a:off x="1320239" y="1960969"/>
              <a:ext cx="2824889" cy="75393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экономические трудности и коррупция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320239" y="2909489"/>
              <a:ext cx="2824889" cy="1124709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3"/>
            <p:cNvSpPr txBox="1"/>
            <p:nvPr/>
          </p:nvSpPr>
          <p:spPr>
            <a:xfrm>
              <a:off x="1320239" y="2909489"/>
              <a:ext cx="2824889" cy="112470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недовольство внутренней и внешней политикой российского правительства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111" name="Google Shape;111;p3"/>
          <p:cNvSpPr txBox="1"/>
          <p:nvPr/>
        </p:nvSpPr>
        <p:spPr>
          <a:xfrm>
            <a:off x="5332416" y="6494977"/>
            <a:ext cx="3704079" cy="289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Николай II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imperator-nikolay-ii-2 - ÐÐÐ¤ÐÐ ÐÐÐ Ð£Ð¡" id="112" name="Google Shape;11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2416" y="926837"/>
            <a:ext cx="3704895" cy="559850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113" name="Google Shape;113;p3"/>
          <p:cNvGrpSpPr/>
          <p:nvPr/>
        </p:nvGrpSpPr>
        <p:grpSpPr>
          <a:xfrm>
            <a:off x="899592" y="5052930"/>
            <a:ext cx="4320480" cy="608318"/>
            <a:chOff x="4843171" y="1440146"/>
            <a:chExt cx="3221724" cy="940028"/>
          </a:xfrm>
        </p:grpSpPr>
        <p:sp>
          <p:nvSpPr>
            <p:cNvPr id="114" name="Google Shape;114;p3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3"/>
            <p:cNvSpPr txBox="1"/>
            <p:nvPr/>
          </p:nvSpPr>
          <p:spPr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Конец февраля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революцион- ные выступления в Петрограде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16" name="Google Shape;116;p3"/>
          <p:cNvGrpSpPr/>
          <p:nvPr/>
        </p:nvGrpSpPr>
        <p:grpSpPr>
          <a:xfrm>
            <a:off x="921894" y="6093296"/>
            <a:ext cx="4320480" cy="608318"/>
            <a:chOff x="4843171" y="1440146"/>
            <a:chExt cx="3221724" cy="940028"/>
          </a:xfrm>
        </p:grpSpPr>
        <p:sp>
          <p:nvSpPr>
            <p:cNvPr id="117" name="Google Shape;117;p3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3"/>
            <p:cNvSpPr txBox="1"/>
            <p:nvPr/>
          </p:nvSpPr>
          <p:spPr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2 марта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Николай II подписал акт отречения от престола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794102" y="5661248"/>
            <a:ext cx="576064" cy="449865"/>
          </a:xfrm>
          <a:prstGeom prst="downArrow">
            <a:avLst>
              <a:gd fmla="val 50000" name="adj1"/>
              <a:gd fmla="val 64376" name="adj2"/>
            </a:avLst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0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latin typeface="Cambria"/>
                <a:ea typeface="Cambria"/>
                <a:cs typeface="Cambria"/>
                <a:sym typeface="Cambria"/>
              </a:rPr>
              <a:t>Оформление белорусской национальной государ- ственности на советской основе</a:t>
            </a:r>
            <a:endParaRPr/>
          </a:p>
        </p:txBody>
      </p:sp>
      <p:grpSp>
        <p:nvGrpSpPr>
          <p:cNvPr id="503" name="Google Shape;503;p30"/>
          <p:cNvGrpSpPr/>
          <p:nvPr/>
        </p:nvGrpSpPr>
        <p:grpSpPr>
          <a:xfrm>
            <a:off x="971600" y="1124744"/>
            <a:ext cx="3600400" cy="3384376"/>
            <a:chOff x="4843171" y="1440146"/>
            <a:chExt cx="3221724" cy="940029"/>
          </a:xfrm>
        </p:grpSpPr>
        <p:sp>
          <p:nvSpPr>
            <p:cNvPr id="504" name="Google Shape;504;p30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30"/>
            <p:cNvSpPr txBox="1"/>
            <p:nvPr/>
          </p:nvSpPr>
          <p:spPr>
            <a:xfrm>
              <a:off x="4870703" y="1455557"/>
              <a:ext cx="3166660" cy="92461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18 марта 1921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 Риге между РСФСР, Украиной и Польшей без участия белорусской делегации был подписан мирный договор. Интересы БССР на мирных пере- говорах представляла делега- ция РСФСР. По условиям мирно- го договора территория Запад- ной Беларуси отошла к Польше. В составе ССРБ осталось только 6 уездов Минской губернии, на территории которых прожива- ли около 1,6 млн человек. </a:t>
              </a:r>
              <a:endParaRPr/>
            </a:p>
          </p:txBody>
        </p:sp>
      </p:grpSp>
      <p:sp>
        <p:nvSpPr>
          <p:cNvPr id="506" name="Google Shape;506;p30"/>
          <p:cNvSpPr txBox="1"/>
          <p:nvPr/>
        </p:nvSpPr>
        <p:spPr>
          <a:xfrm>
            <a:off x="4691780" y="6253279"/>
            <a:ext cx="4322473" cy="3440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Второе провозглашение ССРБ</a:t>
            </a:r>
            <a:endParaRPr/>
          </a:p>
        </p:txBody>
      </p:sp>
      <p:pic>
        <p:nvPicPr>
          <p:cNvPr id="507" name="Google Shape;507;p30"/>
          <p:cNvPicPr preferRelativeResize="0"/>
          <p:nvPr/>
        </p:nvPicPr>
        <p:blipFill rotWithShape="1">
          <a:blip r:embed="rId3">
            <a:alphaModFix/>
          </a:blip>
          <a:srcRect b="0" l="1929" r="0" t="4803"/>
          <a:stretch/>
        </p:blipFill>
        <p:spPr>
          <a:xfrm>
            <a:off x="4691780" y="1124744"/>
            <a:ext cx="4322473" cy="510333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508" name="Google Shape;508;p30"/>
          <p:cNvSpPr/>
          <p:nvPr/>
        </p:nvSpPr>
        <p:spPr>
          <a:xfrm>
            <a:off x="4796287" y="2249085"/>
            <a:ext cx="1795921" cy="3761482"/>
          </a:xfrm>
          <a:custGeom>
            <a:rect b="b" l="l" r="r" t="t"/>
            <a:pathLst>
              <a:path extrusionOk="0" h="3761482" w="1795921">
                <a:moveTo>
                  <a:pt x="914400" y="2409"/>
                </a:moveTo>
                <a:cubicBezTo>
                  <a:pt x="935966" y="-6217"/>
                  <a:pt x="972845" y="10388"/>
                  <a:pt x="1000664" y="19662"/>
                </a:cubicBezTo>
                <a:cubicBezTo>
                  <a:pt x="1009290" y="22538"/>
                  <a:pt x="1018410" y="24222"/>
                  <a:pt x="1026543" y="28289"/>
                </a:cubicBezTo>
                <a:cubicBezTo>
                  <a:pt x="1035816" y="32925"/>
                  <a:pt x="1043796" y="39790"/>
                  <a:pt x="1052422" y="45541"/>
                </a:cubicBezTo>
                <a:cubicBezTo>
                  <a:pt x="1049547" y="68545"/>
                  <a:pt x="1051718" y="92766"/>
                  <a:pt x="1043796" y="114553"/>
                </a:cubicBezTo>
                <a:cubicBezTo>
                  <a:pt x="1039627" y="126018"/>
                  <a:pt x="1023970" y="129840"/>
                  <a:pt x="1017917" y="140432"/>
                </a:cubicBezTo>
                <a:cubicBezTo>
                  <a:pt x="1012035" y="150726"/>
                  <a:pt x="1012547" y="163538"/>
                  <a:pt x="1009290" y="174938"/>
                </a:cubicBezTo>
                <a:cubicBezTo>
                  <a:pt x="984550" y="261528"/>
                  <a:pt x="1018992" y="127503"/>
                  <a:pt x="992038" y="235323"/>
                </a:cubicBezTo>
                <a:cubicBezTo>
                  <a:pt x="993007" y="241135"/>
                  <a:pt x="996511" y="305825"/>
                  <a:pt x="1017917" y="312960"/>
                </a:cubicBezTo>
                <a:cubicBezTo>
                  <a:pt x="1029164" y="316709"/>
                  <a:pt x="1040920" y="307209"/>
                  <a:pt x="1052422" y="304334"/>
                </a:cubicBezTo>
                <a:cubicBezTo>
                  <a:pt x="1084052" y="307209"/>
                  <a:pt x="1115871" y="308468"/>
                  <a:pt x="1147313" y="312960"/>
                </a:cubicBezTo>
                <a:cubicBezTo>
                  <a:pt x="1156315" y="314246"/>
                  <a:pt x="1164276" y="319804"/>
                  <a:pt x="1173192" y="321587"/>
                </a:cubicBezTo>
                <a:cubicBezTo>
                  <a:pt x="1193130" y="325575"/>
                  <a:pt x="1213449" y="327338"/>
                  <a:pt x="1233577" y="330213"/>
                </a:cubicBezTo>
                <a:cubicBezTo>
                  <a:pt x="1242203" y="333089"/>
                  <a:pt x="1250713" y="336342"/>
                  <a:pt x="1259456" y="338840"/>
                </a:cubicBezTo>
                <a:cubicBezTo>
                  <a:pt x="1270856" y="342097"/>
                  <a:pt x="1283065" y="342796"/>
                  <a:pt x="1293962" y="347466"/>
                </a:cubicBezTo>
                <a:cubicBezTo>
                  <a:pt x="1303491" y="351550"/>
                  <a:pt x="1311215" y="358968"/>
                  <a:pt x="1319841" y="364719"/>
                </a:cubicBezTo>
                <a:cubicBezTo>
                  <a:pt x="1316966" y="376221"/>
                  <a:pt x="1315378" y="388123"/>
                  <a:pt x="1311215" y="399224"/>
                </a:cubicBezTo>
                <a:cubicBezTo>
                  <a:pt x="1294824" y="442934"/>
                  <a:pt x="1276404" y="435201"/>
                  <a:pt x="1302588" y="494115"/>
                </a:cubicBezTo>
                <a:cubicBezTo>
                  <a:pt x="1306799" y="503589"/>
                  <a:pt x="1319841" y="505617"/>
                  <a:pt x="1328468" y="511368"/>
                </a:cubicBezTo>
                <a:cubicBezTo>
                  <a:pt x="1337520" y="538525"/>
                  <a:pt x="1343632" y="541425"/>
                  <a:pt x="1328468" y="571753"/>
                </a:cubicBezTo>
                <a:cubicBezTo>
                  <a:pt x="1319195" y="590299"/>
                  <a:pt x="1293962" y="623511"/>
                  <a:pt x="1293962" y="623511"/>
                </a:cubicBezTo>
                <a:cubicBezTo>
                  <a:pt x="1291087" y="637888"/>
                  <a:pt x="1288892" y="652419"/>
                  <a:pt x="1285336" y="666643"/>
                </a:cubicBezTo>
                <a:cubicBezTo>
                  <a:pt x="1279890" y="688426"/>
                  <a:pt x="1262320" y="712639"/>
                  <a:pt x="1285336" y="735655"/>
                </a:cubicBezTo>
                <a:cubicBezTo>
                  <a:pt x="1298195" y="748514"/>
                  <a:pt x="1337094" y="752907"/>
                  <a:pt x="1337094" y="752907"/>
                </a:cubicBezTo>
                <a:cubicBezTo>
                  <a:pt x="1413072" y="828888"/>
                  <a:pt x="1312830" y="719072"/>
                  <a:pt x="1371600" y="821919"/>
                </a:cubicBezTo>
                <a:cubicBezTo>
                  <a:pt x="1376744" y="830921"/>
                  <a:pt x="1388206" y="834535"/>
                  <a:pt x="1397479" y="839172"/>
                </a:cubicBezTo>
                <a:cubicBezTo>
                  <a:pt x="1434718" y="857791"/>
                  <a:pt x="1514106" y="854778"/>
                  <a:pt x="1535502" y="856424"/>
                </a:cubicBezTo>
                <a:cubicBezTo>
                  <a:pt x="1544128" y="859300"/>
                  <a:pt x="1554281" y="859371"/>
                  <a:pt x="1561381" y="865051"/>
                </a:cubicBezTo>
                <a:cubicBezTo>
                  <a:pt x="1580023" y="879965"/>
                  <a:pt x="1590615" y="926872"/>
                  <a:pt x="1595887" y="942689"/>
                </a:cubicBezTo>
                <a:cubicBezTo>
                  <a:pt x="1601638" y="959942"/>
                  <a:pt x="1609572" y="976614"/>
                  <a:pt x="1613139" y="994447"/>
                </a:cubicBezTo>
                <a:cubicBezTo>
                  <a:pt x="1616015" y="1008824"/>
                  <a:pt x="1616618" y="1023851"/>
                  <a:pt x="1621766" y="1037579"/>
                </a:cubicBezTo>
                <a:cubicBezTo>
                  <a:pt x="1631351" y="1063138"/>
                  <a:pt x="1643812" y="1066653"/>
                  <a:pt x="1664898" y="1080711"/>
                </a:cubicBezTo>
                <a:cubicBezTo>
                  <a:pt x="1659147" y="1095088"/>
                  <a:pt x="1656645" y="1111242"/>
                  <a:pt x="1647645" y="1123843"/>
                </a:cubicBezTo>
                <a:cubicBezTo>
                  <a:pt x="1598869" y="1192129"/>
                  <a:pt x="1638491" y="1090925"/>
                  <a:pt x="1613139" y="1166975"/>
                </a:cubicBezTo>
                <a:cubicBezTo>
                  <a:pt x="1620807" y="1228317"/>
                  <a:pt x="1603481" y="1231158"/>
                  <a:pt x="1647645" y="1253240"/>
                </a:cubicBezTo>
                <a:cubicBezTo>
                  <a:pt x="1655778" y="1257306"/>
                  <a:pt x="1664898" y="1258991"/>
                  <a:pt x="1673524" y="1261866"/>
                </a:cubicBezTo>
                <a:cubicBezTo>
                  <a:pt x="1681586" y="1286051"/>
                  <a:pt x="1703624" y="1321289"/>
                  <a:pt x="1682151" y="1348130"/>
                </a:cubicBezTo>
                <a:cubicBezTo>
                  <a:pt x="1676470" y="1355231"/>
                  <a:pt x="1664898" y="1353881"/>
                  <a:pt x="1656271" y="1356757"/>
                </a:cubicBezTo>
                <a:cubicBezTo>
                  <a:pt x="1650521" y="1374009"/>
                  <a:pt x="1639019" y="1391263"/>
                  <a:pt x="1656271" y="1408515"/>
                </a:cubicBezTo>
                <a:cubicBezTo>
                  <a:pt x="1662701" y="1414945"/>
                  <a:pt x="1673524" y="1414266"/>
                  <a:pt x="1682151" y="1417141"/>
                </a:cubicBezTo>
                <a:cubicBezTo>
                  <a:pt x="1690777" y="1422892"/>
                  <a:pt x="1700699" y="1427063"/>
                  <a:pt x="1708030" y="1434394"/>
                </a:cubicBezTo>
                <a:cubicBezTo>
                  <a:pt x="1748614" y="1474978"/>
                  <a:pt x="1728676" y="1538585"/>
                  <a:pt x="1716656" y="1589670"/>
                </a:cubicBezTo>
                <a:cubicBezTo>
                  <a:pt x="1713809" y="1601768"/>
                  <a:pt x="1673777" y="1612590"/>
                  <a:pt x="1664898" y="1615549"/>
                </a:cubicBezTo>
                <a:cubicBezTo>
                  <a:pt x="1644343" y="1677214"/>
                  <a:pt x="1615623" y="1686217"/>
                  <a:pt x="1664898" y="1719066"/>
                </a:cubicBezTo>
                <a:cubicBezTo>
                  <a:pt x="1672464" y="1724110"/>
                  <a:pt x="1682151" y="1724817"/>
                  <a:pt x="1690777" y="1727692"/>
                </a:cubicBezTo>
                <a:cubicBezTo>
                  <a:pt x="1699403" y="1733443"/>
                  <a:pt x="1716656" y="1734577"/>
                  <a:pt x="1716656" y="1744945"/>
                </a:cubicBezTo>
                <a:cubicBezTo>
                  <a:pt x="1716656" y="1755313"/>
                  <a:pt x="1693026" y="1752077"/>
                  <a:pt x="1690777" y="1762198"/>
                </a:cubicBezTo>
                <a:cubicBezTo>
                  <a:pt x="1653686" y="1929113"/>
                  <a:pt x="1726764" y="1870481"/>
                  <a:pt x="1656271" y="1917473"/>
                </a:cubicBezTo>
                <a:cubicBezTo>
                  <a:pt x="1653396" y="1926100"/>
                  <a:pt x="1644268" y="1934910"/>
                  <a:pt x="1647645" y="1943353"/>
                </a:cubicBezTo>
                <a:cubicBezTo>
                  <a:pt x="1652791" y="1956218"/>
                  <a:pt x="1688509" y="1965601"/>
                  <a:pt x="1699404" y="1969232"/>
                </a:cubicBezTo>
                <a:cubicBezTo>
                  <a:pt x="1707176" y="1977004"/>
                  <a:pt x="1740134" y="2006579"/>
                  <a:pt x="1742536" y="2020990"/>
                </a:cubicBezTo>
                <a:cubicBezTo>
                  <a:pt x="1744031" y="2029960"/>
                  <a:pt x="1736785" y="2038243"/>
                  <a:pt x="1733909" y="2046870"/>
                </a:cubicBezTo>
                <a:cubicBezTo>
                  <a:pt x="1739660" y="2055496"/>
                  <a:pt x="1746525" y="2063476"/>
                  <a:pt x="1751162" y="2072749"/>
                </a:cubicBezTo>
                <a:cubicBezTo>
                  <a:pt x="1786877" y="2144178"/>
                  <a:pt x="1727596" y="2050341"/>
                  <a:pt x="1777041" y="2124507"/>
                </a:cubicBezTo>
                <a:cubicBezTo>
                  <a:pt x="1779917" y="2156137"/>
                  <a:pt x="1781176" y="2187956"/>
                  <a:pt x="1785668" y="2219398"/>
                </a:cubicBezTo>
                <a:cubicBezTo>
                  <a:pt x="1786954" y="2228400"/>
                  <a:pt x="1794294" y="2236184"/>
                  <a:pt x="1794294" y="2245277"/>
                </a:cubicBezTo>
                <a:cubicBezTo>
                  <a:pt x="1794294" y="2268460"/>
                  <a:pt x="1788543" y="2291285"/>
                  <a:pt x="1785668" y="2314289"/>
                </a:cubicBezTo>
                <a:cubicBezTo>
                  <a:pt x="1801708" y="2410534"/>
                  <a:pt x="1796747" y="2330989"/>
                  <a:pt x="1785668" y="2391926"/>
                </a:cubicBezTo>
                <a:cubicBezTo>
                  <a:pt x="1769560" y="2480517"/>
                  <a:pt x="1792671" y="2437493"/>
                  <a:pt x="1759788" y="2486817"/>
                </a:cubicBezTo>
                <a:cubicBezTo>
                  <a:pt x="1762664" y="2495443"/>
                  <a:pt x="1764348" y="2504563"/>
                  <a:pt x="1768415" y="2512696"/>
                </a:cubicBezTo>
                <a:cubicBezTo>
                  <a:pt x="1773052" y="2521969"/>
                  <a:pt x="1789518" y="2528949"/>
                  <a:pt x="1785668" y="2538575"/>
                </a:cubicBezTo>
                <a:cubicBezTo>
                  <a:pt x="1780892" y="2550515"/>
                  <a:pt x="1763568" y="2552444"/>
                  <a:pt x="1751162" y="2555828"/>
                </a:cubicBezTo>
                <a:cubicBezTo>
                  <a:pt x="1731546" y="2561178"/>
                  <a:pt x="1710782" y="2560818"/>
                  <a:pt x="1690777" y="2564455"/>
                </a:cubicBezTo>
                <a:cubicBezTo>
                  <a:pt x="1587451" y="2583242"/>
                  <a:pt x="1713534" y="2563231"/>
                  <a:pt x="1630392" y="2581707"/>
                </a:cubicBezTo>
                <a:cubicBezTo>
                  <a:pt x="1613318" y="2585501"/>
                  <a:pt x="1595602" y="2586092"/>
                  <a:pt x="1578634" y="2590334"/>
                </a:cubicBezTo>
                <a:cubicBezTo>
                  <a:pt x="1560991" y="2594745"/>
                  <a:pt x="1526875" y="2607587"/>
                  <a:pt x="1526875" y="2607587"/>
                </a:cubicBezTo>
                <a:cubicBezTo>
                  <a:pt x="1482860" y="2673609"/>
                  <a:pt x="1525392" y="2595059"/>
                  <a:pt x="1518249" y="2659345"/>
                </a:cubicBezTo>
                <a:cubicBezTo>
                  <a:pt x="1514143" y="2696302"/>
                  <a:pt x="1501720" y="2710018"/>
                  <a:pt x="1483743" y="2736983"/>
                </a:cubicBezTo>
                <a:cubicBezTo>
                  <a:pt x="1480868" y="2745609"/>
                  <a:pt x="1483743" y="2759987"/>
                  <a:pt x="1475117" y="2762862"/>
                </a:cubicBezTo>
                <a:cubicBezTo>
                  <a:pt x="1437324" y="2775460"/>
                  <a:pt x="1429154" y="2749990"/>
                  <a:pt x="1414732" y="2728357"/>
                </a:cubicBezTo>
                <a:cubicBezTo>
                  <a:pt x="1411856" y="2711104"/>
                  <a:pt x="1413927" y="2692242"/>
                  <a:pt x="1406105" y="2676598"/>
                </a:cubicBezTo>
                <a:cubicBezTo>
                  <a:pt x="1399416" y="2663219"/>
                  <a:pt x="1366596" y="2654802"/>
                  <a:pt x="1354347" y="2650719"/>
                </a:cubicBezTo>
                <a:cubicBezTo>
                  <a:pt x="1351472" y="2659345"/>
                  <a:pt x="1353120" y="2671313"/>
                  <a:pt x="1345721" y="2676598"/>
                </a:cubicBezTo>
                <a:cubicBezTo>
                  <a:pt x="1334410" y="2684677"/>
                  <a:pt x="1277904" y="2697865"/>
                  <a:pt x="1259456" y="2702477"/>
                </a:cubicBezTo>
                <a:cubicBezTo>
                  <a:pt x="1247954" y="2719730"/>
                  <a:pt x="1242204" y="2742734"/>
                  <a:pt x="1224951" y="2754236"/>
                </a:cubicBezTo>
                <a:lnTo>
                  <a:pt x="1173192" y="2788741"/>
                </a:lnTo>
                <a:cubicBezTo>
                  <a:pt x="1181818" y="2791617"/>
                  <a:pt x="1191971" y="2791688"/>
                  <a:pt x="1199071" y="2797368"/>
                </a:cubicBezTo>
                <a:cubicBezTo>
                  <a:pt x="1228416" y="2820844"/>
                  <a:pt x="1207502" y="2827217"/>
                  <a:pt x="1224951" y="2857753"/>
                </a:cubicBezTo>
                <a:cubicBezTo>
                  <a:pt x="1231004" y="2868345"/>
                  <a:pt x="1242204" y="2875006"/>
                  <a:pt x="1250830" y="2883632"/>
                </a:cubicBezTo>
                <a:cubicBezTo>
                  <a:pt x="1287171" y="2992660"/>
                  <a:pt x="1226550" y="2818355"/>
                  <a:pt x="1276709" y="2935390"/>
                </a:cubicBezTo>
                <a:cubicBezTo>
                  <a:pt x="1281379" y="2946287"/>
                  <a:pt x="1275851" y="2962782"/>
                  <a:pt x="1285336" y="2969896"/>
                </a:cubicBezTo>
                <a:cubicBezTo>
                  <a:pt x="1285817" y="2970257"/>
                  <a:pt x="1355679" y="2988952"/>
                  <a:pt x="1371600" y="2995775"/>
                </a:cubicBezTo>
                <a:cubicBezTo>
                  <a:pt x="1383420" y="3000841"/>
                  <a:pt x="1395641" y="3005554"/>
                  <a:pt x="1406105" y="3013028"/>
                </a:cubicBezTo>
                <a:cubicBezTo>
                  <a:pt x="1416032" y="3020119"/>
                  <a:pt x="1420325" y="3035319"/>
                  <a:pt x="1431985" y="3038907"/>
                </a:cubicBezTo>
                <a:cubicBezTo>
                  <a:pt x="1459605" y="3047406"/>
                  <a:pt x="1489494" y="3044658"/>
                  <a:pt x="1518249" y="3047534"/>
                </a:cubicBezTo>
                <a:cubicBezTo>
                  <a:pt x="1521124" y="3056160"/>
                  <a:pt x="1521831" y="3065847"/>
                  <a:pt x="1526875" y="3073413"/>
                </a:cubicBezTo>
                <a:cubicBezTo>
                  <a:pt x="1533642" y="3083564"/>
                  <a:pt x="1550242" y="3087354"/>
                  <a:pt x="1552755" y="3099292"/>
                </a:cubicBezTo>
                <a:cubicBezTo>
                  <a:pt x="1562252" y="3144401"/>
                  <a:pt x="1546153" y="3193805"/>
                  <a:pt x="1561381" y="3237315"/>
                </a:cubicBezTo>
                <a:cubicBezTo>
                  <a:pt x="1568231" y="3256886"/>
                  <a:pt x="1613139" y="3271821"/>
                  <a:pt x="1613139" y="3271821"/>
                </a:cubicBezTo>
                <a:cubicBezTo>
                  <a:pt x="1610264" y="3280447"/>
                  <a:pt x="1610193" y="3290600"/>
                  <a:pt x="1604513" y="3297700"/>
                </a:cubicBezTo>
                <a:cubicBezTo>
                  <a:pt x="1592351" y="3312903"/>
                  <a:pt x="1569804" y="3317896"/>
                  <a:pt x="1552755" y="3323579"/>
                </a:cubicBezTo>
                <a:cubicBezTo>
                  <a:pt x="1544128" y="3332205"/>
                  <a:pt x="1537026" y="3342691"/>
                  <a:pt x="1526875" y="3349458"/>
                </a:cubicBezTo>
                <a:cubicBezTo>
                  <a:pt x="1519309" y="3354502"/>
                  <a:pt x="1508096" y="3352405"/>
                  <a:pt x="1500996" y="3358085"/>
                </a:cubicBezTo>
                <a:cubicBezTo>
                  <a:pt x="1492900" y="3364562"/>
                  <a:pt x="1490380" y="3375999"/>
                  <a:pt x="1483743" y="3383964"/>
                </a:cubicBezTo>
                <a:cubicBezTo>
                  <a:pt x="1475933" y="3393336"/>
                  <a:pt x="1468015" y="3403076"/>
                  <a:pt x="1457864" y="3409843"/>
                </a:cubicBezTo>
                <a:cubicBezTo>
                  <a:pt x="1450298" y="3414887"/>
                  <a:pt x="1440118" y="3414403"/>
                  <a:pt x="1431985" y="3418470"/>
                </a:cubicBezTo>
                <a:cubicBezTo>
                  <a:pt x="1422712" y="3423107"/>
                  <a:pt x="1414732" y="3429972"/>
                  <a:pt x="1406105" y="3435723"/>
                </a:cubicBezTo>
                <a:cubicBezTo>
                  <a:pt x="1378735" y="3476780"/>
                  <a:pt x="1395418" y="3445468"/>
                  <a:pt x="1380226" y="3496107"/>
                </a:cubicBezTo>
                <a:cubicBezTo>
                  <a:pt x="1375000" y="3513526"/>
                  <a:pt x="1380226" y="3542115"/>
                  <a:pt x="1362973" y="3547866"/>
                </a:cubicBezTo>
                <a:cubicBezTo>
                  <a:pt x="1339404" y="3555722"/>
                  <a:pt x="1298921" y="3566506"/>
                  <a:pt x="1276709" y="3582372"/>
                </a:cubicBezTo>
                <a:cubicBezTo>
                  <a:pt x="1266782" y="3589463"/>
                  <a:pt x="1261422" y="3602198"/>
                  <a:pt x="1250830" y="3608251"/>
                </a:cubicBezTo>
                <a:cubicBezTo>
                  <a:pt x="1240536" y="3614133"/>
                  <a:pt x="1227724" y="3613620"/>
                  <a:pt x="1216324" y="3616877"/>
                </a:cubicBezTo>
                <a:cubicBezTo>
                  <a:pt x="1207581" y="3619375"/>
                  <a:pt x="1199071" y="3622628"/>
                  <a:pt x="1190445" y="3625504"/>
                </a:cubicBezTo>
                <a:cubicBezTo>
                  <a:pt x="1141000" y="3699670"/>
                  <a:pt x="1200281" y="3605833"/>
                  <a:pt x="1164566" y="3677262"/>
                </a:cubicBezTo>
                <a:cubicBezTo>
                  <a:pt x="1159929" y="3686535"/>
                  <a:pt x="1153064" y="3694515"/>
                  <a:pt x="1147313" y="3703141"/>
                </a:cubicBezTo>
                <a:cubicBezTo>
                  <a:pt x="1144438" y="3714643"/>
                  <a:pt x="1148335" y="3730756"/>
                  <a:pt x="1138687" y="3737647"/>
                </a:cubicBezTo>
                <a:cubicBezTo>
                  <a:pt x="1063408" y="3791418"/>
                  <a:pt x="1088961" y="3740174"/>
                  <a:pt x="1095555" y="3720394"/>
                </a:cubicBezTo>
                <a:cubicBezTo>
                  <a:pt x="1095481" y="3720098"/>
                  <a:pt x="1082425" y="3664132"/>
                  <a:pt x="1078302" y="3660009"/>
                </a:cubicBezTo>
                <a:cubicBezTo>
                  <a:pt x="1071872" y="3653579"/>
                  <a:pt x="1061299" y="3653356"/>
                  <a:pt x="1052422" y="3651383"/>
                </a:cubicBezTo>
                <a:cubicBezTo>
                  <a:pt x="1035348" y="3647589"/>
                  <a:pt x="1017917" y="3645632"/>
                  <a:pt x="1000664" y="3642757"/>
                </a:cubicBezTo>
                <a:cubicBezTo>
                  <a:pt x="940279" y="3622629"/>
                  <a:pt x="966158" y="3619753"/>
                  <a:pt x="923026" y="3634130"/>
                </a:cubicBezTo>
                <a:cubicBezTo>
                  <a:pt x="914400" y="3639881"/>
                  <a:pt x="907410" y="3649917"/>
                  <a:pt x="897147" y="3651383"/>
                </a:cubicBezTo>
                <a:cubicBezTo>
                  <a:pt x="828106" y="3661247"/>
                  <a:pt x="873686" y="3584398"/>
                  <a:pt x="854015" y="3547866"/>
                </a:cubicBezTo>
                <a:cubicBezTo>
                  <a:pt x="845393" y="3531854"/>
                  <a:pt x="802256" y="3530613"/>
                  <a:pt x="802256" y="3530613"/>
                </a:cubicBezTo>
                <a:cubicBezTo>
                  <a:pt x="790754" y="3547866"/>
                  <a:pt x="788360" y="3580082"/>
                  <a:pt x="767751" y="3582372"/>
                </a:cubicBezTo>
                <a:cubicBezTo>
                  <a:pt x="675541" y="3592617"/>
                  <a:pt x="715646" y="3585892"/>
                  <a:pt x="646981" y="3599624"/>
                </a:cubicBezTo>
                <a:cubicBezTo>
                  <a:pt x="644106" y="3588122"/>
                  <a:pt x="646738" y="3573502"/>
                  <a:pt x="638355" y="3565119"/>
                </a:cubicBezTo>
                <a:cubicBezTo>
                  <a:pt x="619398" y="3546162"/>
                  <a:pt x="596405" y="3558973"/>
                  <a:pt x="577970" y="3565119"/>
                </a:cubicBezTo>
                <a:cubicBezTo>
                  <a:pt x="572219" y="3573745"/>
                  <a:pt x="562183" y="3580735"/>
                  <a:pt x="560717" y="3590998"/>
                </a:cubicBezTo>
                <a:cubicBezTo>
                  <a:pt x="552425" y="3649036"/>
                  <a:pt x="602508" y="3604126"/>
                  <a:pt x="560717" y="3677262"/>
                </a:cubicBezTo>
                <a:cubicBezTo>
                  <a:pt x="556206" y="3685157"/>
                  <a:pt x="543714" y="3683916"/>
                  <a:pt x="534838" y="3685889"/>
                </a:cubicBezTo>
                <a:cubicBezTo>
                  <a:pt x="517764" y="3689683"/>
                  <a:pt x="500332" y="3691640"/>
                  <a:pt x="483079" y="3694515"/>
                </a:cubicBezTo>
                <a:cubicBezTo>
                  <a:pt x="485954" y="3685889"/>
                  <a:pt x="488123" y="3676994"/>
                  <a:pt x="491705" y="3668636"/>
                </a:cubicBezTo>
                <a:cubicBezTo>
                  <a:pt x="502274" y="3643974"/>
                  <a:pt x="520626" y="3633619"/>
                  <a:pt x="500332" y="3608251"/>
                </a:cubicBezTo>
                <a:cubicBezTo>
                  <a:pt x="493855" y="3600155"/>
                  <a:pt x="483726" y="3595634"/>
                  <a:pt x="474453" y="3590998"/>
                </a:cubicBezTo>
                <a:cubicBezTo>
                  <a:pt x="466320" y="3586931"/>
                  <a:pt x="457200" y="3585247"/>
                  <a:pt x="448573" y="3582372"/>
                </a:cubicBezTo>
                <a:cubicBezTo>
                  <a:pt x="439947" y="3576621"/>
                  <a:pt x="432168" y="3569330"/>
                  <a:pt x="422694" y="3565119"/>
                </a:cubicBezTo>
                <a:cubicBezTo>
                  <a:pt x="406076" y="3557733"/>
                  <a:pt x="370936" y="3547866"/>
                  <a:pt x="370936" y="3547866"/>
                </a:cubicBezTo>
                <a:cubicBezTo>
                  <a:pt x="368060" y="3539240"/>
                  <a:pt x="362309" y="3531080"/>
                  <a:pt x="362309" y="3521987"/>
                </a:cubicBezTo>
                <a:cubicBezTo>
                  <a:pt x="362309" y="3510131"/>
                  <a:pt x="367529" y="3498837"/>
                  <a:pt x="370936" y="3487481"/>
                </a:cubicBezTo>
                <a:cubicBezTo>
                  <a:pt x="376162" y="3470062"/>
                  <a:pt x="378100" y="3450855"/>
                  <a:pt x="388188" y="3435723"/>
                </a:cubicBezTo>
                <a:cubicBezTo>
                  <a:pt x="410485" y="3402277"/>
                  <a:pt x="402162" y="3419679"/>
                  <a:pt x="414068" y="3383964"/>
                </a:cubicBezTo>
                <a:cubicBezTo>
                  <a:pt x="408317" y="3366711"/>
                  <a:pt x="395519" y="3350346"/>
                  <a:pt x="396815" y="3332206"/>
                </a:cubicBezTo>
                <a:cubicBezTo>
                  <a:pt x="398179" y="3313109"/>
                  <a:pt x="394460" y="3224773"/>
                  <a:pt x="414068" y="3185557"/>
                </a:cubicBezTo>
                <a:cubicBezTo>
                  <a:pt x="418705" y="3176284"/>
                  <a:pt x="425570" y="3168304"/>
                  <a:pt x="431321" y="3159677"/>
                </a:cubicBezTo>
                <a:cubicBezTo>
                  <a:pt x="425570" y="3151051"/>
                  <a:pt x="418152" y="3143327"/>
                  <a:pt x="414068" y="3133798"/>
                </a:cubicBezTo>
                <a:cubicBezTo>
                  <a:pt x="409398" y="3122901"/>
                  <a:pt x="408698" y="3110692"/>
                  <a:pt x="405441" y="3099292"/>
                </a:cubicBezTo>
                <a:cubicBezTo>
                  <a:pt x="402943" y="3090549"/>
                  <a:pt x="399690" y="3082039"/>
                  <a:pt x="396815" y="3073413"/>
                </a:cubicBezTo>
                <a:cubicBezTo>
                  <a:pt x="398503" y="3063282"/>
                  <a:pt x="428463" y="2958995"/>
                  <a:pt x="405441" y="2926764"/>
                </a:cubicBezTo>
                <a:cubicBezTo>
                  <a:pt x="397967" y="2916300"/>
                  <a:pt x="382438" y="2915262"/>
                  <a:pt x="370936" y="2909511"/>
                </a:cubicBezTo>
                <a:cubicBezTo>
                  <a:pt x="365185" y="2892258"/>
                  <a:pt x="340824" y="2870613"/>
                  <a:pt x="353683" y="2857753"/>
                </a:cubicBezTo>
                <a:cubicBezTo>
                  <a:pt x="362309" y="2849126"/>
                  <a:pt x="370190" y="2839683"/>
                  <a:pt x="379562" y="2831873"/>
                </a:cubicBezTo>
                <a:cubicBezTo>
                  <a:pt x="451631" y="2771815"/>
                  <a:pt x="355702" y="2864360"/>
                  <a:pt x="431321" y="2788741"/>
                </a:cubicBezTo>
                <a:cubicBezTo>
                  <a:pt x="434196" y="2780115"/>
                  <a:pt x="435881" y="2770995"/>
                  <a:pt x="439947" y="2762862"/>
                </a:cubicBezTo>
                <a:cubicBezTo>
                  <a:pt x="473392" y="2695973"/>
                  <a:pt x="444144" y="2776151"/>
                  <a:pt x="465826" y="2711104"/>
                </a:cubicBezTo>
                <a:cubicBezTo>
                  <a:pt x="463710" y="2694179"/>
                  <a:pt x="463072" y="2626858"/>
                  <a:pt x="439947" y="2607587"/>
                </a:cubicBezTo>
                <a:cubicBezTo>
                  <a:pt x="430839" y="2599997"/>
                  <a:pt x="416943" y="2601836"/>
                  <a:pt x="405441" y="2598960"/>
                </a:cubicBezTo>
                <a:cubicBezTo>
                  <a:pt x="396815" y="2593209"/>
                  <a:pt x="388835" y="2586344"/>
                  <a:pt x="379562" y="2581707"/>
                </a:cubicBezTo>
                <a:cubicBezTo>
                  <a:pt x="350660" y="2567256"/>
                  <a:pt x="300640" y="2567188"/>
                  <a:pt x="276045" y="2564455"/>
                </a:cubicBezTo>
                <a:cubicBezTo>
                  <a:pt x="270294" y="2555828"/>
                  <a:pt x="262071" y="2548411"/>
                  <a:pt x="258792" y="2538575"/>
                </a:cubicBezTo>
                <a:cubicBezTo>
                  <a:pt x="249091" y="2509471"/>
                  <a:pt x="252477" y="2472854"/>
                  <a:pt x="241539" y="2443685"/>
                </a:cubicBezTo>
                <a:cubicBezTo>
                  <a:pt x="237899" y="2433978"/>
                  <a:pt x="232383" y="2424283"/>
                  <a:pt x="224287" y="2417806"/>
                </a:cubicBezTo>
                <a:cubicBezTo>
                  <a:pt x="217186" y="2412125"/>
                  <a:pt x="207034" y="2412055"/>
                  <a:pt x="198407" y="2409179"/>
                </a:cubicBezTo>
                <a:cubicBezTo>
                  <a:pt x="174349" y="2373092"/>
                  <a:pt x="167716" y="2350701"/>
                  <a:pt x="129396" y="2331541"/>
                </a:cubicBezTo>
                <a:cubicBezTo>
                  <a:pt x="118792" y="2326239"/>
                  <a:pt x="106392" y="2325790"/>
                  <a:pt x="94890" y="2322915"/>
                </a:cubicBezTo>
                <a:cubicBezTo>
                  <a:pt x="80352" y="2301107"/>
                  <a:pt x="74113" y="2296665"/>
                  <a:pt x="69011" y="2271157"/>
                </a:cubicBezTo>
                <a:cubicBezTo>
                  <a:pt x="65023" y="2251219"/>
                  <a:pt x="67936" y="2229650"/>
                  <a:pt x="60385" y="2210772"/>
                </a:cubicBezTo>
                <a:cubicBezTo>
                  <a:pt x="55854" y="2199445"/>
                  <a:pt x="43132" y="2193519"/>
                  <a:pt x="34505" y="2184892"/>
                </a:cubicBezTo>
                <a:cubicBezTo>
                  <a:pt x="22889" y="2115193"/>
                  <a:pt x="31410" y="2149729"/>
                  <a:pt x="8626" y="2081375"/>
                </a:cubicBezTo>
                <a:lnTo>
                  <a:pt x="0" y="2055496"/>
                </a:lnTo>
                <a:cubicBezTo>
                  <a:pt x="27762" y="1972207"/>
                  <a:pt x="-16753" y="2101689"/>
                  <a:pt x="25879" y="1995111"/>
                </a:cubicBezTo>
                <a:cubicBezTo>
                  <a:pt x="32633" y="1978226"/>
                  <a:pt x="43132" y="1943353"/>
                  <a:pt x="43132" y="1943353"/>
                </a:cubicBezTo>
                <a:cubicBezTo>
                  <a:pt x="46007" y="1908847"/>
                  <a:pt x="47182" y="1874158"/>
                  <a:pt x="51758" y="1839836"/>
                </a:cubicBezTo>
                <a:cubicBezTo>
                  <a:pt x="52960" y="1830823"/>
                  <a:pt x="59002" y="1822944"/>
                  <a:pt x="60385" y="1813957"/>
                </a:cubicBezTo>
                <a:cubicBezTo>
                  <a:pt x="64779" y="1785395"/>
                  <a:pt x="54450" y="1752654"/>
                  <a:pt x="69011" y="1727692"/>
                </a:cubicBezTo>
                <a:cubicBezTo>
                  <a:pt x="78174" y="1711983"/>
                  <a:pt x="120770" y="1710440"/>
                  <a:pt x="120770" y="1710440"/>
                </a:cubicBezTo>
                <a:cubicBezTo>
                  <a:pt x="126521" y="1701813"/>
                  <a:pt x="136318" y="1694787"/>
                  <a:pt x="138022" y="1684560"/>
                </a:cubicBezTo>
                <a:cubicBezTo>
                  <a:pt x="139517" y="1675591"/>
                  <a:pt x="131894" y="1667424"/>
                  <a:pt x="129396" y="1658681"/>
                </a:cubicBezTo>
                <a:cubicBezTo>
                  <a:pt x="107741" y="1582885"/>
                  <a:pt x="132821" y="1660325"/>
                  <a:pt x="112143" y="1598296"/>
                </a:cubicBezTo>
                <a:cubicBezTo>
                  <a:pt x="109277" y="1543831"/>
                  <a:pt x="119782" y="1466597"/>
                  <a:pt x="94890" y="1408515"/>
                </a:cubicBezTo>
                <a:cubicBezTo>
                  <a:pt x="89824" y="1396695"/>
                  <a:pt x="83389" y="1385511"/>
                  <a:pt x="77638" y="1374009"/>
                </a:cubicBezTo>
                <a:cubicBezTo>
                  <a:pt x="80513" y="1339503"/>
                  <a:pt x="76752" y="1303785"/>
                  <a:pt x="86264" y="1270492"/>
                </a:cubicBezTo>
                <a:cubicBezTo>
                  <a:pt x="90599" y="1255321"/>
                  <a:pt x="127840" y="1250270"/>
                  <a:pt x="138022" y="1244613"/>
                </a:cubicBezTo>
                <a:cubicBezTo>
                  <a:pt x="156148" y="1234543"/>
                  <a:pt x="189781" y="1210107"/>
                  <a:pt x="189781" y="1210107"/>
                </a:cubicBezTo>
                <a:cubicBezTo>
                  <a:pt x="195532" y="1201481"/>
                  <a:pt x="205748" y="1194516"/>
                  <a:pt x="207034" y="1184228"/>
                </a:cubicBezTo>
                <a:cubicBezTo>
                  <a:pt x="208926" y="1169089"/>
                  <a:pt x="195414" y="1132116"/>
                  <a:pt x="189781" y="1115217"/>
                </a:cubicBezTo>
                <a:cubicBezTo>
                  <a:pt x="196380" y="1088818"/>
                  <a:pt x="195801" y="1074691"/>
                  <a:pt x="215660" y="1054832"/>
                </a:cubicBezTo>
                <a:cubicBezTo>
                  <a:pt x="222991" y="1047501"/>
                  <a:pt x="232913" y="1043330"/>
                  <a:pt x="241539" y="1037579"/>
                </a:cubicBezTo>
                <a:cubicBezTo>
                  <a:pt x="247290" y="1028953"/>
                  <a:pt x="252155" y="1019665"/>
                  <a:pt x="258792" y="1011700"/>
                </a:cubicBezTo>
                <a:cubicBezTo>
                  <a:pt x="272421" y="995346"/>
                  <a:pt x="291162" y="978263"/>
                  <a:pt x="310551" y="968568"/>
                </a:cubicBezTo>
                <a:cubicBezTo>
                  <a:pt x="318684" y="964501"/>
                  <a:pt x="327804" y="962817"/>
                  <a:pt x="336430" y="959941"/>
                </a:cubicBezTo>
                <a:cubicBezTo>
                  <a:pt x="369314" y="910617"/>
                  <a:pt x="346201" y="953644"/>
                  <a:pt x="362309" y="865051"/>
                </a:cubicBezTo>
                <a:cubicBezTo>
                  <a:pt x="363936" y="856105"/>
                  <a:pt x="363370" y="844216"/>
                  <a:pt x="370936" y="839172"/>
                </a:cubicBezTo>
                <a:cubicBezTo>
                  <a:pt x="383136" y="831039"/>
                  <a:pt x="399844" y="834101"/>
                  <a:pt x="414068" y="830545"/>
                </a:cubicBezTo>
                <a:cubicBezTo>
                  <a:pt x="422889" y="828340"/>
                  <a:pt x="431321" y="824794"/>
                  <a:pt x="439947" y="821919"/>
                </a:cubicBezTo>
                <a:cubicBezTo>
                  <a:pt x="442822" y="813293"/>
                  <a:pt x="448573" y="805133"/>
                  <a:pt x="448573" y="796040"/>
                </a:cubicBezTo>
                <a:cubicBezTo>
                  <a:pt x="448573" y="765675"/>
                  <a:pt x="440217" y="745090"/>
                  <a:pt x="431321" y="718402"/>
                </a:cubicBezTo>
                <a:cubicBezTo>
                  <a:pt x="434196" y="709776"/>
                  <a:pt x="433517" y="698953"/>
                  <a:pt x="439947" y="692523"/>
                </a:cubicBezTo>
                <a:cubicBezTo>
                  <a:pt x="446377" y="686093"/>
                  <a:pt x="457693" y="687963"/>
                  <a:pt x="465826" y="683896"/>
                </a:cubicBezTo>
                <a:cubicBezTo>
                  <a:pt x="475099" y="679259"/>
                  <a:pt x="483079" y="672394"/>
                  <a:pt x="491705" y="666643"/>
                </a:cubicBezTo>
                <a:cubicBezTo>
                  <a:pt x="488830" y="652266"/>
                  <a:pt x="489636" y="636625"/>
                  <a:pt x="483079" y="623511"/>
                </a:cubicBezTo>
                <a:cubicBezTo>
                  <a:pt x="470156" y="597664"/>
                  <a:pt x="454325" y="596674"/>
                  <a:pt x="431321" y="589006"/>
                </a:cubicBezTo>
                <a:cubicBezTo>
                  <a:pt x="421195" y="558627"/>
                  <a:pt x="401018" y="526629"/>
                  <a:pt x="422694" y="494115"/>
                </a:cubicBezTo>
                <a:cubicBezTo>
                  <a:pt x="427738" y="486549"/>
                  <a:pt x="439752" y="487694"/>
                  <a:pt x="448573" y="485489"/>
                </a:cubicBezTo>
                <a:cubicBezTo>
                  <a:pt x="462797" y="481933"/>
                  <a:pt x="477328" y="479738"/>
                  <a:pt x="491705" y="476862"/>
                </a:cubicBezTo>
                <a:cubicBezTo>
                  <a:pt x="500332" y="471111"/>
                  <a:pt x="508055" y="463693"/>
                  <a:pt x="517585" y="459609"/>
                </a:cubicBezTo>
                <a:cubicBezTo>
                  <a:pt x="528482" y="454939"/>
                  <a:pt x="542832" y="458389"/>
                  <a:pt x="552090" y="450983"/>
                </a:cubicBezTo>
                <a:cubicBezTo>
                  <a:pt x="559191" y="445303"/>
                  <a:pt x="556650" y="433237"/>
                  <a:pt x="560717" y="425104"/>
                </a:cubicBezTo>
                <a:cubicBezTo>
                  <a:pt x="572728" y="401082"/>
                  <a:pt x="584769" y="392425"/>
                  <a:pt x="603849" y="373345"/>
                </a:cubicBezTo>
                <a:cubicBezTo>
                  <a:pt x="606724" y="364719"/>
                  <a:pt x="608059" y="355415"/>
                  <a:pt x="612475" y="347466"/>
                </a:cubicBezTo>
                <a:cubicBezTo>
                  <a:pt x="629059" y="317615"/>
                  <a:pt x="646844" y="291508"/>
                  <a:pt x="672860" y="269828"/>
                </a:cubicBezTo>
                <a:cubicBezTo>
                  <a:pt x="680825" y="263191"/>
                  <a:pt x="690113" y="258326"/>
                  <a:pt x="698739" y="252575"/>
                </a:cubicBezTo>
                <a:cubicBezTo>
                  <a:pt x="701615" y="243949"/>
                  <a:pt x="699800" y="231740"/>
                  <a:pt x="707366" y="226696"/>
                </a:cubicBezTo>
                <a:cubicBezTo>
                  <a:pt x="719566" y="218563"/>
                  <a:pt x="736770" y="223218"/>
                  <a:pt x="750498" y="218070"/>
                </a:cubicBezTo>
                <a:cubicBezTo>
                  <a:pt x="760206" y="214430"/>
                  <a:pt x="767751" y="206568"/>
                  <a:pt x="776377" y="200817"/>
                </a:cubicBezTo>
                <a:cubicBezTo>
                  <a:pt x="779253" y="186440"/>
                  <a:pt x="778447" y="170799"/>
                  <a:pt x="785004" y="157685"/>
                </a:cubicBezTo>
                <a:cubicBezTo>
                  <a:pt x="797927" y="131839"/>
                  <a:pt x="813759" y="130847"/>
                  <a:pt x="836762" y="123179"/>
                </a:cubicBezTo>
                <a:cubicBezTo>
                  <a:pt x="848264" y="105926"/>
                  <a:pt x="864711" y="91092"/>
                  <a:pt x="871268" y="71421"/>
                </a:cubicBezTo>
                <a:cubicBezTo>
                  <a:pt x="881180" y="41683"/>
                  <a:pt x="892834" y="11035"/>
                  <a:pt x="914400" y="2409"/>
                </a:cubicBezTo>
                <a:close/>
              </a:path>
            </a:pathLst>
          </a:custGeom>
          <a:noFill/>
          <a:ln cap="flat" cmpd="sng" w="381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latin typeface="Cambria"/>
                <a:ea typeface="Cambria"/>
                <a:cs typeface="Cambria"/>
                <a:sym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125" name="Google Shape;125;p4"/>
          <p:cNvGrpSpPr/>
          <p:nvPr/>
        </p:nvGrpSpPr>
        <p:grpSpPr>
          <a:xfrm>
            <a:off x="1049323" y="1304764"/>
            <a:ext cx="7981456" cy="1641419"/>
            <a:chOff x="5715" y="180020"/>
            <a:chExt cx="7981456" cy="1641419"/>
          </a:xfrm>
        </p:grpSpPr>
        <p:sp>
          <p:nvSpPr>
            <p:cNvPr id="126" name="Google Shape;126;p4"/>
            <p:cNvSpPr/>
            <p:nvPr/>
          </p:nvSpPr>
          <p:spPr>
            <a:xfrm>
              <a:off x="3996444" y="771363"/>
              <a:ext cx="2066437" cy="28429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7" name="Google Shape;127;p4"/>
            <p:cNvSpPr/>
            <p:nvPr/>
          </p:nvSpPr>
          <p:spPr>
            <a:xfrm>
              <a:off x="1930006" y="771363"/>
              <a:ext cx="2066437" cy="284292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8" name="Google Shape;128;p4"/>
            <p:cNvSpPr/>
            <p:nvPr/>
          </p:nvSpPr>
          <p:spPr>
            <a:xfrm>
              <a:off x="1512163" y="180020"/>
              <a:ext cx="4968560" cy="591342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4"/>
            <p:cNvSpPr txBox="1"/>
            <p:nvPr/>
          </p:nvSpPr>
          <p:spPr>
            <a:xfrm>
              <a:off x="1512163" y="180020"/>
              <a:ext cx="4968560" cy="59134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Установление в России двоевластия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5715" y="1055656"/>
              <a:ext cx="3848581" cy="765783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4"/>
            <p:cNvSpPr txBox="1"/>
            <p:nvPr/>
          </p:nvSpPr>
          <p:spPr>
            <a:xfrm>
              <a:off x="5715" y="1055656"/>
              <a:ext cx="3848581" cy="76578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Временное правительство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4138590" y="1055656"/>
              <a:ext cx="3848581" cy="765783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4"/>
            <p:cNvSpPr txBox="1"/>
            <p:nvPr/>
          </p:nvSpPr>
          <p:spPr>
            <a:xfrm>
              <a:off x="4138590" y="1055656"/>
              <a:ext cx="3848581" cy="76578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Петроградский совет рабочих и солдатских депутатов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descr="http://www.agitclub.ru/hist/1917fevr/fotovrem/vremprav1abc.jpg" id="134" name="Google Shape;134;p4"/>
          <p:cNvPicPr preferRelativeResize="0"/>
          <p:nvPr/>
        </p:nvPicPr>
        <p:blipFill rotWithShape="1">
          <a:blip r:embed="rId3">
            <a:alphaModFix/>
          </a:blip>
          <a:srcRect b="11412" l="1736" r="1809" t="1237"/>
          <a:stretch/>
        </p:blipFill>
        <p:spPr>
          <a:xfrm>
            <a:off x="1043608" y="3093191"/>
            <a:ext cx="3842738" cy="285608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http://www.agitclub.ru/hist/1917fevr/fotosovet/leaders1a.jpg" id="135" name="Google Shape;135;p4"/>
          <p:cNvPicPr preferRelativeResize="0"/>
          <p:nvPr/>
        </p:nvPicPr>
        <p:blipFill rotWithShape="1">
          <a:blip r:embed="rId4">
            <a:alphaModFix/>
          </a:blip>
          <a:srcRect b="9740" l="6675" r="3324" t="2479"/>
          <a:stretch/>
        </p:blipFill>
        <p:spPr>
          <a:xfrm>
            <a:off x="5220071" y="3093191"/>
            <a:ext cx="3816425" cy="285608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36" name="Google Shape;136;p4"/>
          <p:cNvSpPr txBox="1"/>
          <p:nvPr/>
        </p:nvSpPr>
        <p:spPr>
          <a:xfrm>
            <a:off x="1043608" y="5949280"/>
            <a:ext cx="3813047" cy="576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Временное правительство первого состава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5223449" y="5949280"/>
            <a:ext cx="3813047" cy="576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Представители Петроградского совета рабочих и солдатских депутатов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latin typeface="Cambria"/>
                <a:ea typeface="Cambria"/>
                <a:cs typeface="Cambria"/>
                <a:sym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sp>
        <p:nvSpPr>
          <p:cNvPr id="143" name="Google Shape;143;p5"/>
          <p:cNvSpPr txBox="1"/>
          <p:nvPr/>
        </p:nvSpPr>
        <p:spPr>
          <a:xfrm>
            <a:off x="2617339" y="6429283"/>
            <a:ext cx="1869649" cy="289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Михаил Фрунзе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44" name="Google Shape;144;p5"/>
          <p:cNvGrpSpPr/>
          <p:nvPr/>
        </p:nvGrpSpPr>
        <p:grpSpPr>
          <a:xfrm>
            <a:off x="971600" y="880719"/>
            <a:ext cx="3384376" cy="676074"/>
            <a:chOff x="4843171" y="1440146"/>
            <a:chExt cx="3221724" cy="940028"/>
          </a:xfrm>
        </p:grpSpPr>
        <p:sp>
          <p:nvSpPr>
            <p:cNvPr id="145" name="Google Shape;145;p5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5"/>
            <p:cNvSpPr txBox="1"/>
            <p:nvPr/>
          </p:nvSpPr>
          <p:spPr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1 марта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начало рево- люционной волны в Беларуси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descr="ÐÐ¸ÑÐ°Ð¸Ð» Ð¤ÑÑÐ½Ð·Ðµ - Ð±Ð¸Ð¾Ð³ÑÐ°ÑÐ¸Ñ, ÑÐ°ÐºÑÑ, ÑÐ¾ÑÐ¾" id="147" name="Google Shape;14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6988" y="880719"/>
            <a:ext cx="4499135" cy="583762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148" name="Google Shape;148;p5"/>
          <p:cNvGrpSpPr/>
          <p:nvPr/>
        </p:nvGrpSpPr>
        <p:grpSpPr>
          <a:xfrm>
            <a:off x="971600" y="1628800"/>
            <a:ext cx="3384376" cy="792088"/>
            <a:chOff x="4843171" y="1440146"/>
            <a:chExt cx="3221724" cy="940028"/>
          </a:xfrm>
        </p:grpSpPr>
        <p:sp>
          <p:nvSpPr>
            <p:cNvPr id="149" name="Google Shape;149;p5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5"/>
            <p:cNvSpPr txBox="1"/>
            <p:nvPr/>
          </p:nvSpPr>
          <p:spPr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3 марта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начало вы- боров Минский городской со- вет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51" name="Google Shape;151;p5"/>
          <p:cNvGrpSpPr/>
          <p:nvPr/>
        </p:nvGrpSpPr>
        <p:grpSpPr>
          <a:xfrm>
            <a:off x="973640" y="2492894"/>
            <a:ext cx="3384376" cy="1080121"/>
            <a:chOff x="4843171" y="1440146"/>
            <a:chExt cx="3221724" cy="940028"/>
          </a:xfrm>
        </p:grpSpPr>
        <p:sp>
          <p:nvSpPr>
            <p:cNvPr id="152" name="Google Shape;152;p5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5"/>
            <p:cNvSpPr txBox="1"/>
            <p:nvPr/>
          </p:nvSpPr>
          <p:spPr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4 марта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создание милиции под руководство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М.В.Фрунзе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 (взяла под охрану важнейшие объекты города)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54" name="Google Shape;154;p5"/>
          <p:cNvGrpSpPr/>
          <p:nvPr/>
        </p:nvGrpSpPr>
        <p:grpSpPr>
          <a:xfrm>
            <a:off x="968010" y="3663287"/>
            <a:ext cx="3384376" cy="1080121"/>
            <a:chOff x="4843171" y="1440146"/>
            <a:chExt cx="3221724" cy="940028"/>
          </a:xfrm>
        </p:grpSpPr>
        <p:sp>
          <p:nvSpPr>
            <p:cNvPr id="155" name="Google Shape;155;p5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5"/>
            <p:cNvSpPr txBox="1"/>
            <p:nvPr/>
          </p:nvSpPr>
          <p:spPr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Март-апрель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созда- ние Советов на неоккупиро- ванной части Беларуси и на фронте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57" name="Google Shape;157;p5"/>
          <p:cNvGrpSpPr/>
          <p:nvPr/>
        </p:nvGrpSpPr>
        <p:grpSpPr>
          <a:xfrm>
            <a:off x="1000522" y="4790836"/>
            <a:ext cx="3384376" cy="816668"/>
            <a:chOff x="4843171" y="1440146"/>
            <a:chExt cx="3221724" cy="940028"/>
          </a:xfrm>
        </p:grpSpPr>
        <p:sp>
          <p:nvSpPr>
            <p:cNvPr id="158" name="Google Shape;158;p5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5"/>
            <p:cNvSpPr txBox="1"/>
            <p:nvPr/>
          </p:nvSpPr>
          <p:spPr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8 марта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оконча- тельное оформление Минско- го Совета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latin typeface="Cambria"/>
                <a:ea typeface="Cambria"/>
                <a:cs typeface="Cambria"/>
                <a:sym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165" name="Google Shape;165;p6"/>
          <p:cNvGrpSpPr/>
          <p:nvPr/>
        </p:nvGrpSpPr>
        <p:grpSpPr>
          <a:xfrm>
            <a:off x="1043608" y="1701915"/>
            <a:ext cx="7974821" cy="3747682"/>
            <a:chOff x="0" y="1107"/>
            <a:chExt cx="7974821" cy="3747682"/>
          </a:xfrm>
        </p:grpSpPr>
        <p:sp>
          <p:nvSpPr>
            <p:cNvPr id="166" name="Google Shape;166;p6"/>
            <p:cNvSpPr/>
            <p:nvPr/>
          </p:nvSpPr>
          <p:spPr>
            <a:xfrm>
              <a:off x="6313071" y="1783964"/>
              <a:ext cx="91440" cy="30427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67" name="Google Shape;167;p6"/>
            <p:cNvSpPr/>
            <p:nvPr/>
          </p:nvSpPr>
          <p:spPr>
            <a:xfrm>
              <a:off x="3996444" y="634004"/>
              <a:ext cx="2362347" cy="33036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4739"/>
                  </a:lnTo>
                  <a:lnTo>
                    <a:pt x="120000" y="64739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68" name="Google Shape;168;p6"/>
            <p:cNvSpPr/>
            <p:nvPr/>
          </p:nvSpPr>
          <p:spPr>
            <a:xfrm>
              <a:off x="1570237" y="2800821"/>
              <a:ext cx="91440" cy="22351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69" name="Google Shape;169;p6"/>
            <p:cNvSpPr/>
            <p:nvPr/>
          </p:nvSpPr>
          <p:spPr>
            <a:xfrm>
              <a:off x="1570237" y="1772098"/>
              <a:ext cx="91440" cy="304270"/>
            </a:xfrm>
            <a:custGeom>
              <a:rect b="b" l="l" r="r" t="t"/>
              <a:pathLst>
                <a:path extrusionOk="0" h="120000" w="120000">
                  <a:moveTo>
                    <a:pt x="60094" y="0"/>
                  </a:moveTo>
                  <a:lnTo>
                    <a:pt x="60094" y="60000"/>
                  </a:lnTo>
                  <a:lnTo>
                    <a:pt x="60000" y="60000"/>
                  </a:ln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70" name="Google Shape;170;p6"/>
            <p:cNvSpPr/>
            <p:nvPr/>
          </p:nvSpPr>
          <p:spPr>
            <a:xfrm>
              <a:off x="1616030" y="634004"/>
              <a:ext cx="2380413" cy="318498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2680"/>
                  </a:lnTo>
                  <a:lnTo>
                    <a:pt x="0" y="6268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71" name="Google Shape;171;p6"/>
            <p:cNvSpPr/>
            <p:nvPr/>
          </p:nvSpPr>
          <p:spPr>
            <a:xfrm>
              <a:off x="1260525" y="1107"/>
              <a:ext cx="5471837" cy="632896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6"/>
            <p:cNvSpPr txBox="1"/>
            <p:nvPr/>
          </p:nvSpPr>
          <p:spPr>
            <a:xfrm>
              <a:off x="1260525" y="1107"/>
              <a:ext cx="5471837" cy="63289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Формирование двоевластия в Беларуси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0" y="952502"/>
              <a:ext cx="3232060" cy="81959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6"/>
            <p:cNvSpPr txBox="1"/>
            <p:nvPr/>
          </p:nvSpPr>
          <p:spPr>
            <a:xfrm>
              <a:off x="0" y="952502"/>
              <a:ext cx="3232060" cy="81959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революционно-демократическая власть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0" y="2076368"/>
              <a:ext cx="3231915" cy="724453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6"/>
            <p:cNvSpPr txBox="1"/>
            <p:nvPr/>
          </p:nvSpPr>
          <p:spPr>
            <a:xfrm>
              <a:off x="0" y="2076368"/>
              <a:ext cx="3231915" cy="72445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Совета рабочих и солдатских депутатов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0" y="3024336"/>
              <a:ext cx="3231915" cy="724453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6"/>
            <p:cNvSpPr txBox="1"/>
            <p:nvPr/>
          </p:nvSpPr>
          <p:spPr>
            <a:xfrm>
              <a:off x="0" y="3024336"/>
              <a:ext cx="3231915" cy="72445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преобладали меньшевики, эсеры и бундовцы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4742761" y="964369"/>
              <a:ext cx="3232060" cy="81959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6"/>
            <p:cNvSpPr txBox="1"/>
            <p:nvPr/>
          </p:nvSpPr>
          <p:spPr>
            <a:xfrm>
              <a:off x="4742761" y="964369"/>
              <a:ext cx="3232060" cy="81959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буржуазная власть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742833" y="2088234"/>
              <a:ext cx="3231915" cy="724453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6"/>
            <p:cNvSpPr txBox="1"/>
            <p:nvPr/>
          </p:nvSpPr>
          <p:spPr>
            <a:xfrm>
              <a:off x="4742833" y="2088234"/>
              <a:ext cx="3231915" cy="72445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общественные комитеты порядка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183" name="Google Shape;183;p6"/>
          <p:cNvSpPr/>
          <p:nvPr/>
        </p:nvSpPr>
        <p:spPr>
          <a:xfrm>
            <a:off x="4355976" y="3861048"/>
            <a:ext cx="1368152" cy="576064"/>
          </a:xfrm>
          <a:prstGeom prst="rightArrow">
            <a:avLst>
              <a:gd fmla="val 50000" name="adj1"/>
              <a:gd fmla="val 67970" name="adj2"/>
            </a:avLst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поддерживали</a:t>
            </a:r>
            <a:endParaRPr sz="11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latin typeface="Cambria"/>
                <a:ea typeface="Cambria"/>
                <a:cs typeface="Cambria"/>
                <a:sym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189" name="Google Shape;189;p7"/>
          <p:cNvGrpSpPr/>
          <p:nvPr/>
        </p:nvGrpSpPr>
        <p:grpSpPr>
          <a:xfrm>
            <a:off x="974430" y="1484785"/>
            <a:ext cx="7987226" cy="4608508"/>
            <a:chOff x="2830" y="576065"/>
            <a:chExt cx="7987226" cy="4608508"/>
          </a:xfrm>
        </p:grpSpPr>
        <p:sp>
          <p:nvSpPr>
            <p:cNvPr id="190" name="Google Shape;190;p7"/>
            <p:cNvSpPr/>
            <p:nvPr/>
          </p:nvSpPr>
          <p:spPr>
            <a:xfrm>
              <a:off x="6972333" y="4077917"/>
              <a:ext cx="91440" cy="327321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91" name="Google Shape;191;p7"/>
            <p:cNvSpPr/>
            <p:nvPr/>
          </p:nvSpPr>
          <p:spPr>
            <a:xfrm>
              <a:off x="5882421" y="2552991"/>
              <a:ext cx="1135632" cy="32732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92" name="Google Shape;192;p7"/>
            <p:cNvSpPr/>
            <p:nvPr/>
          </p:nvSpPr>
          <p:spPr>
            <a:xfrm>
              <a:off x="4746788" y="2552991"/>
              <a:ext cx="1135632" cy="327321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93" name="Google Shape;193;p7"/>
            <p:cNvSpPr/>
            <p:nvPr/>
          </p:nvSpPr>
          <p:spPr>
            <a:xfrm>
              <a:off x="3803792" y="1446334"/>
              <a:ext cx="2078628" cy="32732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94" name="Google Shape;194;p7"/>
            <p:cNvSpPr/>
            <p:nvPr/>
          </p:nvSpPr>
          <p:spPr>
            <a:xfrm>
              <a:off x="1725163" y="2552991"/>
              <a:ext cx="942996" cy="32732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95" name="Google Shape;195;p7"/>
            <p:cNvSpPr/>
            <p:nvPr/>
          </p:nvSpPr>
          <p:spPr>
            <a:xfrm>
              <a:off x="782166" y="2552991"/>
              <a:ext cx="942996" cy="327321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96" name="Google Shape;196;p7"/>
            <p:cNvSpPr/>
            <p:nvPr/>
          </p:nvSpPr>
          <p:spPr>
            <a:xfrm>
              <a:off x="1725163" y="1446334"/>
              <a:ext cx="2078628" cy="327321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97" name="Google Shape;197;p7"/>
            <p:cNvSpPr/>
            <p:nvPr/>
          </p:nvSpPr>
          <p:spPr>
            <a:xfrm>
              <a:off x="1558923" y="576065"/>
              <a:ext cx="4489738" cy="870268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7"/>
            <p:cNvSpPr txBox="1"/>
            <p:nvPr/>
          </p:nvSpPr>
          <p:spPr>
            <a:xfrm>
              <a:off x="1558923" y="576065"/>
              <a:ext cx="4489738" cy="87026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Политические партии в Беларуси после Февральской революции 1917 г.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649913" y="1773655"/>
              <a:ext cx="2150499" cy="77933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7"/>
            <p:cNvSpPr txBox="1"/>
            <p:nvPr/>
          </p:nvSpPr>
          <p:spPr>
            <a:xfrm>
              <a:off x="649913" y="1773655"/>
              <a:ext cx="2150499" cy="77933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общероссийские партии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2830" y="2880312"/>
              <a:ext cx="1558671" cy="119760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7"/>
            <p:cNvSpPr txBox="1"/>
            <p:nvPr/>
          </p:nvSpPr>
          <p:spPr>
            <a:xfrm>
              <a:off x="2830" y="2880312"/>
              <a:ext cx="1558671" cy="119760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кадеты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1888823" y="2880312"/>
              <a:ext cx="1558671" cy="119760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7"/>
            <p:cNvSpPr txBox="1"/>
            <p:nvPr/>
          </p:nvSpPr>
          <p:spPr>
            <a:xfrm>
              <a:off x="1888823" y="2880312"/>
              <a:ext cx="1558671" cy="119760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эсеры и др.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4807171" y="1773655"/>
              <a:ext cx="2150499" cy="77933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7"/>
            <p:cNvSpPr txBox="1"/>
            <p:nvPr/>
          </p:nvSpPr>
          <p:spPr>
            <a:xfrm>
              <a:off x="4807171" y="1773655"/>
              <a:ext cx="2150499" cy="77933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национальные партии и организации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3774816" y="2880312"/>
              <a:ext cx="1943944" cy="119760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7"/>
            <p:cNvSpPr txBox="1"/>
            <p:nvPr/>
          </p:nvSpPr>
          <p:spPr>
            <a:xfrm>
              <a:off x="3774816" y="2880312"/>
              <a:ext cx="1943944" cy="119760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Белорусская социалистическая громада (БСГ)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6046081" y="2880312"/>
              <a:ext cx="1943944" cy="119760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7"/>
            <p:cNvSpPr txBox="1"/>
            <p:nvPr/>
          </p:nvSpPr>
          <p:spPr>
            <a:xfrm>
              <a:off x="6046081" y="2880312"/>
              <a:ext cx="1943944" cy="119760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Белорусская партия народных социалистов (БНПС)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6046050" y="4405238"/>
              <a:ext cx="1944006" cy="77933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7"/>
            <p:cNvSpPr txBox="1"/>
            <p:nvPr/>
          </p:nvSpPr>
          <p:spPr>
            <a:xfrm>
              <a:off x="6046050" y="4405238"/>
              <a:ext cx="1944006" cy="77933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создана в мае 1917 г.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latin typeface="Cambria"/>
                <a:ea typeface="Cambria"/>
                <a:cs typeface="Cambria"/>
                <a:sym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218" name="Google Shape;218;p8"/>
          <p:cNvGrpSpPr/>
          <p:nvPr/>
        </p:nvGrpSpPr>
        <p:grpSpPr>
          <a:xfrm>
            <a:off x="1043608" y="980728"/>
            <a:ext cx="7992888" cy="1944216"/>
            <a:chOff x="4843171" y="1440146"/>
            <a:chExt cx="3221724" cy="940028"/>
          </a:xfrm>
        </p:grpSpPr>
        <p:sp>
          <p:nvSpPr>
            <p:cNvPr id="219" name="Google Shape;219;p8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8"/>
            <p:cNvSpPr txBox="1"/>
            <p:nvPr/>
          </p:nvSpPr>
          <p:spPr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25-27 марта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 Минске собрался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съезд представителей белорус- ских национальных организаций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. Он выдвинул требование государст- венной автономии Беларуси в составе Российской демократической фе- деративной республики, признал необходимым создание Белорусской краевой рады. До её выборов съезд объявил себя «высшей краевой вла- стью» и избрал исполнительный орган -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Белорусский Национальный Комитет (БНК)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21" name="Google Shape;221;p8"/>
          <p:cNvGrpSpPr/>
          <p:nvPr/>
        </p:nvGrpSpPr>
        <p:grpSpPr>
          <a:xfrm>
            <a:off x="1030806" y="3007904"/>
            <a:ext cx="7992888" cy="1224136"/>
            <a:chOff x="4843171" y="1440146"/>
            <a:chExt cx="3221724" cy="940028"/>
          </a:xfrm>
        </p:grpSpPr>
        <p:sp>
          <p:nvSpPr>
            <p:cNvPr id="222" name="Google Shape;222;p8"/>
            <p:cNvSpPr/>
            <p:nvPr/>
          </p:nvSpPr>
          <p:spPr>
            <a:xfrm>
              <a:off x="4843171" y="1440146"/>
              <a:ext cx="3221724" cy="94002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8"/>
            <p:cNvSpPr txBox="1"/>
            <p:nvPr/>
          </p:nvSpPr>
          <p:spPr>
            <a:xfrm>
              <a:off x="4870703" y="1467678"/>
              <a:ext cx="3166660" cy="88496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8-12 июля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 Минске прошёл.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 II съезд белорусских партий и ор- ганизаций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. На нём был упразднен БНК и создана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Центральная рада бе- лорусских организаций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, которая с 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октября 1917 г. 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стала называться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Ве- ликой белорусской радой (ВБР)</a:t>
              </a: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descr="Ð¤Ð¾ÑÐ¾: myvimu.com" id="224" name="Google Shape;224;p8"/>
          <p:cNvPicPr preferRelativeResize="0"/>
          <p:nvPr/>
        </p:nvPicPr>
        <p:blipFill rotWithShape="1">
          <a:blip r:embed="rId3">
            <a:alphaModFix/>
          </a:blip>
          <a:srcRect b="3003" l="1893" r="1877" t="1926"/>
          <a:stretch/>
        </p:blipFill>
        <p:spPr>
          <a:xfrm>
            <a:off x="4716016" y="4315000"/>
            <a:ext cx="3517586" cy="240368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25" name="Google Shape;225;p8"/>
          <p:cNvSpPr txBox="1"/>
          <p:nvPr/>
        </p:nvSpPr>
        <p:spPr>
          <a:xfrm>
            <a:off x="2846367" y="6429619"/>
            <a:ext cx="1869649" cy="289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Минск. 1917 г.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latin typeface="Cambria"/>
                <a:ea typeface="Cambria"/>
                <a:cs typeface="Cambria"/>
                <a:sym typeface="Cambria"/>
              </a:rPr>
              <a:t>Особенности политической ситуации в Беларуси во время Февральской и Октябрьской революций</a:t>
            </a:r>
            <a:endParaRPr/>
          </a:p>
        </p:txBody>
      </p:sp>
      <p:grpSp>
        <p:nvGrpSpPr>
          <p:cNvPr id="231" name="Google Shape;231;p9"/>
          <p:cNvGrpSpPr/>
          <p:nvPr/>
        </p:nvGrpSpPr>
        <p:grpSpPr>
          <a:xfrm>
            <a:off x="893402" y="1216498"/>
            <a:ext cx="8143098" cy="5452861"/>
            <a:chOff x="-235311" y="307778"/>
            <a:chExt cx="8143098" cy="5452861"/>
          </a:xfrm>
        </p:grpSpPr>
        <p:sp>
          <p:nvSpPr>
            <p:cNvPr id="232" name="Google Shape;232;p9"/>
            <p:cNvSpPr/>
            <p:nvPr/>
          </p:nvSpPr>
          <p:spPr>
            <a:xfrm>
              <a:off x="2537485" y="2354808"/>
              <a:ext cx="2561986" cy="2127550"/>
            </a:xfrm>
            <a:prstGeom prst="ellipse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9"/>
            <p:cNvSpPr txBox="1"/>
            <p:nvPr/>
          </p:nvSpPr>
          <p:spPr>
            <a:xfrm>
              <a:off x="2912679" y="2666380"/>
              <a:ext cx="1811598" cy="150440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Предпосылки Октябрьской революции 1917 г.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 rot="8943749">
              <a:off x="2069169" y="4291247"/>
              <a:ext cx="1167295" cy="579980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chemeClr val="lt1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-235311" y="4449064"/>
              <a:ext cx="2480846" cy="1311575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9"/>
            <p:cNvSpPr txBox="1"/>
            <p:nvPr/>
          </p:nvSpPr>
          <p:spPr>
            <a:xfrm>
              <a:off x="-196896" y="4487479"/>
              <a:ext cx="2404016" cy="123474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нерешённость Временным правительством национального вопроса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 rot="-10239125">
              <a:off x="1968740" y="2655584"/>
              <a:ext cx="690775" cy="579980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chemeClr val="lt1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0" y="2160238"/>
              <a:ext cx="2099857" cy="1605199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9"/>
            <p:cNvSpPr txBox="1"/>
            <p:nvPr/>
          </p:nvSpPr>
          <p:spPr>
            <a:xfrm>
              <a:off x="47015" y="2207253"/>
              <a:ext cx="2005827" cy="151116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намерение Временного правительства продолжать войну до победного конца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 rot="-5324918">
              <a:off x="3292366" y="1554532"/>
              <a:ext cx="1060939" cy="579980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chemeClr val="lt1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425657" y="307778"/>
              <a:ext cx="4897952" cy="108010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9"/>
            <p:cNvSpPr txBox="1"/>
            <p:nvPr/>
          </p:nvSpPr>
          <p:spPr>
            <a:xfrm>
              <a:off x="1457292" y="339413"/>
              <a:ext cx="4834682" cy="101683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нежелание и неспособность Временного правительства решать социально- экономические и политические проблемы общества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 rot="-429071">
              <a:off x="4988020" y="2646708"/>
              <a:ext cx="910560" cy="579980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chemeClr val="lt1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5663916" y="2232248"/>
              <a:ext cx="2243866" cy="1628074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9"/>
            <p:cNvSpPr txBox="1"/>
            <p:nvPr/>
          </p:nvSpPr>
          <p:spPr>
            <a:xfrm>
              <a:off x="5711601" y="2279933"/>
              <a:ext cx="2148496" cy="153270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нежелание Временного правительства решать аграрный вопрос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 rot="1716765">
              <a:off x="4500865" y="4347594"/>
              <a:ext cx="1464070" cy="579980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chemeClr val="lt1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5578432" y="4267337"/>
              <a:ext cx="2329355" cy="1493302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9"/>
            <p:cNvSpPr txBox="1"/>
            <p:nvPr/>
          </p:nvSpPr>
          <p:spPr>
            <a:xfrm>
              <a:off x="5622169" y="4311074"/>
              <a:ext cx="2241881" cy="140582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тяжёлые условия труда и жизни рабочего класса</a:t>
              </a:r>
              <a:endParaRPr b="0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db2004c017l">
  <a:themeElements>
    <a:clrScheme name="sample 3">
      <a:dk1>
        <a:srgbClr val="4C665F"/>
      </a:dk1>
      <a:lt1>
        <a:srgbClr val="FFFFFF"/>
      </a:lt1>
      <a:dk2>
        <a:srgbClr val="000000"/>
      </a:dk2>
      <a:lt2>
        <a:srgbClr val="DDDDDD"/>
      </a:lt2>
      <a:accent1>
        <a:srgbClr val="845084"/>
      </a:accent1>
      <a:accent2>
        <a:srgbClr val="C26840"/>
      </a:accent2>
      <a:accent3>
        <a:srgbClr val="FFFFFF"/>
      </a:accent3>
      <a:accent4>
        <a:srgbClr val="405650"/>
      </a:accent4>
      <a:accent5>
        <a:srgbClr val="C2B3C2"/>
      </a:accent5>
      <a:accent6>
        <a:srgbClr val="B05E39"/>
      </a:accent6>
      <a:hlink>
        <a:srgbClr val="C8BA74"/>
      </a:hlink>
      <a:folHlink>
        <a:srgbClr val="438BA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2009-01-18T11:28:08Z</dcterms:created>
  <dc:creator>Ситник П.В.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19.09.2021</vt:lpwstr>
  </property>
</Properties>
</file>