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jQhM+lucir6glVkCOLM0BgTmOY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F066B4E-EB98-4888-8F3A-3AF4612679BC}">
  <a:tblStyle styleId="{CF066B4E-EB98-4888-8F3A-3AF4612679BC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customschemas.google.com/relationships/presentationmetadata" Target="metadata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9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3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2247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45974" y="276044"/>
            <a:ext cx="8885281" cy="72461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277403" y="3305584"/>
            <a:ext cx="8562710" cy="2394807"/>
            <a:chOff x="5972" y="234581"/>
            <a:chExt cx="8562710" cy="2394807"/>
          </a:xfrm>
        </p:grpSpPr>
        <p:sp>
          <p:nvSpPr>
            <p:cNvPr id="83" name="Google Shape;83;p3"/>
            <p:cNvSpPr/>
            <p:nvPr/>
          </p:nvSpPr>
          <p:spPr>
            <a:xfrm>
              <a:off x="4287328" y="798381"/>
              <a:ext cx="3277121" cy="37917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4" name="Google Shape;84;p3"/>
            <p:cNvSpPr/>
            <p:nvPr/>
          </p:nvSpPr>
          <p:spPr>
            <a:xfrm>
              <a:off x="4287328" y="798381"/>
              <a:ext cx="990927" cy="37917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5" name="Google Shape;85;p3"/>
            <p:cNvSpPr/>
            <p:nvPr/>
          </p:nvSpPr>
          <p:spPr>
            <a:xfrm>
              <a:off x="3093507" y="798381"/>
              <a:ext cx="1193820" cy="37917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6" name="Google Shape;86;p3"/>
            <p:cNvSpPr/>
            <p:nvPr/>
          </p:nvSpPr>
          <p:spPr>
            <a:xfrm>
              <a:off x="908760" y="798381"/>
              <a:ext cx="3378567" cy="37917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2405384" y="234581"/>
              <a:ext cx="3763886" cy="5638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3"/>
            <p:cNvSpPr txBox="1"/>
            <p:nvPr/>
          </p:nvSpPr>
          <p:spPr>
            <a:xfrm>
              <a:off x="2405384" y="234581"/>
              <a:ext cx="3763886" cy="5638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Средства международного сотрудничества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5972" y="1177552"/>
              <a:ext cx="1805576" cy="145183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3"/>
            <p:cNvSpPr txBox="1"/>
            <p:nvPr/>
          </p:nvSpPr>
          <p:spPr>
            <a:xfrm>
              <a:off x="5972" y="1177552"/>
              <a:ext cx="1805576" cy="145183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2190719" y="1177552"/>
              <a:ext cx="1805576" cy="145183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3"/>
            <p:cNvSpPr txBox="1"/>
            <p:nvPr/>
          </p:nvSpPr>
          <p:spPr>
            <a:xfrm>
              <a:off x="2190719" y="1177552"/>
              <a:ext cx="1805576" cy="145183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экономические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4375467" y="1177552"/>
              <a:ext cx="1805576" cy="145183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3"/>
            <p:cNvSpPr txBox="1"/>
            <p:nvPr/>
          </p:nvSpPr>
          <p:spPr>
            <a:xfrm>
              <a:off x="4375467" y="1177552"/>
              <a:ext cx="1805576" cy="145183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военные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6560214" y="1177552"/>
              <a:ext cx="2008468" cy="14510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3"/>
            <p:cNvSpPr txBox="1"/>
            <p:nvPr/>
          </p:nvSpPr>
          <p:spPr>
            <a:xfrm>
              <a:off x="6560214" y="1177552"/>
              <a:ext cx="2008468" cy="14510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пропагандистские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7" name="Google Shape;97;p3"/>
          <p:cNvGrpSpPr/>
          <p:nvPr/>
        </p:nvGrpSpPr>
        <p:grpSpPr>
          <a:xfrm>
            <a:off x="172227" y="1593929"/>
            <a:ext cx="8773064" cy="1088886"/>
            <a:chOff x="67" y="2742038"/>
            <a:chExt cx="4010278" cy="2634131"/>
          </a:xfrm>
        </p:grpSpPr>
        <p:sp>
          <p:nvSpPr>
            <p:cNvPr id="98" name="Google Shape;98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Международное сотрудничество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совместные действия субъектов междуна- родных отношений в сфере их взаимных интересов, их взаимосвязанная деятель- ность по согласованию своих позиций, разрешению общезначимых проблем и при- нятию взаимоприемлемых решений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145974" y="276044"/>
            <a:ext cx="8885281" cy="72461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05" name="Google Shape;105;p4"/>
          <p:cNvGraphicFramePr/>
          <p:nvPr/>
        </p:nvGraphicFramePr>
        <p:xfrm>
          <a:off x="145973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{CF066B4E-EB98-4888-8F3A-3AF4612679BC}</a:tableStyleId>
              </a:tblPr>
              <a:tblGrid>
                <a:gridCol w="1974500"/>
                <a:gridCol w="5088150"/>
                <a:gridCol w="1822625"/>
              </a:tblGrid>
              <a:tr h="442825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Средства международного сотрудничества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</a:tr>
              <a:tr h="4144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Средства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Характеристика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Пример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167825">
                <a:tc row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Политические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Дипломатия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– официальная деятельность го- сударств, реализуемая при помощи специаль- ных институтов, мероприятий, методов, допу- стимых с позиций международного права. Ди- пломатия осуществляется в виде переговоров, визитов,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специальных конференций и совеща- ний, встреч, подготовки и заключения двусто- ронних и многосторонних соглашений, дипло- матической переписки, участия в работе меж- дународных организаций.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Евросоюз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21875">
                <a:tc vMerge="1"/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Народная дипломатия 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означает,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что простые люди, а не дипломаты, помогают устанавли- вать дружественные связи между народами.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Спорт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145974" y="276044"/>
            <a:ext cx="8885281" cy="72461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11" name="Google Shape;111;p5"/>
          <p:cNvGraphicFramePr/>
          <p:nvPr/>
        </p:nvGraphicFramePr>
        <p:xfrm>
          <a:off x="111541" y="1147314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{CF066B4E-EB98-4888-8F3A-3AF4612679BC}</a:tableStyleId>
              </a:tblPr>
              <a:tblGrid>
                <a:gridCol w="1958200"/>
                <a:gridCol w="6961525"/>
              </a:tblGrid>
              <a:tr h="4879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Виды дипломатии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1504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Публичная дип- ломатия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Представляет собой установление долгосрочных отношений за ру- бежом, изучение общественного мнения иностранной аудитории и её информирование о ценностях и институтах собственного госу- дарства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58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Политика уми- ротворения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Суть её заключается в такой деятельности государства, которая имеет своей целью не обострять существующие противоречия. Дос- тигается путём уступок по незначительным вопросам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58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Народная дип- ломатия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Её суть заключается в непрерывном общении и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взаимодействии на- родов, влиянии культур друг на друга и обогащении каждой из них новыми ценностями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58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Дипломатия ка- нонерок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Канонерка – небольшое, но серьёзно вооружённое судно. Суть такой дипломатии заключается в запугивании противника путём демон- страции своей военной мощи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145974" y="276044"/>
            <a:ext cx="8885281" cy="72461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17" name="Google Shape;117;p6"/>
          <p:cNvGraphicFramePr/>
          <p:nvPr/>
        </p:nvGraphicFramePr>
        <p:xfrm>
          <a:off x="128757" y="1230413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{CF066B4E-EB98-4888-8F3A-3AF4612679BC}</a:tableStyleId>
              </a:tblPr>
              <a:tblGrid>
                <a:gridCol w="1958200"/>
                <a:gridCol w="6961525"/>
              </a:tblGrid>
              <a:tr h="5724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Виды дипломатии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1359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Челночная дип- ломатия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Имеет место при решении спорных вопросов между двумя государ- ствами при помощи третьего, при соблюдении выдвинутых им ус- ловий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11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Долларовая дип- ломатия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Здесь речь идёт о предоставлении кредитов и использовании дру- гих экономических методов воздействия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54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Цифровая дип- ломатия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Набирает особую популярность в последнее десятилетие.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Суть её – пропаганда, продвижение своих интересов через Интернет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59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Торговая (эконо- мическая) дип- ломатия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Является направлением внешнеэкономической деятельности, осно- ву которого составляют торгово-экономические отношения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title"/>
          </p:nvPr>
        </p:nvSpPr>
        <p:spPr>
          <a:xfrm>
            <a:off x="145974" y="276044"/>
            <a:ext cx="8885281" cy="72461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23" name="Google Shape;123;p7"/>
          <p:cNvGraphicFramePr/>
          <p:nvPr/>
        </p:nvGraphicFramePr>
        <p:xfrm>
          <a:off x="145973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{CF066B4E-EB98-4888-8F3A-3AF4612679BC}</a:tableStyleId>
              </a:tblPr>
              <a:tblGrid>
                <a:gridCol w="1974500"/>
                <a:gridCol w="5088150"/>
                <a:gridCol w="1822625"/>
              </a:tblGrid>
              <a:tr h="43180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Средства международного сотрудничества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</a:tr>
              <a:tr h="40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Характеристика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Пример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2010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Экономические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Использование экономического потенциала стран для достижения политических целей. Государство, обладающее сильной экономи- кой, финансовой мощью, занимает прочное положение на международной арене.</a:t>
                      </a:r>
                      <a:endParaRPr b="0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Россия, нефте- добывающие страны (Оман, Катар и др.)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010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Военные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Военная мощь государства. </a:t>
                      </a: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Прямые военные средства </a:t>
                      </a:r>
                      <a:r>
                        <a:rPr b="0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– войны, интервенции, блокады. </a:t>
                      </a: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Ко- свенные военные средства </a:t>
                      </a:r>
                      <a:r>
                        <a:rPr b="0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– испытания но- вых видов оружия, манёвры, учения</a:t>
                      </a:r>
                      <a:endParaRPr b="0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Вторжение США в Ирак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>
            <p:ph type="title"/>
          </p:nvPr>
        </p:nvSpPr>
        <p:spPr>
          <a:xfrm>
            <a:off x="145974" y="276044"/>
            <a:ext cx="8885281" cy="72461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Международное сотрудничество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29" name="Google Shape;129;p8"/>
          <p:cNvGraphicFramePr/>
          <p:nvPr/>
        </p:nvGraphicFramePr>
        <p:xfrm>
          <a:off x="145973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{CF066B4E-EB98-4888-8F3A-3AF4612679BC}</a:tableStyleId>
              </a:tblPr>
              <a:tblGrid>
                <a:gridCol w="1974500"/>
                <a:gridCol w="5088150"/>
                <a:gridCol w="1822625"/>
              </a:tblGrid>
              <a:tr h="43180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Средства международного сотрудничества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</a:tr>
              <a:tr h="40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Характеристика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Пример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4021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Пропагандист- ские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Современные средства массовой информации, пропаганды и агитации, которые используют- ся для укрепления авторитета государства на международной арене, способствуют обеспе- чению доверия со стороны союзников и воз- можных партнёров. С помощью СМИ и дипло- матии в глазах мировой общественности фор- мируется определённый образ (имидж) госу- дарства. Позитивный имидж государства – фактор консолидации общества, обеспечения поддержки народом внутренней и внешней политики. При формировании имиджа нашей страны подчёркиваются её суверенитет, ста- бильность, динамическое развитие.</a:t>
                      </a:r>
                      <a:endParaRPr b="0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«Экспорт» США демократии в Восточную Ев- ропу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04.01.2022</vt:lpwstr>
  </property>
</Properties>
</file>