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94" r:id="rId2"/>
    <p:sldId id="256" r:id="rId3"/>
    <p:sldId id="275" r:id="rId4"/>
    <p:sldId id="320" r:id="rId5"/>
    <p:sldId id="289" r:id="rId6"/>
    <p:sldId id="322" r:id="rId7"/>
    <p:sldId id="297" r:id="rId8"/>
    <p:sldId id="321" r:id="rId9"/>
    <p:sldId id="323" r:id="rId10"/>
    <p:sldId id="324" r:id="rId11"/>
    <p:sldId id="295" r:id="rId12"/>
    <p:sldId id="325" r:id="rId13"/>
    <p:sldId id="302" r:id="rId14"/>
    <p:sldId id="291" r:id="rId15"/>
    <p:sldId id="299" r:id="rId16"/>
    <p:sldId id="300" r:id="rId17"/>
    <p:sldId id="301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6" r:id="rId26"/>
    <p:sldId id="311" r:id="rId27"/>
    <p:sldId id="310" r:id="rId28"/>
    <p:sldId id="313" r:id="rId29"/>
    <p:sldId id="319" r:id="rId30"/>
    <p:sldId id="298" r:id="rId31"/>
    <p:sldId id="293" r:id="rId32"/>
  </p:sldIdLst>
  <p:sldSz cx="9144000" cy="5143500" type="screen16x9"/>
  <p:notesSz cx="6858000" cy="9144000"/>
  <p:embeddedFontLst>
    <p:embeddedFont>
      <p:font typeface="PT Sans Narrow" charset="-52"/>
      <p:regular r:id="rId34"/>
      <p:bold r:id="rId35"/>
    </p:embeddedFont>
    <p:embeddedFont>
      <p:font typeface="Open Sans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1784413-1774-4465-A8F8-9B8F999584CB}">
  <a:tblStyle styleId="{71784413-1774-4465-A8F8-9B8F999584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 snapToGrid="0">
      <p:cViewPr>
        <p:scale>
          <a:sx n="104" d="100"/>
          <a:sy n="104" d="100"/>
        </p:scale>
        <p:origin x="-34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27892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0b272a6b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50b272a6b1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37360" y="1014984"/>
            <a:ext cx="5852160" cy="3200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ГОСУДАРСТВО 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55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320" y="614291"/>
            <a:ext cx="8403336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algn="ctr">
              <a:lnSpc>
                <a:spcPct val="115000"/>
              </a:lnSpc>
              <a:buClr>
                <a:srgbClr val="695D46"/>
              </a:buClr>
              <a:buSzPts val="1800"/>
            </a:pPr>
            <a:r>
              <a:rPr lang="ru-RU" sz="3200" b="1" i="1" dirty="0" smtClean="0"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КАК ВЗАИМОСВЯЗАНЫ СЛОВА 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  <a:p>
            <a:pPr marL="114300" lvl="0" algn="ctr">
              <a:lnSpc>
                <a:spcPct val="115000"/>
              </a:lnSpc>
              <a:buClr>
                <a:srgbClr val="695D46"/>
              </a:buClr>
              <a:buSzPts val="1800"/>
            </a:pP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ФАРАОН</a:t>
            </a:r>
            <a:r>
              <a:rPr lang="ru-RU" sz="4400" b="1" i="1" dirty="0" smtClean="0"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 </a:t>
            </a:r>
          </a:p>
          <a:p>
            <a:pPr marL="114300" lvl="0" algn="ctr">
              <a:lnSpc>
                <a:spcPct val="115000"/>
              </a:lnSpc>
              <a:buClr>
                <a:srgbClr val="695D46"/>
              </a:buClr>
              <a:buSzPts val="1800"/>
            </a:pPr>
            <a:r>
              <a:rPr lang="ru-RU" sz="2800" b="1" i="1" dirty="0" smtClean="0"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И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pic>
        <p:nvPicPr>
          <p:cNvPr id="3074" name="Picture 2" descr="C:\Users\1111\Downloads\2023-10-10_22-19-0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r="-3907" b="8073"/>
          <a:stretch/>
        </p:blipFill>
        <p:spPr bwMode="auto">
          <a:xfrm>
            <a:off x="1917526" y="2395727"/>
            <a:ext cx="5699426" cy="246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99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5 класс всемирная история\12. Государство фараонов\img20230620_18534943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024"/>
            <a:ext cx="9065706" cy="462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40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320" y="614291"/>
            <a:ext cx="8403336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algn="ctr">
              <a:lnSpc>
                <a:spcPct val="115000"/>
              </a:lnSpc>
              <a:buClr>
                <a:srgbClr val="695D46"/>
              </a:buClr>
              <a:buSzPts val="1800"/>
            </a:pPr>
            <a:r>
              <a:rPr lang="ru-RU" sz="3600" b="1" i="1" dirty="0" smtClean="0"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Разгадайте загадку по изображениям</a:t>
            </a:r>
          </a:p>
          <a:p>
            <a:pPr marL="114300" lvl="0">
              <a:lnSpc>
                <a:spcPct val="115000"/>
              </a:lnSpc>
              <a:buClr>
                <a:srgbClr val="695D46"/>
              </a:buClr>
              <a:buSzPts val="1800"/>
            </a:pP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               </a:t>
            </a:r>
          </a:p>
          <a:p>
            <a:pPr marL="114300" lvl="0">
              <a:lnSpc>
                <a:spcPct val="115000"/>
              </a:lnSpc>
              <a:buClr>
                <a:srgbClr val="695D46"/>
              </a:buClr>
              <a:buSzPts val="1800"/>
            </a:pPr>
            <a:endParaRPr lang="ru-RU" sz="3600" b="1" i="1" dirty="0">
              <a:solidFill>
                <a:srgbClr val="FF0000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  <a:p>
            <a:pPr marL="114300" lvl="0">
              <a:lnSpc>
                <a:spcPct val="115000"/>
              </a:lnSpc>
              <a:buClr>
                <a:srgbClr val="695D46"/>
              </a:buClr>
              <a:buSzPts val="1800"/>
            </a:pP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           </a:t>
            </a:r>
            <a:r>
              <a:rPr lang="ru-RU" sz="8800" b="1" i="1" dirty="0" smtClean="0">
                <a:solidFill>
                  <a:srgbClr val="FF0000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1 </a:t>
            </a:r>
            <a:r>
              <a:rPr lang="ru-RU" sz="5400" b="1" i="1" dirty="0" smtClean="0"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 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pic>
        <p:nvPicPr>
          <p:cNvPr id="4098" name="Picture 2" descr="D:\85615dc9-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203" y="1802398"/>
            <a:ext cx="3411074" cy="227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6"/>
          <a:stretch/>
        </p:blipFill>
        <p:spPr bwMode="auto">
          <a:xfrm>
            <a:off x="2843784" y="259566"/>
            <a:ext cx="1655063" cy="185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0"/>
          <a:stretch/>
        </p:blipFill>
        <p:spPr bwMode="auto">
          <a:xfrm>
            <a:off x="2622749" y="2240280"/>
            <a:ext cx="1589919" cy="17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0"/>
          <a:stretch/>
        </p:blipFill>
        <p:spPr bwMode="auto">
          <a:xfrm>
            <a:off x="6930473" y="2277329"/>
            <a:ext cx="1589919" cy="17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0"/>
          <a:stretch/>
        </p:blipFill>
        <p:spPr bwMode="auto">
          <a:xfrm>
            <a:off x="461717" y="310293"/>
            <a:ext cx="1589919" cy="17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0"/>
          <a:stretch/>
        </p:blipFill>
        <p:spPr bwMode="auto">
          <a:xfrm>
            <a:off x="4859981" y="1050957"/>
            <a:ext cx="1589919" cy="17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6"/>
          <a:stretch/>
        </p:blipFill>
        <p:spPr bwMode="auto">
          <a:xfrm>
            <a:off x="7023492" y="70714"/>
            <a:ext cx="1655063" cy="185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6"/>
          <a:stretch/>
        </p:blipFill>
        <p:spPr bwMode="auto">
          <a:xfrm>
            <a:off x="694944" y="2664550"/>
            <a:ext cx="1655063" cy="185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6"/>
          <a:stretch/>
        </p:blipFill>
        <p:spPr bwMode="auto">
          <a:xfrm>
            <a:off x="4926468" y="2828749"/>
            <a:ext cx="1655063" cy="185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10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1116" y="406789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1.Правитель Верхнего Египта объединил Египет в единое государство. 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275391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1116" y="406789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4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1.Правитель Верхнего Египта объединил Египет в единое государство. </a:t>
            </a:r>
            <a:endParaRPr lang="ru-RU" sz="1600" b="1" i="1" dirty="0"/>
          </a:p>
        </p:txBody>
      </p:sp>
      <p:pic>
        <p:nvPicPr>
          <p:cNvPr id="2050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9750" r="55799" b="9650"/>
          <a:stretch/>
        </p:blipFill>
        <p:spPr bwMode="auto">
          <a:xfrm>
            <a:off x="6716778" y="3067812"/>
            <a:ext cx="1640837" cy="163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34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1116" y="406789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4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Мемфис переводиться как «Мощные стены» 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35411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1116" y="406789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4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Мемфис переводиться как «Мощные стены» </a:t>
            </a:r>
            <a:endParaRPr lang="ru-RU" sz="1600" b="1" i="1" dirty="0"/>
          </a:p>
        </p:txBody>
      </p:sp>
      <p:pic>
        <p:nvPicPr>
          <p:cNvPr id="3074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5"/>
          <a:stretch/>
        </p:blipFill>
        <p:spPr bwMode="auto">
          <a:xfrm>
            <a:off x="6592824" y="2398840"/>
            <a:ext cx="2005775" cy="207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57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1116" y="406789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Большой дом – название дворца фараонов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365867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1116" y="406789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4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Большой дом – название дворца </a:t>
            </a: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фараонов.</a:t>
            </a:r>
            <a:endParaRPr lang="ru-RU" sz="1600" b="1" i="1" dirty="0"/>
          </a:p>
        </p:txBody>
      </p:sp>
      <p:pic>
        <p:nvPicPr>
          <p:cNvPr id="3074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5"/>
          <a:stretch/>
        </p:blipFill>
        <p:spPr bwMode="auto">
          <a:xfrm>
            <a:off x="6592824" y="2398840"/>
            <a:ext cx="2005775" cy="207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17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903566" y="2062660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ГОСУДАРСТВО ФАРАОНОВ </a:t>
            </a:r>
            <a:endParaRPr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082361" y="4166775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ВСЕМИРНАЯ ИСТОРИЯ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класс</a:t>
            </a:r>
            <a:endParaRPr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1116" y="406789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4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Египтянам запрещалось произносить вслух имена фараонов.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250089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1116" y="406789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4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Египтянам запрещалось произносить вслух имена фараонов.</a:t>
            </a:r>
            <a:endParaRPr lang="ru-RU" sz="1600" b="1" i="1" dirty="0"/>
          </a:p>
        </p:txBody>
      </p:sp>
      <p:pic>
        <p:nvPicPr>
          <p:cNvPr id="2050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9750" r="55799" b="9650"/>
          <a:stretch/>
        </p:blipFill>
        <p:spPr bwMode="auto">
          <a:xfrm>
            <a:off x="6716778" y="3067812"/>
            <a:ext cx="1640837" cy="163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4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1116" y="406789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Вельможи – близкие и доверенные лица царей. 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6733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1116" y="406789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4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Вельможи – близкие и доверенные лица царей. </a:t>
            </a:r>
            <a:endParaRPr lang="ru-RU" sz="1600" b="1" i="1" dirty="0"/>
          </a:p>
        </p:txBody>
      </p:sp>
      <p:pic>
        <p:nvPicPr>
          <p:cNvPr id="2050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9750" r="55799" b="9650"/>
          <a:stretch/>
        </p:blipFill>
        <p:spPr bwMode="auto">
          <a:xfrm>
            <a:off x="6716778" y="3067812"/>
            <a:ext cx="1640837" cy="163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9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1116" y="406789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Храмы богам называли «домами вечности» 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315860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1116" y="406789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4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 Храмы богам называли «домами вечности» </a:t>
            </a:r>
            <a:endParaRPr lang="ru-RU" sz="1600" b="1" i="1" dirty="0"/>
          </a:p>
        </p:txBody>
      </p:sp>
      <p:pic>
        <p:nvPicPr>
          <p:cNvPr id="2050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9750" r="55799" b="9650"/>
          <a:stretch/>
        </p:blipFill>
        <p:spPr bwMode="auto">
          <a:xfrm>
            <a:off x="6716778" y="3067812"/>
            <a:ext cx="1640837" cy="163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68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1116" y="406789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4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 Чиновники являлись хранителями знаний, вели астрономические наблюдения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272194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1116" y="406789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4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Чиновники являлись хранителями знаний, вели астрономические наблюдения</a:t>
            </a:r>
            <a:endParaRPr lang="ru-RU" sz="1600" b="1" i="1" dirty="0"/>
          </a:p>
        </p:txBody>
      </p:sp>
      <p:pic>
        <p:nvPicPr>
          <p:cNvPr id="3074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5"/>
          <a:stretch/>
        </p:blipFill>
        <p:spPr bwMode="auto">
          <a:xfrm>
            <a:off x="6592823" y="2819464"/>
            <a:ext cx="2005775" cy="207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58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1116" y="406789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4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Жрецы могли стать правителями Египта.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253445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9750" r="55799" b="9650"/>
          <a:stretch/>
        </p:blipFill>
        <p:spPr bwMode="auto">
          <a:xfrm>
            <a:off x="6936234" y="2864780"/>
            <a:ext cx="1640837" cy="163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47088" y="823895"/>
            <a:ext cx="61447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8. Жрецы могли стать правителями Египта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09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111\Downloads\2023-10-10_21-52-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740" y="0"/>
            <a:ext cx="491051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§10</a:t>
            </a:r>
            <a:r>
              <a:rPr lang="ru-RU" sz="4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вопросы с.44-45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26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91FB341-3066-4CBC-8FC0-45074AB62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412" y="973717"/>
            <a:ext cx="8520600" cy="3302700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48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«Я знаю о революции </a:t>
            </a:r>
          </a:p>
          <a:p>
            <a:pPr marL="114300" indent="0" algn="ctr">
              <a:buNone/>
            </a:pPr>
            <a:r>
              <a:rPr lang="ru-RU" sz="48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1905-1907 </a:t>
            </a:r>
            <a:r>
              <a:rPr lang="ru-RU" sz="48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гг</a:t>
            </a:r>
            <a:r>
              <a:rPr lang="ru-RU" sz="48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65641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5124" y="461653"/>
            <a:ext cx="8520600" cy="2775323"/>
          </a:xfrm>
        </p:spPr>
        <p:txBody>
          <a:bodyPr/>
          <a:lstStyle/>
          <a:p>
            <a:pPr marL="114300" indent="0"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Объединение Древнего Египта произошло в: </a:t>
            </a:r>
          </a:p>
          <a:p>
            <a:pPr marL="114300" indent="0">
              <a:buNone/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___веке,</a:t>
            </a:r>
          </a:p>
          <a:p>
            <a:pPr marL="114300" indent="0">
              <a:buNone/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______тысячелетии;</a:t>
            </a:r>
          </a:p>
          <a:p>
            <a:pPr marL="114300" indent="0">
              <a:buNone/>
            </a:pPr>
            <a:endParaRPr lang="ru-RU" sz="36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_____лет назад  </a:t>
            </a:r>
          </a:p>
          <a:p>
            <a:pPr marL="114300" indent="0">
              <a:buNone/>
            </a:pPr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endParaRPr lang="ru-RU" sz="16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54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>
            <a:off x="557784" y="2798064"/>
            <a:ext cx="8037576" cy="365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576572" y="2532888"/>
            <a:ext cx="0" cy="5852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969264" y="4133088"/>
            <a:ext cx="1499616" cy="393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до н.э.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89192" y="4207764"/>
            <a:ext cx="1499616" cy="393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 н.э.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26764" y="3299460"/>
            <a:ext cx="1499616" cy="3931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РХ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3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5124" y="461653"/>
            <a:ext cx="8520600" cy="2775323"/>
          </a:xfrm>
        </p:spPr>
        <p:txBody>
          <a:bodyPr/>
          <a:lstStyle/>
          <a:p>
            <a:pPr marL="114300" indent="0">
              <a:buNone/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Подпишите на карте следующие географические объекты: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р.Нил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Средиземное море, Красное Море</a:t>
            </a:r>
          </a:p>
          <a:p>
            <a:pPr>
              <a:buAutoNum type="arabicPeriod"/>
            </a:pPr>
            <a:endParaRPr lang="ru-RU" sz="16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85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320" y="614291"/>
            <a:ext cx="8403336" cy="131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>
              <a:lnSpc>
                <a:spcPct val="115000"/>
              </a:lnSpc>
              <a:buClr>
                <a:srgbClr val="695D46"/>
              </a:buClr>
              <a:buSzPts val="1800"/>
            </a:pPr>
            <a:r>
              <a:rPr lang="ru-RU" sz="3600" b="1" i="1" dirty="0" smtClean="0"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2. Отметьте </a:t>
            </a:r>
            <a:r>
              <a:rPr lang="ru-RU" sz="3600" b="1" i="1" dirty="0"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на карте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Верхний и Нижний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Египет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3609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320" y="614291"/>
            <a:ext cx="840333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>
              <a:lnSpc>
                <a:spcPct val="115000"/>
              </a:lnSpc>
              <a:buClr>
                <a:srgbClr val="695D46"/>
              </a:buClr>
              <a:buSzPts val="1800"/>
            </a:pPr>
            <a:r>
              <a:rPr lang="ru-RU" sz="3600" b="1" i="1" dirty="0" smtClean="0"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3. Подпишите </a:t>
            </a:r>
            <a:r>
              <a:rPr lang="ru-RU" sz="3600" b="1" i="1" dirty="0"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столицу Древнего Египта 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4414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320" y="614291"/>
            <a:ext cx="84033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algn="ctr">
              <a:lnSpc>
                <a:spcPct val="115000"/>
              </a:lnSpc>
              <a:buClr>
                <a:srgbClr val="695D46"/>
              </a:buClr>
              <a:buSzPts val="1800"/>
            </a:pPr>
            <a:r>
              <a:rPr lang="ru-RU" sz="3600" b="1" i="1" dirty="0" smtClean="0"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КАК ВЗАИМОСВЯЗАНЫ СЛОВА </a:t>
            </a:r>
          </a:p>
          <a:p>
            <a:pPr marL="114300" lvl="0" algn="ctr">
              <a:lnSpc>
                <a:spcPct val="115000"/>
              </a:lnSpc>
              <a:buClr>
                <a:srgbClr val="695D46"/>
              </a:buClr>
              <a:buSzPts val="1800"/>
            </a:pPr>
            <a:endParaRPr lang="ru-RU" sz="3600" b="1" i="1" dirty="0">
              <a:solidFill>
                <a:srgbClr val="FF0000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  <a:p>
            <a:pPr marL="114300" lvl="0" algn="ctr">
              <a:lnSpc>
                <a:spcPct val="115000"/>
              </a:lnSpc>
              <a:buClr>
                <a:srgbClr val="695D46"/>
              </a:buClr>
              <a:buSzPts val="1800"/>
            </a:pP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ФАРАОН</a:t>
            </a:r>
            <a:r>
              <a:rPr lang="ru-RU" sz="4800" b="1" i="1" dirty="0" smtClean="0"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 </a:t>
            </a:r>
            <a:r>
              <a:rPr lang="ru-RU" sz="3200" b="1" i="1" dirty="0" smtClean="0"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И</a:t>
            </a:r>
            <a:r>
              <a:rPr lang="ru-RU" sz="4800" b="1" i="1" dirty="0" smtClean="0"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 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ПЕРО</a:t>
            </a:r>
            <a:r>
              <a:rPr lang="ru-RU" sz="4800" b="1" i="1" dirty="0" smtClean="0"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 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4830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3548</TotalTime>
  <Words>237</Words>
  <Application>Microsoft Office PowerPoint</Application>
  <PresentationFormat>Экран (16:9)</PresentationFormat>
  <Paragraphs>45</Paragraphs>
  <Slides>31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PT Sans Narrow</vt:lpstr>
      <vt:lpstr>Times New Roman</vt:lpstr>
      <vt:lpstr>Open Sans</vt:lpstr>
      <vt:lpstr>Tropic</vt:lpstr>
      <vt:lpstr>Презентация PowerPoint</vt:lpstr>
      <vt:lpstr>ГОСУДАРСТВО ФАРАОНОВ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Сельское хозяйство</dc:title>
  <dc:creator>user</dc:creator>
  <cp:lastModifiedBy>1111</cp:lastModifiedBy>
  <cp:revision>61</cp:revision>
  <dcterms:modified xsi:type="dcterms:W3CDTF">2023-10-10T20:21:24Z</dcterms:modified>
</cp:coreProperties>
</file>