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Cambria Math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7" roundtripDataSignature="AMtx7mhCSskxQMH0ArL1dbPssOZl/sNt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655348-37DD-4675-B673-AD2448C4E928}">
  <a:tblStyle styleId="{4A655348-37DD-4675-B673-AD2448C4E92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mbriaMath-regular.fntdata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21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1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21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1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1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1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1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21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1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2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2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5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5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5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5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6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6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2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5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5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8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9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9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0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20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0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0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20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2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0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/>
              <a:t>Общество как система (Ч. 1)</a:t>
            </a:r>
            <a:endParaRPr sz="4200"/>
          </a:p>
        </p:txBody>
      </p:sp>
      <p:sp>
        <p:nvSpPr>
          <p:cNvPr id="162" name="Google Shape;162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pic>
        <p:nvPicPr>
          <p:cNvPr descr="Ð¡Ð¿ÐµÐ½ÑÐµÑ, ÐÐµÑÐ±ÐµÑÑ â ÐÐ¸ÐºÐ¸Ð¿ÐµÐ´Ð¸Ñ" id="293" name="Google Shape;2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9288" y="1340768"/>
            <a:ext cx="3457879" cy="532859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94" name="Google Shape;294;p10"/>
          <p:cNvGrpSpPr/>
          <p:nvPr/>
        </p:nvGrpSpPr>
        <p:grpSpPr>
          <a:xfrm>
            <a:off x="2771800" y="6309320"/>
            <a:ext cx="1800200" cy="360040"/>
            <a:chOff x="-58992" y="1180738"/>
            <a:chExt cx="2567551" cy="2282288"/>
          </a:xfrm>
        </p:grpSpPr>
        <p:sp>
          <p:nvSpPr>
            <p:cNvPr id="295" name="Google Shape;295;p10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Герберт Спенсер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7" name="Google Shape;297;p10"/>
          <p:cNvSpPr txBox="1"/>
          <p:nvPr/>
        </p:nvSpPr>
        <p:spPr>
          <a:xfrm>
            <a:off x="107504" y="1331455"/>
            <a:ext cx="4374078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Понятие «социальный институт» ввёл в научный оборот английский социолог XIX в. Герберт Спенсер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8" name="Google Shape;298;p10"/>
          <p:cNvSpPr txBox="1"/>
          <p:nvPr/>
        </p:nvSpPr>
        <p:spPr>
          <a:xfrm>
            <a:off x="107504" y="3720027"/>
            <a:ext cx="4374078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Социальный институт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форма ор- ганизации совместной жизнедеятель- ности людей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107504" y="2495145"/>
            <a:ext cx="4374000" cy="646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Необходимостью удовлетворения раз- личных потребностей общества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0" name="Google Shape;300;p10"/>
          <p:cNvSpPr txBox="1"/>
          <p:nvPr/>
        </p:nvSpPr>
        <p:spPr>
          <a:xfrm>
            <a:off x="182569" y="5229200"/>
            <a:ext cx="4374078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Влияют на поведение людей посредст- вом установленных правил, норм, санк- ций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2032208" y="3154524"/>
            <a:ext cx="524669" cy="572795"/>
          </a:xfrm>
          <a:prstGeom prst="downArrow">
            <a:avLst>
              <a:gd fmla="val 50000" name="adj1"/>
              <a:gd fmla="val 586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2032208" y="4656405"/>
            <a:ext cx="524669" cy="572795"/>
          </a:xfrm>
          <a:prstGeom prst="downArrow">
            <a:avLst>
              <a:gd fmla="val 50000" name="adj1"/>
              <a:gd fmla="val 586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pic>
        <p:nvPicPr>
          <p:cNvPr id="308" name="Google Shape;308;p11"/>
          <p:cNvPicPr preferRelativeResize="0"/>
          <p:nvPr/>
        </p:nvPicPr>
        <p:blipFill rotWithShape="1">
          <a:blip r:embed="rId3">
            <a:alphaModFix/>
          </a:blip>
          <a:srcRect b="0" l="5059" r="5553" t="0"/>
          <a:stretch/>
        </p:blipFill>
        <p:spPr>
          <a:xfrm>
            <a:off x="179512" y="1412776"/>
            <a:ext cx="3255185" cy="417646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09" name="Google Shape;309;p11"/>
          <p:cNvGrpSpPr/>
          <p:nvPr/>
        </p:nvGrpSpPr>
        <p:grpSpPr>
          <a:xfrm>
            <a:off x="546964" y="5733256"/>
            <a:ext cx="2520279" cy="626132"/>
            <a:chOff x="-58992" y="1180738"/>
            <a:chExt cx="2567551" cy="2282288"/>
          </a:xfrm>
        </p:grpSpPr>
        <p:sp>
          <p:nvSpPr>
            <p:cNvPr id="310" name="Google Shape;310;p11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Ян Щепаньский, польский социолог ХХ в.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2" name="Google Shape;312;p11"/>
          <p:cNvSpPr txBox="1"/>
          <p:nvPr/>
        </p:nvSpPr>
        <p:spPr>
          <a:xfrm>
            <a:off x="3563888" y="1124744"/>
            <a:ext cx="4680600" cy="56337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«Во всех группах, в которых появляются хотя бы зачатки организации, вырабаты- ваются определённые способы действия от имени группы как целого; например, кто-то представляет группу вовне, опреде- ляет соответствующий образ поведения для членов группы, принимает решения от имени целого и т.п. Эти способы дейст- вий определены как безличные, т.е. они должны выполняться независимо от лич- ных черт и интересов человека, который их выполняет, всегда одним и тем же обра- зом. Индивид, выполняющий эти функ- ции, имеет поддержку всей группы или её решающей части. Способы выполнения этих функций определены группой как це- лым, и индивиды должны выполнять их в соответствии с этим определением. Тако- вы существенные элементы любого со- циального института»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grpSp>
        <p:nvGrpSpPr>
          <p:cNvPr id="318" name="Google Shape;318;p12"/>
          <p:cNvGrpSpPr/>
          <p:nvPr/>
        </p:nvGrpSpPr>
        <p:grpSpPr>
          <a:xfrm>
            <a:off x="665368" y="1400331"/>
            <a:ext cx="7298590" cy="5121681"/>
            <a:chOff x="341840" y="3331"/>
            <a:chExt cx="7298590" cy="5121681"/>
          </a:xfrm>
        </p:grpSpPr>
        <p:sp>
          <p:nvSpPr>
            <p:cNvPr id="319" name="Google Shape;319;p12"/>
            <p:cNvSpPr/>
            <p:nvPr/>
          </p:nvSpPr>
          <p:spPr>
            <a:xfrm>
              <a:off x="341840" y="3331"/>
              <a:ext cx="5089086" cy="70643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2"/>
            <p:cNvSpPr txBox="1"/>
            <p:nvPr/>
          </p:nvSpPr>
          <p:spPr>
            <a:xfrm>
              <a:off x="362531" y="24022"/>
              <a:ext cx="5047704" cy="665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Базовые элементы социального института (по Я.Щепаньскому)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850749" y="709769"/>
              <a:ext cx="508908" cy="5298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12"/>
            <p:cNvSpPr/>
            <p:nvPr/>
          </p:nvSpPr>
          <p:spPr>
            <a:xfrm>
              <a:off x="1359658" y="886379"/>
              <a:ext cx="6280772" cy="70643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 txBox="1"/>
            <p:nvPr/>
          </p:nvSpPr>
          <p:spPr>
            <a:xfrm>
              <a:off x="1380349" y="907070"/>
              <a:ext cx="6239390" cy="665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850749" y="709769"/>
              <a:ext cx="508908" cy="14128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5" name="Google Shape;325;p12"/>
            <p:cNvSpPr/>
            <p:nvPr/>
          </p:nvSpPr>
          <p:spPr>
            <a:xfrm>
              <a:off x="1359658" y="1769428"/>
              <a:ext cx="6280772" cy="70643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 txBox="1"/>
            <p:nvPr/>
          </p:nvSpPr>
          <p:spPr>
            <a:xfrm>
              <a:off x="1380349" y="1790119"/>
              <a:ext cx="6239390" cy="665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850749" y="709769"/>
              <a:ext cx="508908" cy="22959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8" name="Google Shape;328;p12"/>
            <p:cNvSpPr/>
            <p:nvPr/>
          </p:nvSpPr>
          <p:spPr>
            <a:xfrm>
              <a:off x="1359658" y="2652476"/>
              <a:ext cx="6280772" cy="70643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2"/>
            <p:cNvSpPr txBox="1"/>
            <p:nvPr/>
          </p:nvSpPr>
          <p:spPr>
            <a:xfrm>
              <a:off x="1380349" y="2673167"/>
              <a:ext cx="6239390" cy="665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учреждения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850749" y="709769"/>
              <a:ext cx="508908" cy="31789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12"/>
            <p:cNvSpPr/>
            <p:nvPr/>
          </p:nvSpPr>
          <p:spPr>
            <a:xfrm>
              <a:off x="1359658" y="3535525"/>
              <a:ext cx="6280772" cy="70643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2"/>
            <p:cNvSpPr txBox="1"/>
            <p:nvPr/>
          </p:nvSpPr>
          <p:spPr>
            <a:xfrm>
              <a:off x="1380349" y="3556216"/>
              <a:ext cx="6239390" cy="665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средства достижения цели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850749" y="709769"/>
              <a:ext cx="508908" cy="40620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2"/>
            <p:cNvSpPr/>
            <p:nvPr/>
          </p:nvSpPr>
          <p:spPr>
            <a:xfrm>
              <a:off x="1359658" y="4418574"/>
              <a:ext cx="6280772" cy="70643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2"/>
            <p:cNvSpPr txBox="1"/>
            <p:nvPr/>
          </p:nvSpPr>
          <p:spPr>
            <a:xfrm>
              <a:off x="1380349" y="4439265"/>
              <a:ext cx="6239390" cy="665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санкции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sp>
        <p:nvSpPr>
          <p:cNvPr id="341" name="Google Shape;341;p13"/>
          <p:cNvSpPr txBox="1"/>
          <p:nvPr/>
        </p:nvSpPr>
        <p:spPr>
          <a:xfrm>
            <a:off x="251520" y="1340768"/>
            <a:ext cx="8021229" cy="64633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Институционализация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процесс возникновения и формирования социального института 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42" name="Google Shape;342;p13"/>
          <p:cNvGrpSpPr/>
          <p:nvPr/>
        </p:nvGrpSpPr>
        <p:grpSpPr>
          <a:xfrm>
            <a:off x="323528" y="2852936"/>
            <a:ext cx="7848871" cy="3775967"/>
            <a:chOff x="0" y="0"/>
            <a:chExt cx="7848871" cy="3775967"/>
          </a:xfrm>
        </p:grpSpPr>
        <p:sp>
          <p:nvSpPr>
            <p:cNvPr id="343" name="Google Shape;343;p13"/>
            <p:cNvSpPr/>
            <p:nvPr/>
          </p:nvSpPr>
          <p:spPr>
            <a:xfrm>
              <a:off x="0" y="0"/>
              <a:ext cx="6279097" cy="83071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 txBox="1"/>
            <p:nvPr/>
          </p:nvSpPr>
          <p:spPr>
            <a:xfrm>
              <a:off x="24331" y="24331"/>
              <a:ext cx="5312497" cy="7820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появление социальной потребности (она – при- чина и смысл существования института)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25874" y="981751"/>
              <a:ext cx="6279097" cy="83071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 txBox="1"/>
            <p:nvPr/>
          </p:nvSpPr>
          <p:spPr>
            <a:xfrm>
              <a:off x="550205" y="1006082"/>
              <a:ext cx="5164597" cy="7820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правил (норм) и технологии удовлетворения потребности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1043899" y="1963503"/>
              <a:ext cx="6279097" cy="83071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 txBox="1"/>
            <p:nvPr/>
          </p:nvSpPr>
          <p:spPr>
            <a:xfrm>
              <a:off x="1068230" y="1987834"/>
              <a:ext cx="5172446" cy="7820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закрепление этих правил и технологии через их общее признание и принятие к действию, уста- новление санкций за их нарушение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1569774" y="2945255"/>
              <a:ext cx="6279097" cy="83071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 txBox="1"/>
            <p:nvPr/>
          </p:nvSpPr>
          <p:spPr>
            <a:xfrm>
              <a:off x="1594105" y="2969586"/>
              <a:ext cx="5164597" cy="7820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системы статусов и ролей всех участ- ников данного института (распределение прав и обязанностей)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739134" y="636250"/>
              <a:ext cx="539963" cy="53996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7E7">
                <a:alpha val="89803"/>
              </a:srgbClr>
            </a:solidFill>
            <a:ln cap="flat" cmpd="sng" w="9525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 txBox="1"/>
            <p:nvPr/>
          </p:nvSpPr>
          <p:spPr>
            <a:xfrm>
              <a:off x="5860626" y="636250"/>
              <a:ext cx="296979" cy="406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265008" y="1618002"/>
              <a:ext cx="539963" cy="53996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7E7">
                <a:alpha val="89803"/>
              </a:srgbClr>
            </a:solidFill>
            <a:ln cap="flat" cmpd="sng" w="9525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 txBox="1"/>
            <p:nvPr/>
          </p:nvSpPr>
          <p:spPr>
            <a:xfrm>
              <a:off x="6386500" y="1618002"/>
              <a:ext cx="296979" cy="406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83034" y="2599753"/>
              <a:ext cx="539963" cy="53996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7E7">
                <a:alpha val="89803"/>
              </a:srgbClr>
            </a:solidFill>
            <a:ln cap="flat" cmpd="sng" w="9525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6904526" y="2599753"/>
              <a:ext cx="296979" cy="406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3"/>
          <p:cNvGrpSpPr/>
          <p:nvPr/>
        </p:nvGrpSpPr>
        <p:grpSpPr>
          <a:xfrm>
            <a:off x="2339752" y="2095981"/>
            <a:ext cx="4392488" cy="648072"/>
            <a:chOff x="0" y="0"/>
            <a:chExt cx="6279097" cy="830712"/>
          </a:xfrm>
        </p:grpSpPr>
        <p:sp>
          <p:nvSpPr>
            <p:cNvPr id="358" name="Google Shape;358;p13"/>
            <p:cNvSpPr/>
            <p:nvPr/>
          </p:nvSpPr>
          <p:spPr>
            <a:xfrm>
              <a:off x="0" y="0"/>
              <a:ext cx="6279097" cy="83071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 txBox="1"/>
            <p:nvPr/>
          </p:nvSpPr>
          <p:spPr>
            <a:xfrm>
              <a:off x="24331" y="24331"/>
              <a:ext cx="6254766" cy="7820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Этапы институционализации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graphicFrame>
        <p:nvGraphicFramePr>
          <p:cNvPr id="365" name="Google Shape;365;p14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{4A655348-37DD-4675-B673-AD2448C4E928}</a:tableStyleId>
              </a:tblPr>
              <a:tblGrid>
                <a:gridCol w="2880325"/>
                <a:gridCol w="5112575"/>
              </a:tblGrid>
              <a:tr h="4999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институты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426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Формальные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институты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Организации, в которых уполномоченные официальные лица выполняют общественные функции. Деятельность основана на строго ус- тановленных предписаниях (право, устав, должностные инструкции) - это государство, суд, армия, школа. Осуществляют управленчес- кие и контрольные функции на основе строго установленных санкций: поощрение в виде наград, официальных званий или администра- тивное взыскание и уголовное наказание. Ча- ще всего являются бюрократиями, в которых обязанности чиновников обезличены, т.е. вы- полняются как бы независимо от их личных качеств. Играют огромную и всевозрастающую роль в современных обществах.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graphicFrame>
        <p:nvGraphicFramePr>
          <p:cNvPr id="371" name="Google Shape;371;p15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{4A655348-37DD-4675-B673-AD2448C4E928}</a:tableStyleId>
              </a:tblPr>
              <a:tblGrid>
                <a:gridCol w="3096350"/>
                <a:gridCol w="48965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институты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Неформальные институты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Формы кодификации и регулирования об- щественных отношений. Задаются в повсе- дневных социальных и культурных практи- ках (моральные образцы, обычаи, общест- венное мнение, социальные привычки и др.). Реализация функций не требует формаль- ной организации и происходит как бы авто- матически, без внешнего вмешательства, и до тех пор, пока они пользуются достаточ- ной общественной поддержкой. Люди, нап- ример, сами требуют друг от друга соблю- дать обычай гостеприимства, почитать предков, уважать старших. Являются важной частью повседневной культуры общества.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grpSp>
        <p:nvGrpSpPr>
          <p:cNvPr id="377" name="Google Shape;377;p16"/>
          <p:cNvGrpSpPr/>
          <p:nvPr/>
        </p:nvGrpSpPr>
        <p:grpSpPr>
          <a:xfrm>
            <a:off x="396058" y="1613022"/>
            <a:ext cx="7775819" cy="4696299"/>
            <a:chOff x="522" y="216022"/>
            <a:chExt cx="7775819" cy="4696299"/>
          </a:xfrm>
        </p:grpSpPr>
        <p:sp>
          <p:nvSpPr>
            <p:cNvPr id="378" name="Google Shape;378;p16"/>
            <p:cNvSpPr/>
            <p:nvPr/>
          </p:nvSpPr>
          <p:spPr>
            <a:xfrm>
              <a:off x="6593806" y="2494155"/>
              <a:ext cx="91440" cy="4774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6"/>
            <p:cNvSpPr/>
            <p:nvPr/>
          </p:nvSpPr>
          <p:spPr>
            <a:xfrm>
              <a:off x="3888432" y="1352837"/>
              <a:ext cx="2751094" cy="477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0" name="Google Shape;380;p16"/>
            <p:cNvSpPr/>
            <p:nvPr/>
          </p:nvSpPr>
          <p:spPr>
            <a:xfrm>
              <a:off x="3842712" y="2494155"/>
              <a:ext cx="91440" cy="4774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1" name="Google Shape;381;p16"/>
            <p:cNvSpPr/>
            <p:nvPr/>
          </p:nvSpPr>
          <p:spPr>
            <a:xfrm>
              <a:off x="3842712" y="1352837"/>
              <a:ext cx="91440" cy="4774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6"/>
            <p:cNvSpPr/>
            <p:nvPr/>
          </p:nvSpPr>
          <p:spPr>
            <a:xfrm>
              <a:off x="1091617" y="2494155"/>
              <a:ext cx="91440" cy="4774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3" name="Google Shape;383;p16"/>
            <p:cNvSpPr/>
            <p:nvPr/>
          </p:nvSpPr>
          <p:spPr>
            <a:xfrm>
              <a:off x="1137337" y="1352837"/>
              <a:ext cx="2751094" cy="4774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4" name="Google Shape;384;p16"/>
            <p:cNvSpPr/>
            <p:nvPr/>
          </p:nvSpPr>
          <p:spPr>
            <a:xfrm>
              <a:off x="1872209" y="216022"/>
              <a:ext cx="4032444" cy="113681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 txBox="1"/>
            <p:nvPr/>
          </p:nvSpPr>
          <p:spPr>
            <a:xfrm>
              <a:off x="1872209" y="216022"/>
              <a:ext cx="4032444" cy="1136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Для выполнения своих функций институты формируют собственную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структуру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522" y="1830300"/>
              <a:ext cx="2273631" cy="6638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 txBox="1"/>
            <p:nvPr/>
          </p:nvSpPr>
          <p:spPr>
            <a:xfrm>
              <a:off x="522" y="1830300"/>
              <a:ext cx="2273631" cy="663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сфера деятельности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522" y="2971618"/>
              <a:ext cx="2273631" cy="194070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 txBox="1"/>
            <p:nvPr/>
          </p:nvSpPr>
          <p:spPr>
            <a:xfrm>
              <a:off x="522" y="2971618"/>
              <a:ext cx="2273631" cy="1940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потребность, цель и задачи института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2751616" y="1830300"/>
              <a:ext cx="2273631" cy="6638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 txBox="1"/>
            <p:nvPr/>
          </p:nvSpPr>
          <p:spPr>
            <a:xfrm>
              <a:off x="2751616" y="1830300"/>
              <a:ext cx="2273631" cy="663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2751616" y="2971618"/>
              <a:ext cx="2273631" cy="194070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 txBox="1"/>
            <p:nvPr/>
          </p:nvSpPr>
          <p:spPr>
            <a:xfrm>
              <a:off x="2751616" y="2971618"/>
              <a:ext cx="2273631" cy="1940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статусы и роли, ценности и образцы поведения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502710" y="1830300"/>
              <a:ext cx="2273631" cy="6638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 txBox="1"/>
            <p:nvPr/>
          </p:nvSpPr>
          <p:spPr>
            <a:xfrm>
              <a:off x="5502710" y="1830300"/>
              <a:ext cx="2273631" cy="663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средства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5502710" y="2971618"/>
              <a:ext cx="2273631" cy="194070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 txBox="1"/>
            <p:nvPr/>
          </p:nvSpPr>
          <p:spPr>
            <a:xfrm>
              <a:off x="5502710" y="2971618"/>
              <a:ext cx="2273631" cy="1940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символические и утилитарные ресурсы института (ценности, идеоло-гия, материальные средства)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graphicFrame>
        <p:nvGraphicFramePr>
          <p:cNvPr id="403" name="Google Shape;403;p17"/>
          <p:cNvGraphicFramePr/>
          <p:nvPr/>
        </p:nvGraphicFramePr>
        <p:xfrm>
          <a:off x="221378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{4A655348-37DD-4675-B673-AD2448C4E928}</a:tableStyleId>
              </a:tblPr>
              <a:tblGrid>
                <a:gridCol w="1656175"/>
                <a:gridCol w="2160250"/>
                <a:gridCol w="4237850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институты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Сфера жизни общества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институты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Их значение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C5D8F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сфера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Семья. Медицина.  Социальное  обес-печение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Обеспечивают воспроизводство чело-веческого рода, сохранение здоровья людей, помощь больным и пожилым людям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Экономичес-кая сфера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Собственность. Производство. Фи-нансовые учреж-дения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Обеспечивают условия, благоприятст-вующие производству, распределе-нию, обмену и потреблению жизнен-ных благ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Политичес-кая сфера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Государство. Пра-во. Политические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партии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Обеспечивают поддержание порядка, осуществление власти, упрочение це-лостности общества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Духовная сфе-ра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Образование. Нау-ка. Искусство. Ре-лигия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Обеспечивают создание, хранение и передачу новым поколениям ценнос-тей культуры, социализацию подрас-тающих поколений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/>
          </a:p>
        </p:txBody>
      </p:sp>
      <p:grpSp>
        <p:nvGrpSpPr>
          <p:cNvPr id="409" name="Google Shape;409;p18"/>
          <p:cNvGrpSpPr/>
          <p:nvPr/>
        </p:nvGrpSpPr>
        <p:grpSpPr>
          <a:xfrm>
            <a:off x="182812" y="1538718"/>
            <a:ext cx="8130302" cy="3780562"/>
            <a:chOff x="3300" y="141718"/>
            <a:chExt cx="8130302" cy="3780562"/>
          </a:xfrm>
        </p:grpSpPr>
        <p:sp>
          <p:nvSpPr>
            <p:cNvPr id="410" name="Google Shape;410;p18"/>
            <p:cNvSpPr/>
            <p:nvPr/>
          </p:nvSpPr>
          <p:spPr>
            <a:xfrm>
              <a:off x="3300" y="1455366"/>
              <a:ext cx="1695041" cy="1153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8"/>
            <p:cNvSpPr txBox="1"/>
            <p:nvPr/>
          </p:nvSpPr>
          <p:spPr>
            <a:xfrm>
              <a:off x="3300" y="1455366"/>
              <a:ext cx="1695041" cy="11532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128000" spcFirstLastPara="1" rIns="128000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 социального института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1698342" y="141718"/>
              <a:ext cx="394925" cy="3780562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2251238" y="141718"/>
              <a:ext cx="5882364" cy="37805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8"/>
            <p:cNvSpPr txBox="1"/>
            <p:nvPr/>
          </p:nvSpPr>
          <p:spPr>
            <a:xfrm>
              <a:off x="2251238" y="141718"/>
              <a:ext cx="5882364" cy="3780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регулирование и упорядочение общественных отно- шений;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упрощение и рационализация жизни людей, подчи- нение её понятным и общепринятым правилам;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закрепление накопленного людьми опыта совмест- ной жизнедеятельности и обеспечение его передачи новым поколениям людей;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помощь в согласовании взаимных связей и действий людей;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сплочение людей;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поощрение правильных действий и наказание за на- рушения правил;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приобщение людей к значимым для общества цен- ностям, нормам и образцам поведения.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15" name="Google Shape;415;p18"/>
          <p:cNvSpPr/>
          <p:nvPr/>
        </p:nvSpPr>
        <p:spPr>
          <a:xfrm>
            <a:off x="395536" y="5661248"/>
            <a:ext cx="2160240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Изменения в общественной жизни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6" name="Google Shape;416;p18"/>
          <p:cNvSpPr/>
          <p:nvPr/>
        </p:nvSpPr>
        <p:spPr>
          <a:xfrm>
            <a:off x="4932040" y="5661248"/>
            <a:ext cx="3096344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преобразование и упорядочение социальных институтов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2771800" y="5821070"/>
            <a:ext cx="2016224" cy="57606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pic>
        <p:nvPicPr>
          <p:cNvPr descr="Robert K. Merton - The Reader Wiki, Reader View of Wikipedia" id="423" name="Google Shape;4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196752"/>
            <a:ext cx="3378092" cy="4737006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24" name="Google Shape;424;p19"/>
          <p:cNvGrpSpPr/>
          <p:nvPr/>
        </p:nvGrpSpPr>
        <p:grpSpPr>
          <a:xfrm>
            <a:off x="755576" y="6093931"/>
            <a:ext cx="2520279" cy="626132"/>
            <a:chOff x="-58992" y="1180738"/>
            <a:chExt cx="2567551" cy="2282288"/>
          </a:xfrm>
        </p:grpSpPr>
        <p:sp>
          <p:nvSpPr>
            <p:cNvPr id="425" name="Google Shape;425;p19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Роберт Мертон, американский социолог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27" name="Google Shape;427;p19"/>
          <p:cNvGraphicFramePr/>
          <p:nvPr/>
        </p:nvGraphicFramePr>
        <p:xfrm>
          <a:off x="3923928" y="125398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{4A655348-37DD-4675-B673-AD2448C4E928}</a:tableStyleId>
              </a:tblPr>
              <a:tblGrid>
                <a:gridCol w="429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</a:t>
                      </a: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социальных институтов (по Р.Мертону)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Явные функции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Регулирование социальных взаимо- действий; закрепление и воспроизвод- ство социальных отношений; селекция и трансляция социального опыта; под- держание устойчивости социальной системы; интеграция отдельных инте- ресов и ресурсов участников институ- та; взаимодействие с другими инсти- туциями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Латентные функции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Побочные, незапланированные и не- предусмотренные последствия функ- ционирования социальных институ- тов: конфликты, миграции, техноген- ные катастрофы, преступность и пр.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общества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Сферы жизни общества и социальные инс- титуты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sp>
        <p:nvSpPr>
          <p:cNvPr id="177" name="Google Shape;177;p3"/>
          <p:cNvSpPr txBox="1"/>
          <p:nvPr/>
        </p:nvSpPr>
        <p:spPr>
          <a:xfrm>
            <a:off x="107504" y="1268760"/>
            <a:ext cx="8047295" cy="64633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Общество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исторически сложившаяся в процессе совместной жизнедеятельности устойчивая система отношений между людьми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78" name="Google Shape;178;p3"/>
          <p:cNvGrpSpPr/>
          <p:nvPr/>
        </p:nvGrpSpPr>
        <p:grpSpPr>
          <a:xfrm>
            <a:off x="269222" y="2204864"/>
            <a:ext cx="7943883" cy="1872207"/>
            <a:chOff x="46386" y="0"/>
            <a:chExt cx="7943883" cy="1872207"/>
          </a:xfrm>
        </p:grpSpPr>
        <p:sp>
          <p:nvSpPr>
            <p:cNvPr id="179" name="Google Shape;179;p3"/>
            <p:cNvSpPr/>
            <p:nvPr/>
          </p:nvSpPr>
          <p:spPr>
            <a:xfrm>
              <a:off x="4032447" y="688381"/>
              <a:ext cx="2749304" cy="5922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9160"/>
                  </a:lnTo>
                  <a:lnTo>
                    <a:pt x="120000" y="7916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3"/>
            <p:cNvSpPr/>
            <p:nvPr/>
          </p:nvSpPr>
          <p:spPr>
            <a:xfrm>
              <a:off x="3986727" y="688381"/>
              <a:ext cx="91440" cy="59227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9160"/>
                  </a:lnTo>
                  <a:lnTo>
                    <a:pt x="68213" y="79160"/>
                  </a:lnTo>
                  <a:lnTo>
                    <a:pt x="68213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3"/>
            <p:cNvSpPr/>
            <p:nvPr/>
          </p:nvSpPr>
          <p:spPr>
            <a:xfrm>
              <a:off x="1254904" y="688381"/>
              <a:ext cx="2777543" cy="5922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9160"/>
                  </a:lnTo>
                  <a:lnTo>
                    <a:pt x="0" y="7916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3"/>
            <p:cNvSpPr/>
            <p:nvPr/>
          </p:nvSpPr>
          <p:spPr>
            <a:xfrm>
              <a:off x="1656178" y="0"/>
              <a:ext cx="4752538" cy="6883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656178" y="0"/>
              <a:ext cx="4752538" cy="688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Основное понятие социологии - </a:t>
              </a: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«социальное»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6386" y="1280657"/>
              <a:ext cx="2417035" cy="59155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46386" y="1280657"/>
              <a:ext cx="2417035" cy="5915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межчеловеческое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830188" y="1280657"/>
              <a:ext cx="2417035" cy="59155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2830188" y="1280657"/>
              <a:ext cx="2417035" cy="5915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совместное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573234" y="1280657"/>
              <a:ext cx="2417035" cy="59155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5573234" y="1280657"/>
              <a:ext cx="2417035" cy="5915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общее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231155" y="4725144"/>
            <a:ext cx="7923641" cy="1838576"/>
            <a:chOff x="92955" y="0"/>
            <a:chExt cx="7923641" cy="1838576"/>
          </a:xfrm>
        </p:grpSpPr>
        <p:sp>
          <p:nvSpPr>
            <p:cNvPr id="191" name="Google Shape;191;p3"/>
            <p:cNvSpPr/>
            <p:nvPr/>
          </p:nvSpPr>
          <p:spPr>
            <a:xfrm>
              <a:off x="4032448" y="494068"/>
              <a:ext cx="2124891" cy="5860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6501"/>
                  </a:lnTo>
                  <a:lnTo>
                    <a:pt x="120000" y="56501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3"/>
            <p:cNvSpPr/>
            <p:nvPr/>
          </p:nvSpPr>
          <p:spPr>
            <a:xfrm>
              <a:off x="1952212" y="494068"/>
              <a:ext cx="2080235" cy="58604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6501"/>
                  </a:lnTo>
                  <a:lnTo>
                    <a:pt x="0" y="56501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3"/>
            <p:cNvSpPr/>
            <p:nvPr/>
          </p:nvSpPr>
          <p:spPr>
            <a:xfrm>
              <a:off x="2046915" y="0"/>
              <a:ext cx="3971065" cy="4940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 txBox="1"/>
            <p:nvPr/>
          </p:nvSpPr>
          <p:spPr>
            <a:xfrm>
              <a:off x="2046915" y="0"/>
              <a:ext cx="3971065" cy="4940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Общество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92955" y="1080115"/>
              <a:ext cx="3718515" cy="7584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92955" y="1080115"/>
              <a:ext cx="3718515" cy="758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социальный продукт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4298081" y="1080115"/>
              <a:ext cx="3718515" cy="7584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 txBox="1"/>
            <p:nvPr/>
          </p:nvSpPr>
          <p:spPr>
            <a:xfrm>
              <a:off x="4298081" y="1080115"/>
              <a:ext cx="3718515" cy="758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результат совместных действий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199" name="Google Shape;199;p3"/>
          <p:cNvSpPr/>
          <p:nvPr/>
        </p:nvSpPr>
        <p:spPr>
          <a:xfrm>
            <a:off x="3931248" y="4185725"/>
            <a:ext cx="648072" cy="499291"/>
          </a:xfrm>
          <a:prstGeom prst="downArrow">
            <a:avLst>
              <a:gd fmla="val 50000" name="adj1"/>
              <a:gd fmla="val 586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sp>
        <p:nvSpPr>
          <p:cNvPr id="205" name="Google Shape;205;p4"/>
          <p:cNvSpPr txBox="1"/>
          <p:nvPr/>
        </p:nvSpPr>
        <p:spPr>
          <a:xfrm>
            <a:off x="107505" y="1268760"/>
            <a:ext cx="3600300" cy="1477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Социальное действие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дей- ствие, которое осознаётся са- мим человеком, ориентировано на поведение других людей и понятно окружающим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06" name="Google Shape;206;p4"/>
          <p:cNvGrpSpPr/>
          <p:nvPr/>
        </p:nvGrpSpPr>
        <p:grpSpPr>
          <a:xfrm>
            <a:off x="2426104" y="6317951"/>
            <a:ext cx="1368152" cy="360040"/>
            <a:chOff x="-58992" y="1180738"/>
            <a:chExt cx="2567551" cy="2282288"/>
          </a:xfrm>
        </p:grpSpPr>
        <p:sp>
          <p:nvSpPr>
            <p:cNvPr id="207" name="Google Shape;207;p4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Макс Вебер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9" name="Google Shape;209;p4"/>
          <p:cNvSpPr txBox="1"/>
          <p:nvPr/>
        </p:nvSpPr>
        <p:spPr>
          <a:xfrm>
            <a:off x="125914" y="2852936"/>
            <a:ext cx="3581990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Немецкий социолог Макс Вебер в 1890-е гг. создал теорию со- циального действия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Max Weber zum 150.: âVergesst Fairness und Gerechtigkeitâ - WELT" id="210" name="Google Shape;210;p4"/>
          <p:cNvPicPr preferRelativeResize="0"/>
          <p:nvPr/>
        </p:nvPicPr>
        <p:blipFill rotWithShape="1">
          <a:blip r:embed="rId3">
            <a:alphaModFix/>
          </a:blip>
          <a:srcRect b="0" l="11475" r="9136" t="0"/>
          <a:stretch/>
        </p:blipFill>
        <p:spPr>
          <a:xfrm>
            <a:off x="3867747" y="1268759"/>
            <a:ext cx="4372541" cy="538414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grpSp>
        <p:nvGrpSpPr>
          <p:cNvPr id="216" name="Google Shape;216;p5"/>
          <p:cNvGrpSpPr/>
          <p:nvPr/>
        </p:nvGrpSpPr>
        <p:grpSpPr>
          <a:xfrm>
            <a:off x="231155" y="1628800"/>
            <a:ext cx="7923641" cy="2808312"/>
            <a:chOff x="92955" y="0"/>
            <a:chExt cx="7923641" cy="2808312"/>
          </a:xfrm>
        </p:grpSpPr>
        <p:sp>
          <p:nvSpPr>
            <p:cNvPr id="217" name="Google Shape;217;p5"/>
            <p:cNvSpPr/>
            <p:nvPr/>
          </p:nvSpPr>
          <p:spPr>
            <a:xfrm>
              <a:off x="4032448" y="658058"/>
              <a:ext cx="2124891" cy="69643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6566"/>
                  </a:lnTo>
                  <a:lnTo>
                    <a:pt x="120000" y="6656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5"/>
            <p:cNvSpPr/>
            <p:nvPr/>
          </p:nvSpPr>
          <p:spPr>
            <a:xfrm>
              <a:off x="1952212" y="658058"/>
              <a:ext cx="2080235" cy="69643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6566"/>
                  </a:lnTo>
                  <a:lnTo>
                    <a:pt x="0" y="66566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9" name="Google Shape;219;p5"/>
            <p:cNvSpPr/>
            <p:nvPr/>
          </p:nvSpPr>
          <p:spPr>
            <a:xfrm>
              <a:off x="1974910" y="0"/>
              <a:ext cx="4115075" cy="65805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 txBox="1"/>
            <p:nvPr/>
          </p:nvSpPr>
          <p:spPr>
            <a:xfrm>
              <a:off x="1974910" y="0"/>
              <a:ext cx="4115075" cy="6580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Признаки социального действия (по М.Веберу)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92955" y="1354490"/>
              <a:ext cx="3718515" cy="145382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92955" y="1354490"/>
              <a:ext cx="3718515" cy="14538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действие должно быть достаточно осознанным (иметь субъективный смысл)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4298081" y="1354490"/>
              <a:ext cx="3718515" cy="145382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4298081" y="1354490"/>
              <a:ext cx="3718515" cy="14538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действие по предполагаемому действующим лицом или лицами смыслу должно соотноситься с действием других людей и ориентироваться на него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225" name="Google Shape;225;p5"/>
          <p:cNvSpPr txBox="1"/>
          <p:nvPr/>
        </p:nvSpPr>
        <p:spPr>
          <a:xfrm>
            <a:off x="251520" y="5085184"/>
            <a:ext cx="3581990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Мотивы одних и тех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же действий у разных людей могут отличаться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6" name="Google Shape;226;p5"/>
          <p:cNvSpPr txBox="1"/>
          <p:nvPr/>
        </p:nvSpPr>
        <p:spPr>
          <a:xfrm>
            <a:off x="4572000" y="5085184"/>
            <a:ext cx="3581990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Сходные мотивы могут порождать разные социальные действия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graphicFrame>
        <p:nvGraphicFramePr>
          <p:cNvPr id="232" name="Google Shape;232;p6"/>
          <p:cNvGraphicFramePr/>
          <p:nvPr/>
        </p:nvGraphicFramePr>
        <p:xfrm>
          <a:off x="323529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{4A655348-37DD-4675-B673-AD2448C4E928}</a:tableStyleId>
              </a:tblPr>
              <a:tblGrid>
                <a:gridCol w="1512175"/>
                <a:gridCol w="3720425"/>
                <a:gridCol w="2616300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Типы социального действия (по М.Веберу)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Характеристика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Примеры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Целерацио-нальное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Действующее лицо чётко пред- ставляет цель и способы её дос- тижения, разработан план конк- ретных действий и известны ус- ловия реализации этого плана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Предприниматель на основе результатов со- циолого-маркетинго- вого исследования принимает решение обновить ассортимент товаров или спектр ус- луг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Ценностно-рациональ- ное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Человек в силу своего воспита- ния и жизненного опыта безус- ловно верит во что-то для него очень ценное, считает какие-то идеи абсолютно правильными, независимо от обстоятельств и последствий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Капитан, который пос- ледним покидает то- нущий корабль. Для капитана это большой риск, но он не может поступить иначе, пос- кольку для него это вопрос чести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graphicFrame>
        <p:nvGraphicFramePr>
          <p:cNvPr id="238" name="Google Shape;238;p7"/>
          <p:cNvGraphicFramePr/>
          <p:nvPr/>
        </p:nvGraphicFramePr>
        <p:xfrm>
          <a:off x="323529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{4A655348-37DD-4675-B673-AD2448C4E928}</a:tableStyleId>
              </a:tblPr>
              <a:tblGrid>
                <a:gridCol w="1512175"/>
                <a:gridCol w="2376275"/>
                <a:gridCol w="1344150"/>
                <a:gridCol w="2616300"/>
              </a:tblGrid>
              <a:tr h="56932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Типы социального действия (по М.Веберу)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</a:tr>
              <a:tr h="532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Характеристика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Примеры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17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Традицион-ное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Действия человека основаны на дли- тельной привычке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 явля- ются соци- альными в строгом смысле слова, пос- кольку в них нет осознанно-го смысла, положен-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ного в ос- нову дейс- твия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Девушка делает заряд-ку и чистит зубы по ут-рам, молодой человек совершает пробежку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102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Аффектив- ное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Действия совер- шаются под влия- нием эмоций, когда человеком движут чувства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Влюблённый, но огра- ниченный в средствах мужчина покупает для своей дамы сердца са- мый дорогой букет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sp>
        <p:nvSpPr>
          <p:cNvPr id="244" name="Google Shape;244;p8"/>
          <p:cNvSpPr txBox="1"/>
          <p:nvPr/>
        </p:nvSpPr>
        <p:spPr>
          <a:xfrm>
            <a:off x="467544" y="1673954"/>
            <a:ext cx="7560840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Социальное действие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действие, которое осознаётся самим человеком, ориентировано на поведение других людей и понятно окружающим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485932" y="3681170"/>
            <a:ext cx="7560840" cy="64633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Социальное взаимодействие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обмен действиями между двумя или более участниками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439032" y="5371933"/>
            <a:ext cx="7560900" cy="646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Социальные отношения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повторяющихся социаль- ных взаимодействий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3815916" y="2726622"/>
            <a:ext cx="864096" cy="825210"/>
          </a:xfrm>
          <a:prstGeom prst="downArrow">
            <a:avLst>
              <a:gd fmla="val 50000" name="adj1"/>
              <a:gd fmla="val 586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3834304" y="4437112"/>
            <a:ext cx="864096" cy="825210"/>
          </a:xfrm>
          <a:prstGeom prst="downArrow">
            <a:avLst>
              <a:gd fmla="val 50000" name="adj1"/>
              <a:gd fmla="val 586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grpSp>
        <p:nvGrpSpPr>
          <p:cNvPr id="254" name="Google Shape;254;p9"/>
          <p:cNvGrpSpPr/>
          <p:nvPr/>
        </p:nvGrpSpPr>
        <p:grpSpPr>
          <a:xfrm>
            <a:off x="183683" y="1758526"/>
            <a:ext cx="8056553" cy="3340947"/>
            <a:chOff x="4171" y="361526"/>
            <a:chExt cx="8056553" cy="3340947"/>
          </a:xfrm>
        </p:grpSpPr>
        <p:sp>
          <p:nvSpPr>
            <p:cNvPr id="255" name="Google Shape;255;p9"/>
            <p:cNvSpPr/>
            <p:nvPr/>
          </p:nvSpPr>
          <p:spPr>
            <a:xfrm>
              <a:off x="7144966" y="2467019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9"/>
            <p:cNvSpPr/>
            <p:nvPr/>
          </p:nvSpPr>
          <p:spPr>
            <a:xfrm>
              <a:off x="4032448" y="1231564"/>
              <a:ext cx="3158238" cy="365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9"/>
            <p:cNvSpPr/>
            <p:nvPr/>
          </p:nvSpPr>
          <p:spPr>
            <a:xfrm>
              <a:off x="5039474" y="2467019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9"/>
            <p:cNvSpPr/>
            <p:nvPr/>
          </p:nvSpPr>
          <p:spPr>
            <a:xfrm>
              <a:off x="4032448" y="1231564"/>
              <a:ext cx="1052746" cy="365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9"/>
            <p:cNvSpPr/>
            <p:nvPr/>
          </p:nvSpPr>
          <p:spPr>
            <a:xfrm>
              <a:off x="2933981" y="2467019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9"/>
            <p:cNvSpPr/>
            <p:nvPr/>
          </p:nvSpPr>
          <p:spPr>
            <a:xfrm>
              <a:off x="2979701" y="1231564"/>
              <a:ext cx="1052746" cy="36541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9"/>
            <p:cNvSpPr/>
            <p:nvPr/>
          </p:nvSpPr>
          <p:spPr>
            <a:xfrm>
              <a:off x="828489" y="2467019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9"/>
            <p:cNvSpPr/>
            <p:nvPr/>
          </p:nvSpPr>
          <p:spPr>
            <a:xfrm>
              <a:off x="874209" y="1231564"/>
              <a:ext cx="3158238" cy="36541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9"/>
            <p:cNvSpPr/>
            <p:nvPr/>
          </p:nvSpPr>
          <p:spPr>
            <a:xfrm>
              <a:off x="1080121" y="361526"/>
              <a:ext cx="5904652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 txBox="1"/>
            <p:nvPr/>
          </p:nvSpPr>
          <p:spPr>
            <a:xfrm>
              <a:off x="1080121" y="361526"/>
              <a:ext cx="5904652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Сферы жизни общества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это отношения одних и тех же людей в связи с различными сторонами их жизни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171" y="1596980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4171" y="1596980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сфера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71" y="2832435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4171" y="2832435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институты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109663" y="1596980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 txBox="1"/>
            <p:nvPr/>
          </p:nvSpPr>
          <p:spPr>
            <a:xfrm>
              <a:off x="2109663" y="1596980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экономическая сфера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2109663" y="2832435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 txBox="1"/>
            <p:nvPr/>
          </p:nvSpPr>
          <p:spPr>
            <a:xfrm>
              <a:off x="2109663" y="2832435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институты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215155" y="1596980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 txBox="1"/>
            <p:nvPr/>
          </p:nvSpPr>
          <p:spPr>
            <a:xfrm>
              <a:off x="4215155" y="1596980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сфера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215155" y="2832435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9"/>
            <p:cNvSpPr txBox="1"/>
            <p:nvPr/>
          </p:nvSpPr>
          <p:spPr>
            <a:xfrm>
              <a:off x="4215155" y="2832435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институты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6320648" y="1596980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9"/>
            <p:cNvSpPr txBox="1"/>
            <p:nvPr/>
          </p:nvSpPr>
          <p:spPr>
            <a:xfrm>
              <a:off x="6320648" y="1596980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духовная сфера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6320648" y="2832435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9"/>
            <p:cNvSpPr txBox="1"/>
            <p:nvPr/>
          </p:nvSpPr>
          <p:spPr>
            <a:xfrm>
              <a:off x="6320648" y="2832435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институты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179512" y="5758738"/>
            <a:ext cx="8064896" cy="870038"/>
            <a:chOff x="1080121" y="361526"/>
            <a:chExt cx="5904652" cy="870038"/>
          </a:xfrm>
        </p:grpSpPr>
        <p:sp>
          <p:nvSpPr>
            <p:cNvPr id="282" name="Google Shape;282;p9"/>
            <p:cNvSpPr/>
            <p:nvPr/>
          </p:nvSpPr>
          <p:spPr>
            <a:xfrm>
              <a:off x="1080121" y="361526"/>
              <a:ext cx="5904652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9"/>
            <p:cNvSpPr txBox="1"/>
            <p:nvPr/>
          </p:nvSpPr>
          <p:spPr>
            <a:xfrm>
              <a:off x="1080121" y="361526"/>
              <a:ext cx="5904652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придают отношениям в обществе устойчивый характер, упорядочивают и систематизируют их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284" name="Google Shape;284;p9"/>
          <p:cNvCxnSpPr/>
          <p:nvPr/>
        </p:nvCxnSpPr>
        <p:spPr>
          <a:xfrm>
            <a:off x="1043608" y="5124223"/>
            <a:ext cx="0" cy="63451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85" name="Google Shape;285;p9"/>
          <p:cNvCxnSpPr/>
          <p:nvPr/>
        </p:nvCxnSpPr>
        <p:spPr>
          <a:xfrm>
            <a:off x="3203848" y="5124223"/>
            <a:ext cx="0" cy="63451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86" name="Google Shape;286;p9"/>
          <p:cNvCxnSpPr/>
          <p:nvPr/>
        </p:nvCxnSpPr>
        <p:spPr>
          <a:xfrm>
            <a:off x="5292080" y="5124223"/>
            <a:ext cx="0" cy="63451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87" name="Google Shape;287;p9"/>
          <p:cNvCxnSpPr/>
          <p:nvPr/>
        </p:nvCxnSpPr>
        <p:spPr>
          <a:xfrm>
            <a:off x="7380312" y="5124223"/>
            <a:ext cx="0" cy="63451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18.09.2020</vt:lpwstr>
  </property>
</Properties>
</file>