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embeddedFontLst>
    <p:embeddedFont>
      <p:font typeface="Cambria Math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h1Pnt9M7p17JTAZkdZV0qckGII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796563-0A0A-4D0C-B0C8-90E79FE0D14F}">
  <a:tblStyle styleId="{95796563-0A0A-4D0C-B0C8-90E79FE0D14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A59EDC9A-A3CC-476E-ADAB-4A271A9C81E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font" Target="fonts/CambriaMath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642439"/>
            <a:ext cx="4476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04983"/>
            <a:ext cx="9177168" cy="33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id="23" name="Google Shape;2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53336"/>
            <a:ext cx="9153056" cy="40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7" name="Google Shape;27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3" name="Google Shape;33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1" name="Google Shape;41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2" name="Google Shape;42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3" name="Google Shape;43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8" name="Google Shape;58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9" name="Google Shape;59;p2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6" name="Google Shape;66;p3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28.jpg"/><Relationship Id="rId7" Type="http://schemas.openxmlformats.org/officeDocument/2006/relationships/image" Target="../media/image12.png"/><Relationship Id="rId8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Relationship Id="rId6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13.png"/><Relationship Id="rId6" Type="http://schemas.openxmlformats.org/officeDocument/2006/relationships/image" Target="../media/image31.png"/><Relationship Id="rId7" Type="http://schemas.openxmlformats.org/officeDocument/2006/relationships/image" Target="../media/image18.jpg"/><Relationship Id="rId8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idx="4294967295" type="ctrTitle"/>
          </p:nvPr>
        </p:nvSpPr>
        <p:spPr>
          <a:xfrm>
            <a:off x="179512" y="4437112"/>
            <a:ext cx="8712968" cy="11521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Политика и её роль в общественной жизни (Ч. 2)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217265" y="5375076"/>
            <a:ext cx="8171159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Обществоведение (повышенный уровень). 10 класс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339752" y="260648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3885555" y="5877272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979712" y="6453336"/>
            <a:ext cx="5254625" cy="404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p10"/>
          <p:cNvGraphicFramePr/>
          <p:nvPr/>
        </p:nvGraphicFramePr>
        <p:xfrm>
          <a:off x="107504" y="119675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{95796563-0A0A-4D0C-B0C8-90E79FE0D14F}</a:tableStyleId>
              </a:tblPr>
              <a:tblGrid>
                <a:gridCol w="2952325"/>
                <a:gridCol w="2952325"/>
                <a:gridCol w="2952325"/>
              </a:tblGrid>
              <a:tr h="49122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Типы лидерства (по целям лидера) (по Р.Такеру)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267C9A"/>
                    </a:solidFill>
                  </a:tcPr>
                </a:tc>
                <a:tc hMerge="1"/>
                <a:tc hMerge="1"/>
              </a:tr>
              <a:tr h="1473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Лидер-реформатор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Осознаёт идеалы, господ- ствующие в данном об- ществе, направляет всю энергию на изменение си- туации в соответствии с идеалом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47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Лидер-революционер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 приемлет господст- вующих идеалов, предла- гает взамен новые, стре- мится преобразовать об- щество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473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Лидер-консерватор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Отстаивает сохранение сложившихся традиций, норм и моделей поведе- 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0512" y="1857946"/>
            <a:ext cx="860227" cy="1222573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452" y="1857946"/>
            <a:ext cx="909464" cy="1226152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4222" y="3516783"/>
            <a:ext cx="1000351" cy="1223101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07" name="Google Shape;20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3371" y="3516784"/>
            <a:ext cx="845317" cy="1223101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08" name="Google Shape;20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13304" y="4991774"/>
            <a:ext cx="962189" cy="1226152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09" name="Google Shape;209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79107" y="4991774"/>
            <a:ext cx="949581" cy="1240444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0" name="Google Shape;210;p10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Политическое лидерство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/>
        </p:nvSpPr>
        <p:spPr>
          <a:xfrm>
            <a:off x="2555775" y="5825277"/>
            <a:ext cx="28803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Маргарет Херманн, американский политолог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6" name="Google Shape;216;p11"/>
          <p:cNvGrpSpPr/>
          <p:nvPr/>
        </p:nvGrpSpPr>
        <p:grpSpPr>
          <a:xfrm>
            <a:off x="107504" y="1314311"/>
            <a:ext cx="5040560" cy="4358469"/>
            <a:chOff x="0" y="261575"/>
            <a:chExt cx="5040560" cy="4358469"/>
          </a:xfrm>
        </p:grpSpPr>
        <p:sp>
          <p:nvSpPr>
            <p:cNvPr id="217" name="Google Shape;217;p11"/>
            <p:cNvSpPr/>
            <p:nvPr/>
          </p:nvSpPr>
          <p:spPr>
            <a:xfrm>
              <a:off x="0" y="693884"/>
              <a:ext cx="5040560" cy="478800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16024" y="261575"/>
              <a:ext cx="4807930" cy="89380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1"/>
            <p:cNvSpPr txBox="1"/>
            <p:nvPr/>
          </p:nvSpPr>
          <p:spPr>
            <a:xfrm>
              <a:off x="259656" y="305207"/>
              <a:ext cx="4720666" cy="80653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133350" spcFirstLastPara="1" rIns="13335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Типы лидерства (по содержанию деятельности и имиджу) (по М.Херманн)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0" y="1555724"/>
              <a:ext cx="5040560" cy="478800"/>
            </a:xfrm>
            <a:prstGeom prst="rect">
              <a:avLst/>
            </a:prstGeom>
            <a:solidFill>
              <a:schemeClr val="accent3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252028" y="1275284"/>
              <a:ext cx="4680517" cy="56088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1"/>
            <p:cNvSpPr txBox="1"/>
            <p:nvPr/>
          </p:nvSpPr>
          <p:spPr>
            <a:xfrm>
              <a:off x="279408" y="1302664"/>
              <a:ext cx="4625757" cy="5061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133350" spcFirstLastPara="1" rIns="13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лидер-знаменосец (лидер-вождь)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0" y="2417564"/>
              <a:ext cx="5040560" cy="478800"/>
            </a:xfrm>
            <a:prstGeom prst="rect">
              <a:avLst/>
            </a:prstGeom>
            <a:solidFill>
              <a:schemeClr val="accent3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252028" y="2137124"/>
              <a:ext cx="4680517" cy="56088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1"/>
            <p:cNvSpPr txBox="1"/>
            <p:nvPr/>
          </p:nvSpPr>
          <p:spPr>
            <a:xfrm>
              <a:off x="279408" y="2164504"/>
              <a:ext cx="4625757" cy="5061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133350" spcFirstLastPara="1" rIns="13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лидер-служитель (лидер-марионетка)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0" y="3279404"/>
              <a:ext cx="5040560" cy="478800"/>
            </a:xfrm>
            <a:prstGeom prst="rect">
              <a:avLst/>
            </a:prstGeom>
            <a:solidFill>
              <a:schemeClr val="accent3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52028" y="2998964"/>
              <a:ext cx="4680517" cy="56088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1"/>
            <p:cNvSpPr txBox="1"/>
            <p:nvPr/>
          </p:nvSpPr>
          <p:spPr>
            <a:xfrm>
              <a:off x="279408" y="3026344"/>
              <a:ext cx="4625757" cy="5061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133350" spcFirstLastPara="1" rIns="13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лидер-торговец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0" y="4141244"/>
              <a:ext cx="5040560" cy="478800"/>
            </a:xfrm>
            <a:prstGeom prst="rect">
              <a:avLst/>
            </a:prstGeom>
            <a:solidFill>
              <a:schemeClr val="accent3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252028" y="3860804"/>
              <a:ext cx="4680517" cy="56088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1"/>
            <p:cNvSpPr txBox="1"/>
            <p:nvPr/>
          </p:nvSpPr>
          <p:spPr>
            <a:xfrm>
              <a:off x="279408" y="3888184"/>
              <a:ext cx="4625757" cy="5061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133350" spcFirstLastPara="1" rIns="13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лидер-пожарный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Картинки по запросу маргарет херманн" id="232" name="Google Shape;23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6096" y="1369145"/>
            <a:ext cx="3524967" cy="4940175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33" name="Google Shape;233;p11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Политическое лидерство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Google Shape;238;p12"/>
          <p:cNvGraphicFramePr/>
          <p:nvPr/>
        </p:nvGraphicFramePr>
        <p:xfrm>
          <a:off x="107505" y="119675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{95796563-0A0A-4D0C-B0C8-90E79FE0D14F}</a:tableStyleId>
              </a:tblPr>
              <a:tblGrid>
                <a:gridCol w="2160250"/>
                <a:gridCol w="3960450"/>
                <a:gridCol w="2736300"/>
              </a:tblGrid>
              <a:tr h="5615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Типы лидерства (по содержанию деятельности и имиджу)                      (по М.Херманн)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267C9A"/>
                    </a:solidFill>
                  </a:tcPr>
                </a:tc>
                <a:tc hMerge="1"/>
                <a:tc hMerge="1"/>
              </a:tr>
              <a:tr h="2088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Лидер-знаменосец (лидер-вождь)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Способны «зажигать» массы и вести их за собой. Наличие образа желае- мого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будущего и знание средств его достижения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246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Лидер-служитель (лидер-марионет-ка)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Следуют тому, что от них ожидают их последователи. Всегда стремится выступать в роли выразителя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инте- ресов своих приверженцев, дейст- вует от их имени, ориентируется на их мнение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39" name="Google Shape;23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841" y="2276872"/>
            <a:ext cx="909464" cy="1226152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40" name="Google Shape;24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6812" y="2276872"/>
            <a:ext cx="1000351" cy="1223101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41" name="Google Shape;24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6812" y="4437112"/>
            <a:ext cx="962189" cy="1226152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85244" y="4437112"/>
            <a:ext cx="790657" cy="1226152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3" name="Google Shape;243;p12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Политическое лидерство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Google Shape;248;p13"/>
          <p:cNvGraphicFramePr/>
          <p:nvPr/>
        </p:nvGraphicFramePr>
        <p:xfrm>
          <a:off x="107505" y="119675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{95796563-0A0A-4D0C-B0C8-90E79FE0D14F}</a:tableStyleId>
              </a:tblPr>
              <a:tblGrid>
                <a:gridCol w="2160250"/>
                <a:gridCol w="3960450"/>
                <a:gridCol w="2736300"/>
              </a:tblGrid>
              <a:tr h="5615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Типы лидерства (по содержанию деятельности и имиджу)                      (по М.Херманн)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267C9A"/>
                    </a:solidFill>
                  </a:tcPr>
                </a:tc>
                <a:tc hMerge="1"/>
                <a:tc hMerge="1"/>
              </a:tr>
              <a:tr h="2102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Лидер-торговец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Важна способность убедить. Стре- мится выгодно «продать» полити- ческий товар. Обладает способ- ностью убеждать своих сторонни- ков «покупать» его планы и идеи, вовлекать людей в их осуществле- 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246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Лидер-пожарный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Быстрая реакция на насущные тре- бования времени. Способен эффек- тивно действовать в экстремаль- ных условиях, быстро принимать решения, адекватно реагировать на изменяющиеся обстоятельства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id="249" name="Google Shape;24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6812" y="2132856"/>
            <a:ext cx="978358" cy="1226152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6415" y="2132856"/>
            <a:ext cx="888314" cy="1226152"/>
          </a:xfrm>
          <a:prstGeom prst="rect">
            <a:avLst/>
          </a:prstGeom>
          <a:noFill/>
          <a:ln cap="flat" cmpd="sng" w="28575">
            <a:solidFill>
              <a:srgbClr val="0099CC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88974" y="4413207"/>
            <a:ext cx="843892" cy="1223420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05970" y="4413207"/>
            <a:ext cx="1018759" cy="1223420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53" name="Google Shape;253;p13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Политическое лидерство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"/>
          <p:cNvSpPr txBox="1"/>
          <p:nvPr>
            <p:ph type="title"/>
          </p:nvPr>
        </p:nvSpPr>
        <p:spPr>
          <a:xfrm>
            <a:off x="107504" y="125413"/>
            <a:ext cx="8928991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система и её функции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133464" y="1340768"/>
            <a:ext cx="8903032" cy="115212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Политическая система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совокупность политических институтов и организа- ций, распространённых в обществе идей, взглядов, ценностей, а также политичес- ких и правовых норм и способов взаимодействия между институтами власти и об- ществом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60" name="Google Shape;260;p14"/>
          <p:cNvGrpSpPr/>
          <p:nvPr/>
        </p:nvGrpSpPr>
        <p:grpSpPr>
          <a:xfrm>
            <a:off x="138069" y="2665044"/>
            <a:ext cx="8893820" cy="3688150"/>
            <a:chOff x="4605" y="28132"/>
            <a:chExt cx="8893820" cy="3688150"/>
          </a:xfrm>
        </p:grpSpPr>
        <p:sp>
          <p:nvSpPr>
            <p:cNvPr id="261" name="Google Shape;261;p14"/>
            <p:cNvSpPr/>
            <p:nvPr/>
          </p:nvSpPr>
          <p:spPr>
            <a:xfrm>
              <a:off x="4451515" y="988588"/>
              <a:ext cx="3486454" cy="4033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2" name="Google Shape;262;p14"/>
            <p:cNvSpPr/>
            <p:nvPr/>
          </p:nvSpPr>
          <p:spPr>
            <a:xfrm>
              <a:off x="5567946" y="2352435"/>
              <a:ext cx="91440" cy="4033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3" name="Google Shape;263;p14"/>
            <p:cNvSpPr/>
            <p:nvPr/>
          </p:nvSpPr>
          <p:spPr>
            <a:xfrm>
              <a:off x="4451515" y="988588"/>
              <a:ext cx="1162151" cy="40339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4" name="Google Shape;264;p14"/>
            <p:cNvSpPr/>
            <p:nvPr/>
          </p:nvSpPr>
          <p:spPr>
            <a:xfrm>
              <a:off x="3243644" y="2352435"/>
              <a:ext cx="91440" cy="4033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5" name="Google Shape;265;p14"/>
            <p:cNvSpPr/>
            <p:nvPr/>
          </p:nvSpPr>
          <p:spPr>
            <a:xfrm>
              <a:off x="3289364" y="988588"/>
              <a:ext cx="1162151" cy="40339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14"/>
            <p:cNvSpPr/>
            <p:nvPr/>
          </p:nvSpPr>
          <p:spPr>
            <a:xfrm>
              <a:off x="919341" y="2352435"/>
              <a:ext cx="91440" cy="40339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7" name="Google Shape;267;p14"/>
            <p:cNvSpPr/>
            <p:nvPr/>
          </p:nvSpPr>
          <p:spPr>
            <a:xfrm>
              <a:off x="965061" y="988588"/>
              <a:ext cx="3486454" cy="40339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8" name="Google Shape;268;p14"/>
            <p:cNvSpPr/>
            <p:nvPr/>
          </p:nvSpPr>
          <p:spPr>
            <a:xfrm>
              <a:off x="2428094" y="28132"/>
              <a:ext cx="4046841" cy="96045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 txBox="1"/>
            <p:nvPr/>
          </p:nvSpPr>
          <p:spPr>
            <a:xfrm>
              <a:off x="2428094" y="28132"/>
              <a:ext cx="4046841" cy="9604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Элементы политической системы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4605" y="1391980"/>
              <a:ext cx="1920911" cy="96045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4"/>
            <p:cNvSpPr txBox="1"/>
            <p:nvPr/>
          </p:nvSpPr>
          <p:spPr>
            <a:xfrm>
              <a:off x="4605" y="1391980"/>
              <a:ext cx="1920911" cy="9604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институты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4605" y="2755827"/>
              <a:ext cx="1920911" cy="96045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4"/>
            <p:cNvSpPr txBox="1"/>
            <p:nvPr/>
          </p:nvSpPr>
          <p:spPr>
            <a:xfrm>
              <a:off x="4605" y="2755827"/>
              <a:ext cx="1920911" cy="9604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государство, органы власти, партии и др.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2328908" y="1391980"/>
              <a:ext cx="1920911" cy="96045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 txBox="1"/>
            <p:nvPr/>
          </p:nvSpPr>
          <p:spPr>
            <a:xfrm>
              <a:off x="2328908" y="1391980"/>
              <a:ext cx="1920911" cy="9604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идеи и ценности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2328908" y="2755827"/>
              <a:ext cx="1920911" cy="96045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4"/>
            <p:cNvSpPr txBox="1"/>
            <p:nvPr/>
          </p:nvSpPr>
          <p:spPr>
            <a:xfrm>
              <a:off x="2328908" y="2755827"/>
              <a:ext cx="1920911" cy="9604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идеологии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4653211" y="1391980"/>
              <a:ext cx="1920911" cy="96045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 txBox="1"/>
            <p:nvPr/>
          </p:nvSpPr>
          <p:spPr>
            <a:xfrm>
              <a:off x="4653211" y="1391980"/>
              <a:ext cx="1920911" cy="9604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нормы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4653211" y="2755827"/>
              <a:ext cx="1920911" cy="96045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 txBox="1"/>
            <p:nvPr/>
          </p:nvSpPr>
          <p:spPr>
            <a:xfrm>
              <a:off x="4653211" y="2755827"/>
              <a:ext cx="1920911" cy="9604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законы, традиции, обычаи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6977514" y="1391980"/>
              <a:ext cx="1920911" cy="2324302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 txBox="1"/>
            <p:nvPr/>
          </p:nvSpPr>
          <p:spPr>
            <a:xfrm>
              <a:off x="6977514" y="1391980"/>
              <a:ext cx="1920911" cy="23243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способы взаимодействия </a:t>
              </a: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между властью и обществом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/>
          <p:nvPr>
            <p:ph type="title"/>
          </p:nvPr>
        </p:nvSpPr>
        <p:spPr>
          <a:xfrm>
            <a:off x="107504" y="125413"/>
            <a:ext cx="8928991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система и её функции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89" name="Google Shape;289;p15"/>
          <p:cNvGraphicFramePr/>
          <p:nvPr/>
        </p:nvGraphicFramePr>
        <p:xfrm>
          <a:off x="138312" y="119675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{95796563-0A0A-4D0C-B0C8-90E79FE0D14F}</a:tableStyleId>
              </a:tblPr>
              <a:tblGrid>
                <a:gridCol w="2132425"/>
                <a:gridCol w="669860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Подсистемы политической системы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1A8ABC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Институциональ-ная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Различные организации, как политические - государство, по- литические партии, так и неполитические,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но преследующие 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политические интересы (профсоюзы, объединения предпри- нимателей, церковь и др.)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Нормативная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Совокупность норм, регулирующих политические отношения. Не только законы, но и нормы морали, политические тради- ции, обычаи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Политико-идеоло-гическая (полити- ко-культурная)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Ценности, идеалы, убеждения, образцы и стандарты полити- ческого поведения, политическая культура общества, полити- ческая идеология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Коммуникативная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Взаимодействие власти, общества и человека. Включает в формализованные (основанные на нормах права) и неформа- лизованные (основанные на мнениях, настроениях, автори- тете, нравственных нормах) отношения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Функциональная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Функционирование и взаимосвязь основных элементов поли- тической системы. Как осуществляется власть, каков харак- тер политических отношений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/>
          <p:nvPr>
            <p:ph type="title"/>
          </p:nvPr>
        </p:nvSpPr>
        <p:spPr>
          <a:xfrm>
            <a:off x="107504" y="125413"/>
            <a:ext cx="8928991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система и её функции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Ð¸Ð¿ÑÐµÑ, Ð¡ÐµÐ¹Ð¼ÑÑ ÐÐ°ÑÑÐ¸Ð½ â ÐÐ¸ÐºÐ¸Ð¿ÐµÐ´Ð¸Ñ" id="296" name="Google Shape;2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6136" y="1340768"/>
            <a:ext cx="3102495" cy="4683013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97" name="Google Shape;297;p16"/>
          <p:cNvSpPr txBox="1"/>
          <p:nvPr/>
        </p:nvSpPr>
        <p:spPr>
          <a:xfrm>
            <a:off x="5796136" y="6023781"/>
            <a:ext cx="3102495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Сеймур Липсет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8" name="Google Shape;298;p16"/>
          <p:cNvSpPr/>
          <p:nvPr/>
        </p:nvSpPr>
        <p:spPr>
          <a:xfrm>
            <a:off x="140664" y="1268413"/>
            <a:ext cx="5511456" cy="1224483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В политической науке широко используется клас- сификация политических систем по основаниям легитимности и эффективности, предложенная американским политологом Сеймуром Липсетом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aphicFrame>
        <p:nvGraphicFramePr>
          <p:cNvPr id="299" name="Google Shape;299;p16"/>
          <p:cNvGraphicFramePr/>
          <p:nvPr/>
        </p:nvGraphicFramePr>
        <p:xfrm>
          <a:off x="210220" y="25649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{A59EDC9A-A3CC-476E-ADAB-4A271A9C81E5}</a:tableStyleId>
              </a:tblPr>
              <a:tblGrid>
                <a:gridCol w="1343075"/>
                <a:gridCol w="1343075"/>
                <a:gridCol w="1343075"/>
                <a:gridCol w="1343075"/>
              </a:tblGrid>
              <a:tr h="370850">
                <a:tc gridSpan="2"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rowSpan="2"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Эффективность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высокая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низкая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Легитим-ность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высокая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низкая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00" name="Google Shape;300;p16"/>
          <p:cNvSpPr txBox="1"/>
          <p:nvPr/>
        </p:nvSpPr>
        <p:spPr>
          <a:xfrm>
            <a:off x="158960" y="4048264"/>
            <a:ext cx="5374500" cy="147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7188" lvl="0" marL="3571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 - высокий уровень легитимности и эффектив- ности;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- режимы легитимные, но неэффективные;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 - эффективные, но нелегитимные;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 - нелегитимные и неэффективные. </a:t>
            </a:r>
            <a:endParaRPr/>
          </a:p>
        </p:txBody>
      </p:sp>
      <p:sp>
        <p:nvSpPr>
          <p:cNvPr id="301" name="Google Shape;301;p16"/>
          <p:cNvSpPr/>
          <p:nvPr/>
        </p:nvSpPr>
        <p:spPr>
          <a:xfrm>
            <a:off x="109728" y="5633518"/>
            <a:ext cx="5492280" cy="72881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Стабильной считается политическая система, в которой власть эффективна и легитимна.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>
            <p:ph type="title"/>
          </p:nvPr>
        </p:nvSpPr>
        <p:spPr>
          <a:xfrm>
            <a:off x="107504" y="125413"/>
            <a:ext cx="8928991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система и её функции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7" name="Google Shape;307;p17"/>
          <p:cNvGrpSpPr/>
          <p:nvPr/>
        </p:nvGrpSpPr>
        <p:grpSpPr>
          <a:xfrm>
            <a:off x="257902" y="1571695"/>
            <a:ext cx="8628195" cy="4562929"/>
            <a:chOff x="6382" y="174695"/>
            <a:chExt cx="8628195" cy="4562929"/>
          </a:xfrm>
        </p:grpSpPr>
        <p:sp>
          <p:nvSpPr>
            <p:cNvPr id="308" name="Google Shape;308;p17"/>
            <p:cNvSpPr/>
            <p:nvPr/>
          </p:nvSpPr>
          <p:spPr>
            <a:xfrm>
              <a:off x="8084946" y="1749468"/>
              <a:ext cx="284263" cy="16413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9" name="Google Shape;309;p17"/>
            <p:cNvSpPr/>
            <p:nvPr/>
          </p:nvSpPr>
          <p:spPr>
            <a:xfrm>
              <a:off x="8084946" y="1749468"/>
              <a:ext cx="284263" cy="64531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17"/>
            <p:cNvSpPr/>
            <p:nvPr/>
          </p:nvSpPr>
          <p:spPr>
            <a:xfrm>
              <a:off x="4320480" y="753416"/>
              <a:ext cx="2987258" cy="2946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1" name="Google Shape;311;p17"/>
            <p:cNvSpPr/>
            <p:nvPr/>
          </p:nvSpPr>
          <p:spPr>
            <a:xfrm>
              <a:off x="4235787" y="3741572"/>
              <a:ext cx="91440" cy="29460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17"/>
            <p:cNvSpPr/>
            <p:nvPr/>
          </p:nvSpPr>
          <p:spPr>
            <a:xfrm>
              <a:off x="4235787" y="2745520"/>
              <a:ext cx="91440" cy="29460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3" name="Google Shape;313;p17"/>
            <p:cNvSpPr/>
            <p:nvPr/>
          </p:nvSpPr>
          <p:spPr>
            <a:xfrm>
              <a:off x="4235787" y="1749468"/>
              <a:ext cx="91440" cy="294606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4" name="Google Shape;314;p17"/>
            <p:cNvSpPr/>
            <p:nvPr/>
          </p:nvSpPr>
          <p:spPr>
            <a:xfrm>
              <a:off x="4235787" y="753416"/>
              <a:ext cx="91440" cy="294606"/>
            </a:xfrm>
            <a:custGeom>
              <a:rect b="b" l="l" r="r" t="t"/>
              <a:pathLst>
                <a:path extrusionOk="0" h="120000" w="120000">
                  <a:moveTo>
                    <a:pt x="111144" y="0"/>
                  </a:moveTo>
                  <a:lnTo>
                    <a:pt x="111144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5" name="Google Shape;315;p17"/>
            <p:cNvSpPr/>
            <p:nvPr/>
          </p:nvSpPr>
          <p:spPr>
            <a:xfrm>
              <a:off x="271750" y="1749468"/>
              <a:ext cx="398051" cy="16413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6" name="Google Shape;316;p17"/>
            <p:cNvSpPr/>
            <p:nvPr/>
          </p:nvSpPr>
          <p:spPr>
            <a:xfrm>
              <a:off x="271750" y="1749468"/>
              <a:ext cx="398051" cy="6453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A8CACD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7" name="Google Shape;317;p17"/>
            <p:cNvSpPr/>
            <p:nvPr/>
          </p:nvSpPr>
          <p:spPr>
            <a:xfrm>
              <a:off x="1333221" y="753416"/>
              <a:ext cx="2987258" cy="29460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8" name="Google Shape;318;p17"/>
            <p:cNvSpPr/>
            <p:nvPr/>
          </p:nvSpPr>
          <p:spPr>
            <a:xfrm>
              <a:off x="2323030" y="174695"/>
              <a:ext cx="3994898" cy="57872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7"/>
            <p:cNvSpPr txBox="1"/>
            <p:nvPr/>
          </p:nvSpPr>
          <p:spPr>
            <a:xfrm>
              <a:off x="2323030" y="174695"/>
              <a:ext cx="3994898" cy="5787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Типы политических систем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6382" y="1048022"/>
              <a:ext cx="2653679" cy="7014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7"/>
            <p:cNvSpPr txBox="1"/>
            <p:nvPr/>
          </p:nvSpPr>
          <p:spPr>
            <a:xfrm>
              <a:off x="6382" y="1048022"/>
              <a:ext cx="2653679" cy="7014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характеру взаимодей- ствия с внешней средой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669801" y="2044075"/>
              <a:ext cx="2163368" cy="7014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7"/>
            <p:cNvSpPr txBox="1"/>
            <p:nvPr/>
          </p:nvSpPr>
          <p:spPr>
            <a:xfrm>
              <a:off x="669801" y="2044075"/>
              <a:ext cx="2163368" cy="7014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открытые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669801" y="3040127"/>
              <a:ext cx="2163368" cy="7014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7"/>
            <p:cNvSpPr txBox="1"/>
            <p:nvPr/>
          </p:nvSpPr>
          <p:spPr>
            <a:xfrm>
              <a:off x="669801" y="3040127"/>
              <a:ext cx="2163368" cy="7014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закрытые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2954668" y="1048022"/>
              <a:ext cx="2653679" cy="7014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7"/>
            <p:cNvSpPr txBox="1"/>
            <p:nvPr/>
          </p:nvSpPr>
          <p:spPr>
            <a:xfrm>
              <a:off x="2954668" y="1048022"/>
              <a:ext cx="2653679" cy="7014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типу политического режима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17"/>
            <p:cNvSpPr/>
            <p:nvPr/>
          </p:nvSpPr>
          <p:spPr>
            <a:xfrm>
              <a:off x="3282783" y="2044075"/>
              <a:ext cx="1997449" cy="7014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7"/>
            <p:cNvSpPr txBox="1"/>
            <p:nvPr/>
          </p:nvSpPr>
          <p:spPr>
            <a:xfrm>
              <a:off x="3282783" y="2044075"/>
              <a:ext cx="1997449" cy="7014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демократические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3282783" y="3040127"/>
              <a:ext cx="1997449" cy="7014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 txBox="1"/>
            <p:nvPr/>
          </p:nvSpPr>
          <p:spPr>
            <a:xfrm>
              <a:off x="3282783" y="3040127"/>
              <a:ext cx="1997449" cy="7014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авторитарные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282783" y="4036179"/>
              <a:ext cx="1997449" cy="7014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7"/>
            <p:cNvSpPr txBox="1"/>
            <p:nvPr/>
          </p:nvSpPr>
          <p:spPr>
            <a:xfrm>
              <a:off x="3282783" y="4036179"/>
              <a:ext cx="1997449" cy="7014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тоталитарные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5980898" y="1048022"/>
              <a:ext cx="2653679" cy="7014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7"/>
            <p:cNvSpPr txBox="1"/>
            <p:nvPr/>
          </p:nvSpPr>
          <p:spPr>
            <a:xfrm>
              <a:off x="5980898" y="1048022"/>
              <a:ext cx="2653679" cy="7014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состоянию гражданского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5688627" y="2044060"/>
              <a:ext cx="2396318" cy="7014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7"/>
            <p:cNvSpPr txBox="1"/>
            <p:nvPr/>
          </p:nvSpPr>
          <p:spPr>
            <a:xfrm>
              <a:off x="5688627" y="2044060"/>
              <a:ext cx="2396318" cy="7014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традиционные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5688627" y="3040113"/>
              <a:ext cx="2396318" cy="70144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7"/>
            <p:cNvSpPr txBox="1"/>
            <p:nvPr/>
          </p:nvSpPr>
          <p:spPr>
            <a:xfrm>
              <a:off x="5688627" y="3040113"/>
              <a:ext cx="2396318" cy="7014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модернизированные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"/>
          <p:cNvSpPr txBox="1"/>
          <p:nvPr>
            <p:ph type="title"/>
          </p:nvPr>
        </p:nvSpPr>
        <p:spPr>
          <a:xfrm>
            <a:off x="107504" y="125413"/>
            <a:ext cx="8928991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система и её функции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45" name="Google Shape;345;p18"/>
          <p:cNvGraphicFramePr/>
          <p:nvPr/>
        </p:nvGraphicFramePr>
        <p:xfrm>
          <a:off x="251520" y="126270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{95796563-0A0A-4D0C-B0C8-90E79FE0D14F}</a:tableStyleId>
              </a:tblPr>
              <a:tblGrid>
                <a:gridCol w="1872200"/>
                <a:gridCol w="6768750"/>
              </a:tblGrid>
              <a:tr h="5642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политической системы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1A8ABC"/>
                    </a:solidFill>
                  </a:tcPr>
                </a:tc>
                <a:tc hMerge="1"/>
              </a:tr>
              <a:tr h="91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Целеполагание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Определение основных целей общественного и политического развития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52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Интеграция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Объединение общества для решения важнейших задач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1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Коммуникация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Общение, обмен информацией между всеми элементами поли- тической системы, между властью и обществом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301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Регламентация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Установление законов, управляющих жизнью общества, обес- печение исполнения законов и связанных с ними норм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1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Контроль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Оценка выполнения различными людьми и организациями установленных норм, законов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"/>
          <p:cNvSpPr/>
          <p:nvPr/>
        </p:nvSpPr>
        <p:spPr>
          <a:xfrm>
            <a:off x="310580" y="3284984"/>
            <a:ext cx="8640960" cy="1008112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Политический статус личности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реальная способность и возможность чело- века проявлять себя в сфере политики, избирать и быть избранным во властные структуры, участвовать в обсуждении и решении общественных проблем</a:t>
            </a:r>
            <a:endParaRPr/>
          </a:p>
        </p:txBody>
      </p:sp>
      <p:sp>
        <p:nvSpPr>
          <p:cNvPr id="351" name="Google Shape;351;p19"/>
          <p:cNvSpPr/>
          <p:nvPr/>
        </p:nvSpPr>
        <p:spPr>
          <a:xfrm>
            <a:off x="250690" y="5385072"/>
            <a:ext cx="8640960" cy="72008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Политическая роль </a:t>
            </a: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индивидуальное поведение человека в сфере политики в соответствии со своим статусом.</a:t>
            </a:r>
            <a:endParaRPr/>
          </a:p>
        </p:txBody>
      </p:sp>
      <p:sp>
        <p:nvSpPr>
          <p:cNvPr id="352" name="Google Shape;352;p19"/>
          <p:cNvSpPr/>
          <p:nvPr/>
        </p:nvSpPr>
        <p:spPr>
          <a:xfrm>
            <a:off x="3011470" y="4371032"/>
            <a:ext cx="3119400" cy="936104"/>
          </a:xfrm>
          <a:prstGeom prst="downArrow">
            <a:avLst>
              <a:gd fmla="val 50000" name="adj1"/>
              <a:gd fmla="val 56451" name="adj2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проявляется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3" name="Google Shape;353;p19"/>
          <p:cNvSpPr/>
          <p:nvPr/>
        </p:nvSpPr>
        <p:spPr>
          <a:xfrm>
            <a:off x="310580" y="1580697"/>
            <a:ext cx="8640960" cy="480151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Место человека в системе политических отношений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354" name="Google Shape;354;p19"/>
          <p:cNvSpPr/>
          <p:nvPr/>
        </p:nvSpPr>
        <p:spPr>
          <a:xfrm>
            <a:off x="3131840" y="2144048"/>
            <a:ext cx="2878661" cy="1080120"/>
          </a:xfrm>
          <a:prstGeom prst="upArrow">
            <a:avLst>
              <a:gd fmla="val 50000" name="adj1"/>
              <a:gd fmla="val 69628" name="adj2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определяет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5" name="Google Shape;355;p19"/>
          <p:cNvSpPr txBox="1"/>
          <p:nvPr>
            <p:ph type="title"/>
          </p:nvPr>
        </p:nvSpPr>
        <p:spPr>
          <a:xfrm>
            <a:off x="107504" y="125413"/>
            <a:ext cx="8928991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система и её функции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323528" y="1600200"/>
            <a:ext cx="864096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Политическое лидерство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Политическая система и её функции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20"/>
          <p:cNvGrpSpPr/>
          <p:nvPr/>
        </p:nvGrpSpPr>
        <p:grpSpPr>
          <a:xfrm>
            <a:off x="342093" y="1197634"/>
            <a:ext cx="8459812" cy="5110802"/>
            <a:chOff x="162581" y="882"/>
            <a:chExt cx="8459812" cy="5110802"/>
          </a:xfrm>
        </p:grpSpPr>
        <p:sp>
          <p:nvSpPr>
            <p:cNvPr id="361" name="Google Shape;361;p20"/>
            <p:cNvSpPr/>
            <p:nvPr/>
          </p:nvSpPr>
          <p:spPr>
            <a:xfrm>
              <a:off x="3151217" y="2936631"/>
              <a:ext cx="2482541" cy="2175053"/>
            </a:xfrm>
            <a:prstGeom prst="ellipse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0"/>
            <p:cNvSpPr txBox="1"/>
            <p:nvPr/>
          </p:nvSpPr>
          <p:spPr>
            <a:xfrm>
              <a:off x="3514777" y="3255160"/>
              <a:ext cx="1755421" cy="15379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роли личности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rot="10800000">
              <a:off x="1195732" y="3714213"/>
              <a:ext cx="1847933" cy="61989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162581" y="3197638"/>
              <a:ext cx="2066300" cy="165304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0"/>
            <p:cNvSpPr txBox="1"/>
            <p:nvPr/>
          </p:nvSpPr>
          <p:spPr>
            <a:xfrm>
              <a:off x="210997" y="3246054"/>
              <a:ext cx="1969468" cy="15562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избиратель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rot="-8100000">
              <a:off x="1849727" y="2135329"/>
              <a:ext cx="1927752" cy="61989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1098889" y="937190"/>
              <a:ext cx="2066300" cy="165304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 txBox="1"/>
            <p:nvPr/>
          </p:nvSpPr>
          <p:spPr>
            <a:xfrm>
              <a:off x="1147305" y="985606"/>
              <a:ext cx="1969468" cy="15562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депутат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rot="-5400000">
              <a:off x="3395877" y="1514068"/>
              <a:ext cx="1993221" cy="61989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3359337" y="882"/>
              <a:ext cx="2066300" cy="165304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3407753" y="49298"/>
              <a:ext cx="1969468" cy="15562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член партии и общественной организации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rot="-2700000">
              <a:off x="5007495" y="2135329"/>
              <a:ext cx="1927752" cy="61989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5619785" y="937190"/>
              <a:ext cx="2066300" cy="165304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0"/>
            <p:cNvSpPr txBox="1"/>
            <p:nvPr/>
          </p:nvSpPr>
          <p:spPr>
            <a:xfrm>
              <a:off x="5668201" y="985606"/>
              <a:ext cx="1969468" cy="15562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лидер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5741310" y="3714213"/>
              <a:ext cx="1847933" cy="619890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9BAEB1"/>
                </a:gs>
                <a:gs pos="80000">
                  <a:srgbClr val="CCE6E9"/>
                </a:gs>
                <a:gs pos="100000">
                  <a:srgbClr val="CDE8EA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6556093" y="3197638"/>
              <a:ext cx="2066300" cy="1653040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0"/>
            <p:cNvSpPr txBox="1"/>
            <p:nvPr/>
          </p:nvSpPr>
          <p:spPr>
            <a:xfrm>
              <a:off x="6604509" y="3246054"/>
              <a:ext cx="1969468" cy="15562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профессиональ- ный политик и др.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78" name="Google Shape;378;p20"/>
          <p:cNvSpPr txBox="1"/>
          <p:nvPr>
            <p:ph type="title"/>
          </p:nvPr>
        </p:nvSpPr>
        <p:spPr>
          <a:xfrm>
            <a:off x="107504" y="125413"/>
            <a:ext cx="8928991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Политическая система и её функции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Политическое лидерство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>
            <a:off x="131924" y="1700808"/>
            <a:ext cx="4871795" cy="2520278"/>
            <a:chOff x="327" y="360040"/>
            <a:chExt cx="4871795" cy="2520278"/>
          </a:xfrm>
        </p:grpSpPr>
        <p:sp>
          <p:nvSpPr>
            <p:cNvPr id="102" name="Google Shape;102;p3"/>
            <p:cNvSpPr/>
            <p:nvPr/>
          </p:nvSpPr>
          <p:spPr>
            <a:xfrm>
              <a:off x="2436225" y="1312427"/>
              <a:ext cx="1723647" cy="2991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2390505" y="1312427"/>
              <a:ext cx="91440" cy="29914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4" name="Google Shape;104;p3"/>
            <p:cNvSpPr/>
            <p:nvPr/>
          </p:nvSpPr>
          <p:spPr>
            <a:xfrm>
              <a:off x="712578" y="1312427"/>
              <a:ext cx="1723647" cy="29914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5" name="Google Shape;105;p3"/>
            <p:cNvSpPr/>
            <p:nvPr/>
          </p:nvSpPr>
          <p:spPr>
            <a:xfrm>
              <a:off x="504052" y="360040"/>
              <a:ext cx="3864346" cy="95238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504052" y="360040"/>
              <a:ext cx="3864346" cy="9523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Степень вовлечённости в политику (по М.Веберу)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27" y="1611572"/>
              <a:ext cx="1424501" cy="126874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327" y="1611572"/>
              <a:ext cx="1424501" cy="12687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«политики по случаю»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723974" y="1611572"/>
              <a:ext cx="1424501" cy="126874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1723974" y="1611572"/>
              <a:ext cx="1424501" cy="12687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«политики по совмести- тельству»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47621" y="1611572"/>
              <a:ext cx="1424501" cy="126874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3447621" y="1611572"/>
              <a:ext cx="1424501" cy="12687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политики- профессио- налы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Ð°ÐºÑ ÐÐµÐ±ÐµÑ â Ð±Ð¸Ð¾Ð³ÑÐ°ÑÐ¸Ñ, ÑÐ¾ÑÐ¾, Ð»Ð¸ÑÐ½Ð°Ñ Ð¶Ð¸Ð·Ð½Ñ, ÑÐ¾ÑÐ¸Ð¾Ð»Ð¾Ð³Ð¸Ñ, ÑÐµÐ¾ÑÐ¸Ð¸ | ÐÐ¸Ð¾Ð³ÑÐ°ÑÐ¸Ð¸"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5582" y="1340271"/>
            <a:ext cx="3710903" cy="4947871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4" name="Google Shape;114;p3"/>
          <p:cNvSpPr txBox="1"/>
          <p:nvPr/>
        </p:nvSpPr>
        <p:spPr>
          <a:xfrm>
            <a:off x="3148984" y="5775225"/>
            <a:ext cx="20538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Макс Вебер, немецкий социолог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Политическое лидерство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120" name="Google Shape;120;p4"/>
          <p:cNvGraphicFramePr/>
          <p:nvPr/>
        </p:nvGraphicFramePr>
        <p:xfrm>
          <a:off x="179511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{95796563-0A0A-4D0C-B0C8-90E79FE0D14F}</a:tableStyleId>
              </a:tblPr>
              <a:tblGrid>
                <a:gridCol w="2304250"/>
                <a:gridCol w="3552400"/>
                <a:gridCol w="2928325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Степень включённости в политику (по М.Веберу)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1A8ABC"/>
                    </a:solidFill>
                  </a:tcPr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«Политики по слу- чаю»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Проявляют себя лишь в период выборов, референдумов. Участ- вуют  в «политическом» собра- нии, произносят «политичес- кую» речь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Рядовые члены общества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«Политики по сов- местительству»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«Политики на время», те, кто временно занимается полити- кой, принимая участие в работе политической организации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Парламентарии, работаю- щие от сессии до сессии, члены партий, активисты общественно-политичес-ких организаций и движе- ний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Политики-профес- сионалы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Живут для политики и за счёт политики. Политика - дело их жизни, сфера полной самоотда- чи и самореализации 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Политические лидеры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Политическое лидерство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133464" y="1340768"/>
            <a:ext cx="8903032" cy="845529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Политический лидер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(англ. leader - ведущий) - это личность, оказывающая посто- янное и доминирующее влияние на всё общество или на организацию при приня- тии решений и ведущая за собой последователей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3501472" y="5750471"/>
            <a:ext cx="25356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Роберт Такер, американский учёный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www.peoples.ru/science/political_scientist/robert_taker/pYL7l0hUi776F.jpeg" id="128" name="Google Shape;128;p5"/>
          <p:cNvPicPr preferRelativeResize="0"/>
          <p:nvPr/>
        </p:nvPicPr>
        <p:blipFill rotWithShape="1">
          <a:blip r:embed="rId3">
            <a:alphaModFix/>
          </a:blip>
          <a:srcRect b="1953" l="0" r="2455" t="1555"/>
          <a:stretch/>
        </p:blipFill>
        <p:spPr>
          <a:xfrm>
            <a:off x="6084167" y="2352581"/>
            <a:ext cx="2848759" cy="3916933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aphicFrame>
        <p:nvGraphicFramePr>
          <p:cNvPr id="129" name="Google Shape;129;p5"/>
          <p:cNvGraphicFramePr/>
          <p:nvPr/>
        </p:nvGraphicFramePr>
        <p:xfrm>
          <a:off x="133464" y="2358269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{95796563-0A0A-4D0C-B0C8-90E79FE0D14F}</a:tableStyleId>
              </a:tblPr>
              <a:tblGrid>
                <a:gridCol w="1414200"/>
                <a:gridCol w="44424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Функции лидера (по Р. Такеру)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1A8ABC"/>
                    </a:solidFill>
                  </a:tcPr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Диагности-ческая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Лидер всегда изучает ситуацию, оцени- вает её, определяет наиболее важные проблемы, т.е. как бы ставит «диагноз» ситуации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Директив- 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Лидер принимает решения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Мобилиза-ционная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Лидеры способны воодушевить и повес- ти за собой на реализацию самых слож- ных задач, требующих от граждан и му- жества, и жертвенности, и героизма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Политическое лидерство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5" name="Google Shape;135;p6"/>
          <p:cNvGrpSpPr/>
          <p:nvPr/>
        </p:nvGrpSpPr>
        <p:grpSpPr>
          <a:xfrm>
            <a:off x="252100" y="2096849"/>
            <a:ext cx="8639797" cy="2880325"/>
            <a:chOff x="580" y="684073"/>
            <a:chExt cx="8639797" cy="2880325"/>
          </a:xfrm>
        </p:grpSpPr>
        <p:sp>
          <p:nvSpPr>
            <p:cNvPr id="136" name="Google Shape;136;p6"/>
            <p:cNvSpPr/>
            <p:nvPr/>
          </p:nvSpPr>
          <p:spPr>
            <a:xfrm>
              <a:off x="4320479" y="1325604"/>
              <a:ext cx="3056770" cy="5305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7" name="Google Shape;137;p6"/>
            <p:cNvSpPr/>
            <p:nvPr/>
          </p:nvSpPr>
          <p:spPr>
            <a:xfrm>
              <a:off x="4274759" y="1325604"/>
              <a:ext cx="91440" cy="53051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8" name="Google Shape;138;p6"/>
            <p:cNvSpPr/>
            <p:nvPr/>
          </p:nvSpPr>
          <p:spPr>
            <a:xfrm>
              <a:off x="1263708" y="1325604"/>
              <a:ext cx="3056770" cy="53051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9" name="Google Shape;139;p6"/>
            <p:cNvSpPr/>
            <p:nvPr/>
          </p:nvSpPr>
          <p:spPr>
            <a:xfrm>
              <a:off x="1663766" y="684073"/>
              <a:ext cx="5313425" cy="64153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6"/>
            <p:cNvSpPr txBox="1"/>
            <p:nvPr/>
          </p:nvSpPr>
          <p:spPr>
            <a:xfrm>
              <a:off x="1663766" y="684073"/>
              <a:ext cx="5313425" cy="6415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Типы политического лидерства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580" y="1856118"/>
              <a:ext cx="2526256" cy="170828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6"/>
            <p:cNvSpPr txBox="1"/>
            <p:nvPr/>
          </p:nvSpPr>
          <p:spPr>
            <a:xfrm>
              <a:off x="580" y="1856118"/>
              <a:ext cx="2526256" cy="17082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источнику власти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3057351" y="1856118"/>
              <a:ext cx="2526256" cy="170828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"/>
            <p:cNvSpPr txBox="1"/>
            <p:nvPr/>
          </p:nvSpPr>
          <p:spPr>
            <a:xfrm>
              <a:off x="3057351" y="1856118"/>
              <a:ext cx="2526256" cy="17082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целям лидера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6114121" y="1856118"/>
              <a:ext cx="2526256" cy="1708280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6114121" y="1856118"/>
              <a:ext cx="2526256" cy="17082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 содержанию деятельности и имиджу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артинки по запросу макс вебер"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8203" y="1340768"/>
            <a:ext cx="3681972" cy="4967114"/>
          </a:xfrm>
          <a:prstGeom prst="rect">
            <a:avLst/>
          </a:prstGeom>
          <a:noFill/>
          <a:ln cap="flat" cmpd="sng" w="28575">
            <a:solidFill>
              <a:srgbClr val="177CA9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2" name="Google Shape;152;p7"/>
          <p:cNvSpPr txBox="1"/>
          <p:nvPr/>
        </p:nvSpPr>
        <p:spPr>
          <a:xfrm>
            <a:off x="4094144" y="1268760"/>
            <a:ext cx="1244059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Макс Вебер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3" name="Google Shape;153;p7"/>
          <p:cNvGrpSpPr/>
          <p:nvPr/>
        </p:nvGrpSpPr>
        <p:grpSpPr>
          <a:xfrm>
            <a:off x="107504" y="1916833"/>
            <a:ext cx="5040560" cy="4329285"/>
            <a:chOff x="0" y="309519"/>
            <a:chExt cx="5040560" cy="4329285"/>
          </a:xfrm>
        </p:grpSpPr>
        <p:sp>
          <p:nvSpPr>
            <p:cNvPr id="154" name="Google Shape;154;p7"/>
            <p:cNvSpPr/>
            <p:nvPr/>
          </p:nvSpPr>
          <p:spPr>
            <a:xfrm>
              <a:off x="0" y="445523"/>
              <a:ext cx="5040560" cy="655200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216024" y="309519"/>
              <a:ext cx="4807930" cy="7675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 txBox="1"/>
            <p:nvPr/>
          </p:nvSpPr>
          <p:spPr>
            <a:xfrm>
              <a:off x="253491" y="346986"/>
              <a:ext cx="4732996" cy="6925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133350" spcFirstLastPara="1" rIns="13335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Типы лидерства по источнику власти (по М.Веберу)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0" y="1624883"/>
              <a:ext cx="5040560" cy="655200"/>
            </a:xfrm>
            <a:prstGeom prst="rect">
              <a:avLst/>
            </a:prstGeom>
            <a:solidFill>
              <a:schemeClr val="accent3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52028" y="1241123"/>
              <a:ext cx="3528392" cy="7675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289495" y="1278590"/>
              <a:ext cx="3453458" cy="6925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133350" spcFirstLastPara="1" rIns="13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традиционное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0" y="2804244"/>
              <a:ext cx="5040560" cy="655200"/>
            </a:xfrm>
            <a:prstGeom prst="rect">
              <a:avLst/>
            </a:prstGeom>
            <a:solidFill>
              <a:schemeClr val="accent3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252028" y="2420484"/>
              <a:ext cx="3528392" cy="7675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289495" y="2457951"/>
              <a:ext cx="3453458" cy="6925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133350" spcFirstLastPara="1" rIns="13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харизматическое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0" y="3983604"/>
              <a:ext cx="5040560" cy="655200"/>
            </a:xfrm>
            <a:prstGeom prst="rect">
              <a:avLst/>
            </a:prstGeom>
            <a:solidFill>
              <a:schemeClr val="accent3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52028" y="3599844"/>
              <a:ext cx="3528392" cy="7675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289495" y="3637311"/>
              <a:ext cx="3453458" cy="6925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133350" spcFirstLastPara="1" rIns="13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легальное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66" name="Google Shape;166;p7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Политическое лидерство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8"/>
          <p:cNvGraphicFramePr/>
          <p:nvPr/>
        </p:nvGraphicFramePr>
        <p:xfrm>
          <a:off x="107504" y="1279805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{95796563-0A0A-4D0C-B0C8-90E79FE0D14F}</a:tableStyleId>
              </a:tblPr>
              <a:tblGrid>
                <a:gridCol w="1728200"/>
                <a:gridCol w="4680525"/>
                <a:gridCol w="2448275"/>
              </a:tblGrid>
              <a:tr h="4406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Типы лидерства по источнику власти (по М.Веберу)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solidFill>
                      <a:srgbClr val="267C9A"/>
                    </a:solidFill>
                  </a:tcPr>
                </a:tc>
                <a:tc hMerge="1"/>
                <a:tc hMerge="1"/>
              </a:tr>
              <a:tr h="1769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Традиционное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Основано на вере в священный характер норм, обычаев, традиций, которые рас- сматриваются как нерушимые. Обычаи выступают основой управления и послу- шания в обществе, ибо так принято, так было всегда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32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Харизматическое (харизма - с греч. свя- щенный дар)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Связано с тем, что некоторые лидеры об- ладают особыми уникальными качества- ми, которые позволяют им вести за собой людей, вселять уверенность в свои особые возможности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132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Легальное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Основанное на законе. Чаще всего связы- вают с процедурой выборов. В обществе формируется согласие относительно «пра- вил игры» на политическом поле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descr="Картинки по запросу елизавета 2" id="172" name="Google Shape;1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4680" y="1843260"/>
            <a:ext cx="937042" cy="1224136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Картинки по запросу римский папа франциск" id="173" name="Google Shape;17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82655" y="1844824"/>
            <a:ext cx="926192" cy="1222573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74" name="Google Shape;17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6577" y="3449517"/>
            <a:ext cx="845348" cy="1222573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Картинки по запросу костюшко" id="175" name="Google Shape;17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7318" y="3449518"/>
            <a:ext cx="916799" cy="1221010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Картинки по запросу меркель" id="176" name="Google Shape;176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09343" y="4982694"/>
            <a:ext cx="869308" cy="1222573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77" name="Google Shape;177;p8"/>
          <p:cNvPicPr preferRelativeResize="0"/>
          <p:nvPr/>
        </p:nvPicPr>
        <p:blipFill rotWithShape="1">
          <a:blip r:embed="rId8">
            <a:alphaModFix/>
          </a:blip>
          <a:srcRect b="0" l="0" r="0" t="4126"/>
          <a:stretch/>
        </p:blipFill>
        <p:spPr>
          <a:xfrm>
            <a:off x="7827318" y="4982694"/>
            <a:ext cx="888337" cy="1222573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8" name="Google Shape;178;p8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Политическое лидерство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4020993" y="1256824"/>
            <a:ext cx="140557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Роберт Такер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4" name="Google Shape;184;p9"/>
          <p:cNvGrpSpPr/>
          <p:nvPr/>
        </p:nvGrpSpPr>
        <p:grpSpPr>
          <a:xfrm>
            <a:off x="107504" y="1916833"/>
            <a:ext cx="5040560" cy="4329285"/>
            <a:chOff x="0" y="309519"/>
            <a:chExt cx="5040560" cy="4329285"/>
          </a:xfrm>
        </p:grpSpPr>
        <p:sp>
          <p:nvSpPr>
            <p:cNvPr id="185" name="Google Shape;185;p9"/>
            <p:cNvSpPr/>
            <p:nvPr/>
          </p:nvSpPr>
          <p:spPr>
            <a:xfrm>
              <a:off x="0" y="445523"/>
              <a:ext cx="5040560" cy="655200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216024" y="309519"/>
              <a:ext cx="4807930" cy="7675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9"/>
            <p:cNvSpPr txBox="1"/>
            <p:nvPr/>
          </p:nvSpPr>
          <p:spPr>
            <a:xfrm>
              <a:off x="253491" y="346986"/>
              <a:ext cx="4732996" cy="6925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133350" spcFirstLastPara="1" rIns="13335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Типы лидерства (по целям лидера) (по Р. Такеру)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0" y="1624883"/>
              <a:ext cx="5040560" cy="655200"/>
            </a:xfrm>
            <a:prstGeom prst="rect">
              <a:avLst/>
            </a:prstGeom>
            <a:solidFill>
              <a:schemeClr val="accent3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252028" y="1241123"/>
              <a:ext cx="3528392" cy="7675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9"/>
            <p:cNvSpPr txBox="1"/>
            <p:nvPr/>
          </p:nvSpPr>
          <p:spPr>
            <a:xfrm>
              <a:off x="289495" y="1278590"/>
              <a:ext cx="3453458" cy="6925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133350" spcFirstLastPara="1" rIns="13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лидер-реформатор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0" y="2804244"/>
              <a:ext cx="5040560" cy="655200"/>
            </a:xfrm>
            <a:prstGeom prst="rect">
              <a:avLst/>
            </a:prstGeom>
            <a:solidFill>
              <a:schemeClr val="accent3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252028" y="2420484"/>
              <a:ext cx="3528392" cy="7675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9"/>
            <p:cNvSpPr txBox="1"/>
            <p:nvPr/>
          </p:nvSpPr>
          <p:spPr>
            <a:xfrm>
              <a:off x="289495" y="2457951"/>
              <a:ext cx="3453458" cy="6925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133350" spcFirstLastPara="1" rIns="13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лидер-революционер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0" y="3983604"/>
              <a:ext cx="5040560" cy="655200"/>
            </a:xfrm>
            <a:prstGeom prst="rect">
              <a:avLst/>
            </a:prstGeom>
            <a:solidFill>
              <a:schemeClr val="accent3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252028" y="3599844"/>
              <a:ext cx="3528392" cy="7675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9"/>
            <p:cNvSpPr txBox="1"/>
            <p:nvPr/>
          </p:nvSpPr>
          <p:spPr>
            <a:xfrm>
              <a:off x="289495" y="3637311"/>
              <a:ext cx="3453458" cy="6925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133350" spcFirstLastPara="1" rIns="1333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лидер-консерватор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http://www.peoples.ru/science/political_scientist/robert_taker/pYL7l0hUi776F.jpeg" id="197" name="Google Shape;197;p9"/>
          <p:cNvPicPr preferRelativeResize="0"/>
          <p:nvPr/>
        </p:nvPicPr>
        <p:blipFill rotWithShape="1">
          <a:blip r:embed="rId3">
            <a:alphaModFix/>
          </a:blip>
          <a:srcRect b="1953" l="0" r="2455" t="1555"/>
          <a:stretch/>
        </p:blipFill>
        <p:spPr>
          <a:xfrm>
            <a:off x="5436096" y="1316458"/>
            <a:ext cx="3593896" cy="4941467"/>
          </a:xfrm>
          <a:prstGeom prst="rect">
            <a:avLst/>
          </a:prstGeom>
          <a:noFill/>
          <a:ln cap="flat" cmpd="sng" w="28575">
            <a:solidFill>
              <a:srgbClr val="267C9A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8" name="Google Shape;198;p9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Политическое лидерство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19.11.2020</vt:lpwstr>
  </property>
</Properties>
</file>