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Cambria Math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hWtkf1OeG7qpMvwS0X+gSfKi6q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EC83C60-21BD-47C5-9BBE-F632A3B08187}">
  <a:tblStyle styleId="{8EC83C60-21BD-47C5-9BBE-F632A3B08187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fill>
          <a:solidFill>
            <a:srgbClr val="CFCECD"/>
          </a:solidFill>
        </a:fill>
      </a:tcStyle>
    </a:band1H>
    <a:band2H>
      <a:tcTxStyle/>
    </a:band2H>
    <a:band1V>
      <a:tcTxStyle/>
      <a:tcStyle>
        <a:fill>
          <a:solidFill>
            <a:srgbClr val="CFCECD"/>
          </a:solidFill>
        </a:fill>
      </a:tcStyle>
    </a:band1V>
    <a:band2V>
      <a:tcTxStyle/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font" Target="fonts/CambriaMath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22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22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22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22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22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22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2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22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22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1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31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3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3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3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33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33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33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4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5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5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2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2" name="Google Shape;52;p25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6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55" name="Google Shape;55;p26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56" name="Google Shape;56;p26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" name="Google Shape;57;p26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8" name="Google Shape;58;p26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26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0" name="Google Shape;60;p26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" name="Google Shape;61;p26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2" name="Google Shape;62;p26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4" name="Google Shape;64;p2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7" name="Google Shape;67;p26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28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28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21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21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21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759125" y="2592151"/>
            <a:ext cx="6079825" cy="9964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ru-RU" sz="4000"/>
              <a:t>СОБСТВЕННОСТЬ И ДОХОДЫ</a:t>
            </a:r>
            <a:endParaRPr b="1" sz="4000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759125" y="3656701"/>
            <a:ext cx="5734050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Обществоведение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833925" y="715650"/>
            <a:ext cx="766172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41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telegraf.bb.lv/media/k2/items/cache/3f5c6ad22c30980e3f0b4127059b1691_L.jpg" id="126" name="Google Shape;126;p1"/>
          <p:cNvPicPr preferRelativeResize="0"/>
          <p:nvPr/>
        </p:nvPicPr>
        <p:blipFill rotWithShape="1">
          <a:blip r:embed="rId4">
            <a:alphaModFix/>
          </a:blip>
          <a:srcRect b="0" l="4774" r="2023" t="0"/>
          <a:stretch/>
        </p:blipFill>
        <p:spPr>
          <a:xfrm>
            <a:off x="6977040" y="1310656"/>
            <a:ext cx="5218981" cy="4203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Основные формы собственности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76" name="Google Shape;276;p10"/>
          <p:cNvGraphicFramePr/>
          <p:nvPr/>
        </p:nvGraphicFramePr>
        <p:xfrm>
          <a:off x="110490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{8EC83C60-21BD-47C5-9BBE-F632A3B08187}</a:tableStyleId>
              </a:tblPr>
              <a:tblGrid>
                <a:gridCol w="795950"/>
                <a:gridCol w="3006950"/>
                <a:gridCol w="6177750"/>
              </a:tblGrid>
              <a:tr h="6115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Частная собственность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0757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Личная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Объекты собственности, не приносящие дохода, исполь- зуемые и потребляемые самим собственником (предме- ты потребления)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879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Индивидуальная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Объекты,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приносящие доход (средства производства)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2125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Кол-лек- тив- ная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Акционерная</a:t>
                      </a: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(долевая)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Создаётся путём выпуска и продажи ценных бумаг – ак- ций. Владелец акции становится одним из собственни- ков предприятия и имеет право на получение дивиден- дов – части прибыли предприятия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75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Кооперативная </a:t>
                      </a: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(совместная)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Создаётся путём объединения имущественных или де- нежных взносов, предполагает совместное использова- ние собственности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Основные формы собственности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2" name="Google Shape;282;p11"/>
          <p:cNvGrpSpPr/>
          <p:nvPr/>
        </p:nvGrpSpPr>
        <p:grpSpPr>
          <a:xfrm>
            <a:off x="2463216" y="2291918"/>
            <a:ext cx="7264048" cy="3800653"/>
            <a:chOff x="4379" y="663845"/>
            <a:chExt cx="7264048" cy="3800653"/>
          </a:xfrm>
        </p:grpSpPr>
        <p:sp>
          <p:nvSpPr>
            <p:cNvPr id="283" name="Google Shape;283;p11"/>
            <p:cNvSpPr/>
            <p:nvPr/>
          </p:nvSpPr>
          <p:spPr>
            <a:xfrm>
              <a:off x="5492806" y="2648486"/>
              <a:ext cx="91440" cy="34444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4" name="Google Shape;284;p11"/>
            <p:cNvSpPr/>
            <p:nvPr/>
          </p:nvSpPr>
          <p:spPr>
            <a:xfrm>
              <a:off x="3636404" y="1483944"/>
              <a:ext cx="1902122" cy="3444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5" name="Google Shape;285;p11"/>
            <p:cNvSpPr/>
            <p:nvPr/>
          </p:nvSpPr>
          <p:spPr>
            <a:xfrm>
              <a:off x="1688561" y="2648486"/>
              <a:ext cx="91440" cy="34444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6" name="Google Shape;286;p11"/>
            <p:cNvSpPr/>
            <p:nvPr/>
          </p:nvSpPr>
          <p:spPr>
            <a:xfrm>
              <a:off x="1734281" y="1483944"/>
              <a:ext cx="1902122" cy="34444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7" name="Google Shape;287;p11"/>
            <p:cNvSpPr/>
            <p:nvPr/>
          </p:nvSpPr>
          <p:spPr>
            <a:xfrm>
              <a:off x="1965623" y="663845"/>
              <a:ext cx="3341561" cy="82009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1"/>
            <p:cNvSpPr txBox="1"/>
            <p:nvPr/>
          </p:nvSpPr>
          <p:spPr>
            <a:xfrm>
              <a:off x="1965623" y="663845"/>
              <a:ext cx="3341561" cy="820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Частная собственность по характеру накопления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4379" y="1828386"/>
              <a:ext cx="3459803" cy="82009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 txBox="1"/>
            <p:nvPr/>
          </p:nvSpPr>
          <p:spPr>
            <a:xfrm>
              <a:off x="4379" y="1828386"/>
              <a:ext cx="3459803" cy="820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трудовая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4379" y="2992928"/>
              <a:ext cx="3459803" cy="147157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1"/>
            <p:cNvSpPr txBox="1"/>
            <p:nvPr/>
          </p:nvSpPr>
          <p:spPr>
            <a:xfrm>
              <a:off x="4379" y="2992928"/>
              <a:ext cx="3459803" cy="14715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зарплата работника, доход предпринимателя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3808624" y="1828386"/>
              <a:ext cx="3459803" cy="82009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 txBox="1"/>
            <p:nvPr/>
          </p:nvSpPr>
          <p:spPr>
            <a:xfrm>
              <a:off x="3808624" y="1828386"/>
              <a:ext cx="3459803" cy="820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нетрудовая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3808624" y="2992928"/>
              <a:ext cx="3459803" cy="147157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 txBox="1"/>
            <p:nvPr/>
          </p:nvSpPr>
          <p:spPr>
            <a:xfrm>
              <a:off x="3808624" y="2992928"/>
              <a:ext cx="3459803" cy="14715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дарение, наследование, дивиденды от акций, проценты по вкладам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Основные формы собственности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02" name="Google Shape;302;p12"/>
          <p:cNvGrpSpPr/>
          <p:nvPr/>
        </p:nvGrpSpPr>
        <p:grpSpPr>
          <a:xfrm>
            <a:off x="2136212" y="1748935"/>
            <a:ext cx="7984618" cy="3472740"/>
            <a:chOff x="4134" y="575773"/>
            <a:chExt cx="7984618" cy="3472740"/>
          </a:xfrm>
        </p:grpSpPr>
        <p:sp>
          <p:nvSpPr>
            <p:cNvPr id="303" name="Google Shape;303;p12"/>
            <p:cNvSpPr/>
            <p:nvPr/>
          </p:nvSpPr>
          <p:spPr>
            <a:xfrm>
              <a:off x="6083137" y="2824090"/>
              <a:ext cx="1043346" cy="3621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4" name="Google Shape;304;p12"/>
            <p:cNvSpPr/>
            <p:nvPr/>
          </p:nvSpPr>
          <p:spPr>
            <a:xfrm>
              <a:off x="5039790" y="2824090"/>
              <a:ext cx="1043346" cy="3621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5" name="Google Shape;305;p12"/>
            <p:cNvSpPr/>
            <p:nvPr/>
          </p:nvSpPr>
          <p:spPr>
            <a:xfrm>
              <a:off x="3996444" y="1711547"/>
              <a:ext cx="2086693" cy="3621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6" name="Google Shape;306;p12"/>
            <p:cNvSpPr/>
            <p:nvPr/>
          </p:nvSpPr>
          <p:spPr>
            <a:xfrm>
              <a:off x="1909750" y="2824090"/>
              <a:ext cx="1043346" cy="3621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7" name="Google Shape;307;p12"/>
            <p:cNvSpPr/>
            <p:nvPr/>
          </p:nvSpPr>
          <p:spPr>
            <a:xfrm>
              <a:off x="866404" y="2824090"/>
              <a:ext cx="1043346" cy="3621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8" name="Google Shape;308;p12"/>
            <p:cNvSpPr/>
            <p:nvPr/>
          </p:nvSpPr>
          <p:spPr>
            <a:xfrm>
              <a:off x="1909750" y="1711547"/>
              <a:ext cx="2086693" cy="3621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9" name="Google Shape;309;p12"/>
            <p:cNvSpPr/>
            <p:nvPr/>
          </p:nvSpPr>
          <p:spPr>
            <a:xfrm>
              <a:off x="1152126" y="575773"/>
              <a:ext cx="5688635" cy="113577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2"/>
            <p:cNvSpPr txBox="1"/>
            <p:nvPr/>
          </p:nvSpPr>
          <p:spPr>
            <a:xfrm>
              <a:off x="1152126" y="575773"/>
              <a:ext cx="5688635" cy="11357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Государственная собственность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собственность общества (народа) в целом, которой владеет и распо- ряжается государство, а результаты вспользуют все люди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720077" y="2073700"/>
              <a:ext cx="2379347" cy="75039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2"/>
            <p:cNvSpPr txBox="1"/>
            <p:nvPr/>
          </p:nvSpPr>
          <p:spPr>
            <a:xfrm>
              <a:off x="720077" y="2073700"/>
              <a:ext cx="2379347" cy="7503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унитарных государствах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4134" y="3186244"/>
              <a:ext cx="1724539" cy="86226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2"/>
            <p:cNvSpPr txBox="1"/>
            <p:nvPr/>
          </p:nvSpPr>
          <p:spPr>
            <a:xfrm>
              <a:off x="4134" y="3186244"/>
              <a:ext cx="1724539" cy="8622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общегосударст-венная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2090827" y="3186244"/>
              <a:ext cx="1724539" cy="86226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2"/>
            <p:cNvSpPr txBox="1"/>
            <p:nvPr/>
          </p:nvSpPr>
          <p:spPr>
            <a:xfrm>
              <a:off x="2090827" y="3186244"/>
              <a:ext cx="1724539" cy="8622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коммунальная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4893463" y="2073700"/>
              <a:ext cx="2379347" cy="75039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2"/>
            <p:cNvSpPr txBox="1"/>
            <p:nvPr/>
          </p:nvSpPr>
          <p:spPr>
            <a:xfrm>
              <a:off x="4893463" y="2073700"/>
              <a:ext cx="2379347" cy="7503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федеративных государствах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4177520" y="3186244"/>
              <a:ext cx="1724539" cy="86226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2"/>
            <p:cNvSpPr txBox="1"/>
            <p:nvPr/>
          </p:nvSpPr>
          <p:spPr>
            <a:xfrm>
              <a:off x="4177520" y="3186244"/>
              <a:ext cx="1724539" cy="8622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федеральная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264213" y="3186244"/>
              <a:ext cx="1724539" cy="86226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2"/>
            <p:cNvSpPr txBox="1"/>
            <p:nvPr/>
          </p:nvSpPr>
          <p:spPr>
            <a:xfrm>
              <a:off x="6264213" y="3186244"/>
              <a:ext cx="1724539" cy="8622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собственность субъектов федерации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23" name="Google Shape;323;p12"/>
          <p:cNvGrpSpPr/>
          <p:nvPr/>
        </p:nvGrpSpPr>
        <p:grpSpPr>
          <a:xfrm>
            <a:off x="2171035" y="5479578"/>
            <a:ext cx="7914974" cy="919749"/>
            <a:chOff x="1152126" y="575773"/>
            <a:chExt cx="5688635" cy="1135773"/>
          </a:xfrm>
        </p:grpSpPr>
        <p:sp>
          <p:nvSpPr>
            <p:cNvPr id="324" name="Google Shape;324;p12"/>
            <p:cNvSpPr/>
            <p:nvPr/>
          </p:nvSpPr>
          <p:spPr>
            <a:xfrm>
              <a:off x="1152126" y="575773"/>
              <a:ext cx="5688635" cy="113577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2"/>
            <p:cNvSpPr txBox="1"/>
            <p:nvPr/>
          </p:nvSpPr>
          <p:spPr>
            <a:xfrm>
              <a:off x="1152126" y="575773"/>
              <a:ext cx="5688635" cy="113577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Смешанная собственность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собственность совместных предприятий, т.е. предприятий с иностранным капиталом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Основные формы собственности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31" name="Google Shape;331;p13"/>
          <p:cNvGrpSpPr/>
          <p:nvPr/>
        </p:nvGrpSpPr>
        <p:grpSpPr>
          <a:xfrm>
            <a:off x="2222982" y="1478789"/>
            <a:ext cx="7988074" cy="3458288"/>
            <a:chOff x="4813" y="432046"/>
            <a:chExt cx="7988074" cy="3458288"/>
          </a:xfrm>
        </p:grpSpPr>
        <p:sp>
          <p:nvSpPr>
            <p:cNvPr id="332" name="Google Shape;332;p13"/>
            <p:cNvSpPr/>
            <p:nvPr/>
          </p:nvSpPr>
          <p:spPr>
            <a:xfrm>
              <a:off x="6041175" y="2283852"/>
              <a:ext cx="91440" cy="3804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60300"/>
                  </a:lnTo>
                  <a:lnTo>
                    <a:pt x="66316" y="60300"/>
                  </a:lnTo>
                  <a:lnTo>
                    <a:pt x="66316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3" name="Google Shape;333;p13"/>
            <p:cNvSpPr/>
            <p:nvPr/>
          </p:nvSpPr>
          <p:spPr>
            <a:xfrm>
              <a:off x="3996444" y="1209740"/>
              <a:ext cx="2090451" cy="3785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4" name="Google Shape;334;p13"/>
            <p:cNvSpPr/>
            <p:nvPr/>
          </p:nvSpPr>
          <p:spPr>
            <a:xfrm>
              <a:off x="1860272" y="2283852"/>
              <a:ext cx="91440" cy="37854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5" name="Google Shape;335;p13"/>
            <p:cNvSpPr/>
            <p:nvPr/>
          </p:nvSpPr>
          <p:spPr>
            <a:xfrm>
              <a:off x="1905992" y="1209740"/>
              <a:ext cx="2090451" cy="37854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6" name="Google Shape;336;p13"/>
            <p:cNvSpPr/>
            <p:nvPr/>
          </p:nvSpPr>
          <p:spPr>
            <a:xfrm>
              <a:off x="1899295" y="432046"/>
              <a:ext cx="4194296" cy="7776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3"/>
            <p:cNvSpPr txBox="1"/>
            <p:nvPr/>
          </p:nvSpPr>
          <p:spPr>
            <a:xfrm>
              <a:off x="1899295" y="432046"/>
              <a:ext cx="4194296" cy="7776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Смена формы собственности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4813" y="1588285"/>
              <a:ext cx="3802358" cy="69556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3"/>
            <p:cNvSpPr txBox="1"/>
            <p:nvPr/>
          </p:nvSpPr>
          <p:spPr>
            <a:xfrm>
              <a:off x="4813" y="1588285"/>
              <a:ext cx="3802358" cy="6955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национализация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4813" y="2662397"/>
              <a:ext cx="3802358" cy="122603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3"/>
            <p:cNvSpPr txBox="1"/>
            <p:nvPr/>
          </p:nvSpPr>
          <p:spPr>
            <a:xfrm>
              <a:off x="4813" y="2662397"/>
              <a:ext cx="3802358" cy="12260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перевод частной собственности (путём безвозмездного отчуждения или через выкуп) в государствен- ную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4185716" y="1588285"/>
              <a:ext cx="3802358" cy="69556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3"/>
            <p:cNvSpPr txBox="1"/>
            <p:nvPr/>
          </p:nvSpPr>
          <p:spPr>
            <a:xfrm>
              <a:off x="4185716" y="1588285"/>
              <a:ext cx="3802358" cy="6955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приватизация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4190529" y="2664299"/>
              <a:ext cx="3802358" cy="122603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3"/>
            <p:cNvSpPr txBox="1"/>
            <p:nvPr/>
          </p:nvSpPr>
          <p:spPr>
            <a:xfrm>
              <a:off x="4190529" y="2664299"/>
              <a:ext cx="3802358" cy="12260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передача объектов государствен- ной собственности (в результате продажи или безвозмездно) в час- тную собственность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46" name="Google Shape;346;p13"/>
          <p:cNvGrpSpPr/>
          <p:nvPr/>
        </p:nvGrpSpPr>
        <p:grpSpPr>
          <a:xfrm>
            <a:off x="2218169" y="5799270"/>
            <a:ext cx="7929870" cy="864097"/>
            <a:chOff x="4185716" y="2662397"/>
            <a:chExt cx="3802358" cy="1226035"/>
          </a:xfrm>
        </p:grpSpPr>
        <p:sp>
          <p:nvSpPr>
            <p:cNvPr id="347" name="Google Shape;347;p13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3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Приватизация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один из механизмов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разгосударствления экономики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т.е. уменьшения роли государства в управлении экономическими субъектами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49" name="Google Shape;349;p13"/>
          <p:cNvSpPr/>
          <p:nvPr/>
        </p:nvSpPr>
        <p:spPr>
          <a:xfrm>
            <a:off x="7929857" y="5007183"/>
            <a:ext cx="864096" cy="720080"/>
          </a:xfrm>
          <a:prstGeom prst="downArrow">
            <a:avLst>
              <a:gd fmla="val 50000" name="adj1"/>
              <a:gd fmla="val 61980" name="adj2"/>
            </a:avLst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Виды доходов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55" name="Google Shape;355;p14"/>
          <p:cNvGrpSpPr/>
          <p:nvPr/>
        </p:nvGrpSpPr>
        <p:grpSpPr>
          <a:xfrm>
            <a:off x="2103610" y="1633955"/>
            <a:ext cx="7988074" cy="4664215"/>
            <a:chOff x="4813" y="368192"/>
            <a:chExt cx="7988074" cy="4664215"/>
          </a:xfrm>
        </p:grpSpPr>
        <p:sp>
          <p:nvSpPr>
            <p:cNvPr id="356" name="Google Shape;356;p14"/>
            <p:cNvSpPr/>
            <p:nvPr/>
          </p:nvSpPr>
          <p:spPr>
            <a:xfrm>
              <a:off x="6041175" y="3754466"/>
              <a:ext cx="91440" cy="376643"/>
            </a:xfrm>
            <a:custGeom>
              <a:rect b="b" l="l" r="r" t="t"/>
              <a:pathLst>
                <a:path extrusionOk="0" h="120000" w="120000">
                  <a:moveTo>
                    <a:pt x="66316" y="0"/>
                  </a:moveTo>
                  <a:lnTo>
                    <a:pt x="66316" y="59697"/>
                  </a:lnTo>
                  <a:lnTo>
                    <a:pt x="60000" y="59697"/>
                  </a:ln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7" name="Google Shape;357;p14"/>
            <p:cNvSpPr/>
            <p:nvPr/>
          </p:nvSpPr>
          <p:spPr>
            <a:xfrm>
              <a:off x="6041175" y="2219998"/>
              <a:ext cx="91440" cy="3804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60300"/>
                  </a:lnTo>
                  <a:lnTo>
                    <a:pt x="66316" y="60300"/>
                  </a:lnTo>
                  <a:lnTo>
                    <a:pt x="66316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8" name="Google Shape;358;p14"/>
            <p:cNvSpPr/>
            <p:nvPr/>
          </p:nvSpPr>
          <p:spPr>
            <a:xfrm>
              <a:off x="3996444" y="1145886"/>
              <a:ext cx="2090451" cy="3785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9" name="Google Shape;359;p14"/>
            <p:cNvSpPr/>
            <p:nvPr/>
          </p:nvSpPr>
          <p:spPr>
            <a:xfrm>
              <a:off x="1860272" y="3752564"/>
              <a:ext cx="91440" cy="37854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0" name="Google Shape;360;p14"/>
            <p:cNvSpPr/>
            <p:nvPr/>
          </p:nvSpPr>
          <p:spPr>
            <a:xfrm>
              <a:off x="1860272" y="2219998"/>
              <a:ext cx="91440" cy="37854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1" name="Google Shape;361;p14"/>
            <p:cNvSpPr/>
            <p:nvPr/>
          </p:nvSpPr>
          <p:spPr>
            <a:xfrm>
              <a:off x="1905992" y="1145886"/>
              <a:ext cx="2090451" cy="37854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2" name="Google Shape;362;p14"/>
            <p:cNvSpPr/>
            <p:nvPr/>
          </p:nvSpPr>
          <p:spPr>
            <a:xfrm>
              <a:off x="913050" y="368192"/>
              <a:ext cx="6166786" cy="7776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4"/>
            <p:cNvSpPr txBox="1"/>
            <p:nvPr/>
          </p:nvSpPr>
          <p:spPr>
            <a:xfrm>
              <a:off x="913050" y="368192"/>
              <a:ext cx="6166786" cy="7776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Доход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любое поступление денежных средств или получение материальных благ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4813" y="1524431"/>
              <a:ext cx="3802358" cy="69556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4"/>
            <p:cNvSpPr txBox="1"/>
            <p:nvPr/>
          </p:nvSpPr>
          <p:spPr>
            <a:xfrm>
              <a:off x="4813" y="1524431"/>
              <a:ext cx="3802358" cy="6955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первичные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4813" y="2598543"/>
              <a:ext cx="3802358" cy="115402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4"/>
            <p:cNvSpPr txBox="1"/>
            <p:nvPr/>
          </p:nvSpPr>
          <p:spPr>
            <a:xfrm>
              <a:off x="4813" y="2598543"/>
              <a:ext cx="3802358" cy="11540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доходы, полученные в результате деятельности в сфере производства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191" y="4131110"/>
              <a:ext cx="3801601" cy="90129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4"/>
            <p:cNvSpPr txBox="1"/>
            <p:nvPr/>
          </p:nvSpPr>
          <p:spPr>
            <a:xfrm>
              <a:off x="5191" y="4131110"/>
              <a:ext cx="3801601" cy="9012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прибыль предприятия, зарплата работников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4185716" y="1524431"/>
              <a:ext cx="3802358" cy="69556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 txBox="1"/>
            <p:nvPr/>
          </p:nvSpPr>
          <p:spPr>
            <a:xfrm>
              <a:off x="4185716" y="1524431"/>
              <a:ext cx="3802358" cy="6955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вторичные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4190529" y="2600445"/>
              <a:ext cx="3802358" cy="115402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 txBox="1"/>
            <p:nvPr/>
          </p:nvSpPr>
          <p:spPr>
            <a:xfrm>
              <a:off x="4190529" y="2600445"/>
              <a:ext cx="3802358" cy="11540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доходы в результате перераспреде- ления первичных доходов в виде налогов в государственный бюджет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4186095" y="4131110"/>
              <a:ext cx="3801601" cy="90129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4"/>
            <p:cNvSpPr txBox="1"/>
            <p:nvPr/>
          </p:nvSpPr>
          <p:spPr>
            <a:xfrm>
              <a:off x="4186095" y="4131110"/>
              <a:ext cx="3801601" cy="9012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зарплата в бюджетных организа- циях,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трансферты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населению – пенсии, пособия, стипендии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Виды доходов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81" name="Google Shape;381;p15"/>
          <p:cNvGraphicFramePr/>
          <p:nvPr/>
        </p:nvGraphicFramePr>
        <p:xfrm>
          <a:off x="1104900" y="144875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{8EC83C60-21BD-47C5-9BBE-F632A3B08187}</a:tableStyleId>
              </a:tblPr>
              <a:tblGrid>
                <a:gridCol w="2227825"/>
                <a:gridCol w="7752850"/>
              </a:tblGrid>
              <a:tr h="5115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доходов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82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Заработная плата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Доход собственников труда. Бывает повременной и сдельной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2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Рента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Доход от земельного участка или другого природного ресурса, исполь- зующегося для хозяйственных целей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2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Процент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Доход от капитала, а также от вклада в банке, ценных бумаг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80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Прибыль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Разница между выручкой и затратами на производство (является возна- граждением предпринимателю за новые идеи и риск)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7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Дивиденд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Доход владельца акции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7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Роялти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Доход автора произведения, плата за авторские права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Виды доходов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87" name="Google Shape;387;p16"/>
          <p:cNvGrpSpPr/>
          <p:nvPr/>
        </p:nvGrpSpPr>
        <p:grpSpPr>
          <a:xfrm>
            <a:off x="2700974" y="1427977"/>
            <a:ext cx="6870989" cy="4042947"/>
            <a:chOff x="576068" y="802"/>
            <a:chExt cx="6870989" cy="4042947"/>
          </a:xfrm>
        </p:grpSpPr>
        <p:sp>
          <p:nvSpPr>
            <p:cNvPr id="388" name="Google Shape;388;p16"/>
            <p:cNvSpPr/>
            <p:nvPr/>
          </p:nvSpPr>
          <p:spPr>
            <a:xfrm>
              <a:off x="6806238" y="1883509"/>
              <a:ext cx="392968" cy="119037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9" name="Google Shape;389;p16"/>
            <p:cNvSpPr/>
            <p:nvPr/>
          </p:nvSpPr>
          <p:spPr>
            <a:xfrm>
              <a:off x="6806238" y="1883509"/>
              <a:ext cx="392968" cy="48096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0" name="Google Shape;390;p16"/>
            <p:cNvSpPr/>
            <p:nvPr/>
          </p:nvSpPr>
          <p:spPr>
            <a:xfrm>
              <a:off x="6162083" y="1174102"/>
              <a:ext cx="91440" cy="20982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1" name="Google Shape;391;p16"/>
            <p:cNvSpPr/>
            <p:nvPr/>
          </p:nvSpPr>
          <p:spPr>
            <a:xfrm>
              <a:off x="4027140" y="500384"/>
              <a:ext cx="2180663" cy="1741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47703"/>
                  </a:lnTo>
                  <a:lnTo>
                    <a:pt x="120000" y="47703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2" name="Google Shape;392;p16"/>
            <p:cNvSpPr/>
            <p:nvPr/>
          </p:nvSpPr>
          <p:spPr>
            <a:xfrm>
              <a:off x="823918" y="1883509"/>
              <a:ext cx="472222" cy="19104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3" name="Google Shape;393;p16"/>
            <p:cNvSpPr/>
            <p:nvPr/>
          </p:nvSpPr>
          <p:spPr>
            <a:xfrm>
              <a:off x="823918" y="1883509"/>
              <a:ext cx="472222" cy="12010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4" name="Google Shape;394;p16"/>
            <p:cNvSpPr/>
            <p:nvPr/>
          </p:nvSpPr>
          <p:spPr>
            <a:xfrm>
              <a:off x="823918" y="1883509"/>
              <a:ext cx="472222" cy="4916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5" name="Google Shape;395;p16"/>
            <p:cNvSpPr/>
            <p:nvPr/>
          </p:nvSpPr>
          <p:spPr>
            <a:xfrm>
              <a:off x="1769602" y="1174102"/>
              <a:ext cx="91440" cy="20982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6" name="Google Shape;396;p16"/>
            <p:cNvSpPr/>
            <p:nvPr/>
          </p:nvSpPr>
          <p:spPr>
            <a:xfrm>
              <a:off x="1815322" y="500384"/>
              <a:ext cx="2211817" cy="17413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47703"/>
                  </a:lnTo>
                  <a:lnTo>
                    <a:pt x="0" y="47703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7" name="Google Shape;397;p16"/>
            <p:cNvSpPr/>
            <p:nvPr/>
          </p:nvSpPr>
          <p:spPr>
            <a:xfrm>
              <a:off x="2509662" y="802"/>
              <a:ext cx="3034954" cy="49958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6"/>
            <p:cNvSpPr txBox="1"/>
            <p:nvPr/>
          </p:nvSpPr>
          <p:spPr>
            <a:xfrm>
              <a:off x="2509662" y="802"/>
              <a:ext cx="3034954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Заработная плата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576068" y="674519"/>
              <a:ext cx="2478509" cy="49958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6"/>
            <p:cNvSpPr txBox="1"/>
            <p:nvPr/>
          </p:nvSpPr>
          <p:spPr>
            <a:xfrm>
              <a:off x="576068" y="674519"/>
              <a:ext cx="2478509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повременная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576068" y="1383926"/>
              <a:ext cx="2478509" cy="49958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6"/>
            <p:cNvSpPr txBox="1"/>
            <p:nvPr/>
          </p:nvSpPr>
          <p:spPr>
            <a:xfrm>
              <a:off x="576068" y="1383926"/>
              <a:ext cx="2478509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зависит от: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296141" y="2125352"/>
              <a:ext cx="2485753" cy="49958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6"/>
            <p:cNvSpPr txBox="1"/>
            <p:nvPr/>
          </p:nvSpPr>
          <p:spPr>
            <a:xfrm>
              <a:off x="1296141" y="2125352"/>
              <a:ext cx="2485753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отработанного време- ни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296141" y="2834759"/>
              <a:ext cx="2485753" cy="49958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6"/>
            <p:cNvSpPr txBox="1"/>
            <p:nvPr/>
          </p:nvSpPr>
          <p:spPr>
            <a:xfrm>
              <a:off x="1296141" y="2834759"/>
              <a:ext cx="2485753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квалификации работ- ника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296141" y="3544167"/>
              <a:ext cx="2485753" cy="49958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6"/>
            <p:cNvSpPr txBox="1"/>
            <p:nvPr/>
          </p:nvSpPr>
          <p:spPr>
            <a:xfrm>
              <a:off x="1296141" y="3544167"/>
              <a:ext cx="2485753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сложности, качества, условий труда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4968548" y="674519"/>
              <a:ext cx="2478509" cy="49958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6"/>
            <p:cNvSpPr txBox="1"/>
            <p:nvPr/>
          </p:nvSpPr>
          <p:spPr>
            <a:xfrm>
              <a:off x="4968548" y="674519"/>
              <a:ext cx="2478509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сдельная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4968548" y="1383926"/>
              <a:ext cx="2478509" cy="49958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6"/>
            <p:cNvSpPr txBox="1"/>
            <p:nvPr/>
          </p:nvSpPr>
          <p:spPr>
            <a:xfrm>
              <a:off x="4968548" y="1383926"/>
              <a:ext cx="2478509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зависит от: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4320484" y="2114681"/>
              <a:ext cx="2485753" cy="49958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6"/>
            <p:cNvSpPr txBox="1"/>
            <p:nvPr/>
          </p:nvSpPr>
          <p:spPr>
            <a:xfrm>
              <a:off x="4320484" y="2114681"/>
              <a:ext cx="2485753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количества продукции (услуг)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4320484" y="2824088"/>
              <a:ext cx="2485753" cy="49958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6"/>
            <p:cNvSpPr txBox="1"/>
            <p:nvPr/>
          </p:nvSpPr>
          <p:spPr>
            <a:xfrm>
              <a:off x="4320484" y="2824088"/>
              <a:ext cx="2485753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качества продукции (услуг)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17" name="Google Shape;417;p16"/>
          <p:cNvGrpSpPr/>
          <p:nvPr/>
        </p:nvGrpSpPr>
        <p:grpSpPr>
          <a:xfrm>
            <a:off x="1104900" y="5832635"/>
            <a:ext cx="9980681" cy="576065"/>
            <a:chOff x="4185716" y="2662397"/>
            <a:chExt cx="3802358" cy="1226035"/>
          </a:xfrm>
        </p:grpSpPr>
        <p:sp>
          <p:nvSpPr>
            <p:cNvPr id="418" name="Google Shape;418;p16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6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Минимальная заработная плата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самый низкий допустимый размер оплаты труда для всех без исключения сфер экономической деятельности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Прожиточный минимум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25" name="Google Shape;425;p17"/>
          <p:cNvGrpSpPr/>
          <p:nvPr/>
        </p:nvGrpSpPr>
        <p:grpSpPr>
          <a:xfrm>
            <a:off x="1934228" y="1660309"/>
            <a:ext cx="8087952" cy="576065"/>
            <a:chOff x="4185716" y="2662397"/>
            <a:chExt cx="3802358" cy="1226035"/>
          </a:xfrm>
        </p:grpSpPr>
        <p:sp>
          <p:nvSpPr>
            <p:cNvPr id="426" name="Google Shape;426;p17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7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жизни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степень обеспеченности людей материальными благами, удовлетворения их потребностей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28" name="Google Shape;428;p17"/>
          <p:cNvGrpSpPr/>
          <p:nvPr/>
        </p:nvGrpSpPr>
        <p:grpSpPr>
          <a:xfrm>
            <a:off x="1938412" y="2942388"/>
            <a:ext cx="8079583" cy="2894384"/>
            <a:chOff x="4183" y="792087"/>
            <a:chExt cx="8079583" cy="2894384"/>
          </a:xfrm>
        </p:grpSpPr>
        <p:sp>
          <p:nvSpPr>
            <p:cNvPr id="429" name="Google Shape;429;p17"/>
            <p:cNvSpPr/>
            <p:nvPr/>
          </p:nvSpPr>
          <p:spPr>
            <a:xfrm>
              <a:off x="4043975" y="1664613"/>
              <a:ext cx="3167266" cy="3664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0" name="Google Shape;430;p17"/>
            <p:cNvSpPr/>
            <p:nvPr/>
          </p:nvSpPr>
          <p:spPr>
            <a:xfrm>
              <a:off x="4043975" y="1664613"/>
              <a:ext cx="1055755" cy="3664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1" name="Google Shape;431;p17"/>
            <p:cNvSpPr/>
            <p:nvPr/>
          </p:nvSpPr>
          <p:spPr>
            <a:xfrm>
              <a:off x="2988219" y="1664613"/>
              <a:ext cx="1055755" cy="3664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2" name="Google Shape;432;p17"/>
            <p:cNvSpPr/>
            <p:nvPr/>
          </p:nvSpPr>
          <p:spPr>
            <a:xfrm>
              <a:off x="876708" y="1664613"/>
              <a:ext cx="3167266" cy="3664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3" name="Google Shape;433;p17"/>
            <p:cNvSpPr/>
            <p:nvPr/>
          </p:nvSpPr>
          <p:spPr>
            <a:xfrm>
              <a:off x="1979449" y="792087"/>
              <a:ext cx="4129051" cy="87252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7"/>
            <p:cNvSpPr txBox="1"/>
            <p:nvPr/>
          </p:nvSpPr>
          <p:spPr>
            <a:xfrm>
              <a:off x="1979449" y="792087"/>
              <a:ext cx="4129051" cy="8725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Показатели, используемые для определения уровня жизни населения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4183" y="2031073"/>
              <a:ext cx="1745050" cy="165539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7"/>
            <p:cNvSpPr txBox="1"/>
            <p:nvPr/>
          </p:nvSpPr>
          <p:spPr>
            <a:xfrm>
              <a:off x="4183" y="2031073"/>
              <a:ext cx="1745050" cy="16553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размер дохода на душу населения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2115694" y="2031073"/>
              <a:ext cx="1745050" cy="165539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7"/>
            <p:cNvSpPr txBox="1"/>
            <p:nvPr/>
          </p:nvSpPr>
          <p:spPr>
            <a:xfrm>
              <a:off x="2115694" y="2031073"/>
              <a:ext cx="1745050" cy="16553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доля расходов на питание в семейном бюджете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4227205" y="2031073"/>
              <a:ext cx="1745050" cy="165539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7"/>
            <p:cNvSpPr txBox="1"/>
            <p:nvPr/>
          </p:nvSpPr>
          <p:spPr>
            <a:xfrm>
              <a:off x="4227205" y="2031073"/>
              <a:ext cx="1745050" cy="16553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потребление товаров длительного пользования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6338716" y="2031073"/>
              <a:ext cx="1745050" cy="165539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7"/>
            <p:cNvSpPr txBox="1"/>
            <p:nvPr/>
          </p:nvSpPr>
          <p:spPr>
            <a:xfrm>
              <a:off x="6338716" y="2031073"/>
              <a:ext cx="1745050" cy="16553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количество жилой площади на одного человека и др.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Прожиточный минимум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Ernst Engel.jpg" id="448" name="Google Shape;448;p18"/>
          <p:cNvPicPr preferRelativeResize="0"/>
          <p:nvPr/>
        </p:nvPicPr>
        <p:blipFill rotWithShape="1">
          <a:blip r:embed="rId3">
            <a:alphaModFix/>
          </a:blip>
          <a:srcRect b="10607" l="2046" r="1148" t="1230"/>
          <a:stretch/>
        </p:blipFill>
        <p:spPr>
          <a:xfrm>
            <a:off x="6946020" y="1461537"/>
            <a:ext cx="4139562" cy="525658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449" name="Google Shape;449;p18"/>
          <p:cNvGrpSpPr/>
          <p:nvPr/>
        </p:nvGrpSpPr>
        <p:grpSpPr>
          <a:xfrm>
            <a:off x="1104900" y="1461537"/>
            <a:ext cx="5701342" cy="2610131"/>
            <a:chOff x="4185716" y="2662397"/>
            <a:chExt cx="3802358" cy="1226035"/>
          </a:xfrm>
        </p:grpSpPr>
        <p:sp>
          <p:nvSpPr>
            <p:cNvPr id="450" name="Google Shape;450;p18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8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Немецкий экономист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Эрнст Энгель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(1821-1896 гг.) сформулировал в 1850-е гг. экономический закон, сог- ласно которому чем ниже доходы человека, тем боль- шую часть доходов (в %) он тратит на питание. С рос- том доходов доля расходов на питание снижается, на одежду, жилище и коммунальные услуги несколько увеличивается, на удовлетворение культурных и иных нематериальных потребностей (путешествия, спорт и т.д.), а также на сбережения – заметно возрас- тает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52" name="Google Shape;452;p18"/>
          <p:cNvSpPr txBox="1"/>
          <p:nvPr/>
        </p:nvSpPr>
        <p:spPr>
          <a:xfrm>
            <a:off x="3335864" y="6394965"/>
            <a:ext cx="361015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Эрнст Энгель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Прожиточный минимум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58" name="Google Shape;458;p19"/>
          <p:cNvGrpSpPr/>
          <p:nvPr/>
        </p:nvGrpSpPr>
        <p:grpSpPr>
          <a:xfrm>
            <a:off x="1108276" y="1486611"/>
            <a:ext cx="9980215" cy="868400"/>
            <a:chOff x="4185716" y="2662397"/>
            <a:chExt cx="3802358" cy="1226035"/>
          </a:xfrm>
        </p:grpSpPr>
        <p:sp>
          <p:nvSpPr>
            <p:cNvPr id="459" name="Google Shape;459;p19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9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Бюджет прожиточного минимума (БПМ )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стоимость минимального набора материальных благ и услуг, которые необходимы для обеспечения жизнедеятельности человека и сохране- ния его здоровья. Учитывает также обязательные платежи и взносы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61" name="Google Shape;461;p19"/>
          <p:cNvGrpSpPr/>
          <p:nvPr/>
        </p:nvGrpSpPr>
        <p:grpSpPr>
          <a:xfrm>
            <a:off x="1120715" y="2481101"/>
            <a:ext cx="9964867" cy="648072"/>
            <a:chOff x="4185716" y="2662397"/>
            <a:chExt cx="3802358" cy="1226035"/>
          </a:xfrm>
        </p:grpSpPr>
        <p:sp>
          <p:nvSpPr>
            <p:cNvPr id="462" name="Google Shape;462;p19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9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Бюджет прожиточного минимума ежеквартально утверждается постановлением Совета Ми- нистров Республики Беларусь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64" name="Google Shape;464;p19"/>
          <p:cNvSpPr txBox="1"/>
          <p:nvPr/>
        </p:nvSpPr>
        <p:spPr>
          <a:xfrm>
            <a:off x="1120715" y="6092070"/>
            <a:ext cx="47943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Бюджет прожиточного минимума в Республике Беларусь с 1 февраля 2022 г. по 30 апреля 2022 г.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65" name="Google Shape;46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9311" y="3255263"/>
            <a:ext cx="5200279" cy="342158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Отношения собственности.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Основные формы собственности.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Виды доходов.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Прожиточный минимум.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sp>
        <p:nvSpPr>
          <p:cNvPr id="472" name="Google Shape;472;p20"/>
          <p:cNvSpPr txBox="1"/>
          <p:nvPr>
            <p:ph idx="1" type="body"/>
          </p:nvPr>
        </p:nvSpPr>
        <p:spPr>
          <a:xfrm>
            <a:off x="1104900" y="1483743"/>
            <a:ext cx="5822111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66700" lvl="0" marL="2667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1. Данилов А.Н. и др. Обществоведение: Учебное по- собие для 10 класса. / Под ред. А.Н.Данилова. – Минск: Адукацыя і выхаванне, 2020, §13.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73" name="Google Shape;47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468" y="1483743"/>
            <a:ext cx="3966058" cy="520903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Отношения собственности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104900" y="1411924"/>
            <a:ext cx="9980682" cy="634026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Собственность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признанные обществом отношения в связи с распределением и присвое- нием экономических благ между различными субъектами экономических отношений</a:t>
            </a:r>
            <a:endParaRPr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6907" y="2206181"/>
            <a:ext cx="3278676" cy="451100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1" name="Google Shape;141;p3"/>
          <p:cNvSpPr/>
          <p:nvPr/>
        </p:nvSpPr>
        <p:spPr>
          <a:xfrm>
            <a:off x="1104900" y="2161851"/>
            <a:ext cx="6589862" cy="495364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Право собственности закрепляется законом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1104900" y="2773116"/>
            <a:ext cx="6589862" cy="2005918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44: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Государство гарантирует каждому право собст- венности и содействует её приобретению. Собственник имеет право владеть, пользоваться и распоряжаться имуще- ством как единолично, так и совместно с другими лицами. Неприкосновенность собственности, право её наследования охраняются законом. Собственность, приобретённая закон- ным способом, защищается государством.</a:t>
            </a:r>
            <a:endParaRPr/>
          </a:p>
        </p:txBody>
      </p:sp>
      <p:sp>
        <p:nvSpPr>
          <p:cNvPr id="143" name="Google Shape;143;p3"/>
          <p:cNvSpPr txBox="1"/>
          <p:nvPr/>
        </p:nvSpPr>
        <p:spPr>
          <a:xfrm>
            <a:off x="4140680" y="6410350"/>
            <a:ext cx="361015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Отношения собственности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9" name="Google Shape;149;p4"/>
          <p:cNvGrpSpPr/>
          <p:nvPr/>
        </p:nvGrpSpPr>
        <p:grpSpPr>
          <a:xfrm>
            <a:off x="2063334" y="1942710"/>
            <a:ext cx="8063813" cy="4104457"/>
            <a:chOff x="541" y="576063"/>
            <a:chExt cx="8063813" cy="4104457"/>
          </a:xfrm>
        </p:grpSpPr>
        <p:sp>
          <p:nvSpPr>
            <p:cNvPr id="150" name="Google Shape;150;p4"/>
            <p:cNvSpPr/>
            <p:nvPr/>
          </p:nvSpPr>
          <p:spPr>
            <a:xfrm>
              <a:off x="4032448" y="1710314"/>
              <a:ext cx="2852986" cy="4951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1" name="Google Shape;151;p4"/>
            <p:cNvSpPr/>
            <p:nvPr/>
          </p:nvSpPr>
          <p:spPr>
            <a:xfrm>
              <a:off x="3986728" y="2997553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2" name="Google Shape;152;p4"/>
            <p:cNvSpPr/>
            <p:nvPr/>
          </p:nvSpPr>
          <p:spPr>
            <a:xfrm>
              <a:off x="3986728" y="1710314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3" name="Google Shape;153;p4"/>
            <p:cNvSpPr/>
            <p:nvPr/>
          </p:nvSpPr>
          <p:spPr>
            <a:xfrm>
              <a:off x="1133741" y="2997553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4" name="Google Shape;154;p4"/>
            <p:cNvSpPr/>
            <p:nvPr/>
          </p:nvSpPr>
          <p:spPr>
            <a:xfrm>
              <a:off x="1179461" y="1710314"/>
              <a:ext cx="2852986" cy="49514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5" name="Google Shape;155;p4"/>
            <p:cNvSpPr/>
            <p:nvPr/>
          </p:nvSpPr>
          <p:spPr>
            <a:xfrm>
              <a:off x="1152122" y="576063"/>
              <a:ext cx="5760651" cy="113425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1152122" y="576063"/>
              <a:ext cx="5760651" cy="11342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Субъект собственности (собственник) –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это лицо или группа лиц, обладающих каким-либо имуществом, распоряжающихся и пользующихся им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541" y="2205460"/>
              <a:ext cx="2357840" cy="79209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541" y="2205460"/>
              <a:ext cx="2357840" cy="7920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физическое лицо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541" y="3492699"/>
              <a:ext cx="2357840" cy="117892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541" y="3492699"/>
              <a:ext cx="2357840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отдельное лицо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53527" y="2205460"/>
              <a:ext cx="2357840" cy="79209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2853527" y="2205460"/>
              <a:ext cx="2357840" cy="7920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юридическое лицо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53527" y="3492699"/>
              <a:ext cx="2357840" cy="117892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 txBox="1"/>
            <p:nvPr/>
          </p:nvSpPr>
          <p:spPr>
            <a:xfrm>
              <a:off x="2853527" y="3492699"/>
              <a:ext cx="2357840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организация, предприятие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5706514" y="2205460"/>
              <a:ext cx="2357840" cy="247506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 txBox="1"/>
            <p:nvPr/>
          </p:nvSpPr>
          <p:spPr>
            <a:xfrm>
              <a:off x="5706514" y="2205460"/>
              <a:ext cx="2357840" cy="24750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Отношения собственности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2" name="Google Shape;172;p5"/>
          <p:cNvGrpSpPr/>
          <p:nvPr/>
        </p:nvGrpSpPr>
        <p:grpSpPr>
          <a:xfrm>
            <a:off x="2063334" y="2086727"/>
            <a:ext cx="8063813" cy="3816423"/>
            <a:chOff x="541" y="720080"/>
            <a:chExt cx="8063813" cy="3816423"/>
          </a:xfrm>
        </p:grpSpPr>
        <p:sp>
          <p:nvSpPr>
            <p:cNvPr id="173" name="Google Shape;173;p5"/>
            <p:cNvSpPr/>
            <p:nvPr/>
          </p:nvSpPr>
          <p:spPr>
            <a:xfrm>
              <a:off x="4032448" y="1566297"/>
              <a:ext cx="2852986" cy="4951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4" name="Google Shape;174;p5"/>
            <p:cNvSpPr/>
            <p:nvPr/>
          </p:nvSpPr>
          <p:spPr>
            <a:xfrm>
              <a:off x="3986728" y="2853536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5" name="Google Shape;175;p5"/>
            <p:cNvSpPr/>
            <p:nvPr/>
          </p:nvSpPr>
          <p:spPr>
            <a:xfrm>
              <a:off x="3986728" y="1566297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6" name="Google Shape;176;p5"/>
            <p:cNvSpPr/>
            <p:nvPr/>
          </p:nvSpPr>
          <p:spPr>
            <a:xfrm>
              <a:off x="1133741" y="2853536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7" name="Google Shape;177;p5"/>
            <p:cNvSpPr/>
            <p:nvPr/>
          </p:nvSpPr>
          <p:spPr>
            <a:xfrm>
              <a:off x="1179461" y="1566297"/>
              <a:ext cx="2852986" cy="49514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8" name="Google Shape;178;p5"/>
            <p:cNvSpPr/>
            <p:nvPr/>
          </p:nvSpPr>
          <p:spPr>
            <a:xfrm>
              <a:off x="1152122" y="720080"/>
              <a:ext cx="5760651" cy="84621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1152122" y="720080"/>
              <a:ext cx="5760651" cy="8462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Объекты собственности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541" y="2061443"/>
              <a:ext cx="2357840" cy="79209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541" y="2061443"/>
              <a:ext cx="2357840" cy="7920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материальные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541" y="3348682"/>
              <a:ext cx="2357840" cy="117892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541" y="3348682"/>
              <a:ext cx="2357840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вещи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2853527" y="2061443"/>
              <a:ext cx="2357840" cy="79209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2853527" y="2061443"/>
              <a:ext cx="2357840" cy="7920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нематериальные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2853527" y="3348682"/>
              <a:ext cx="2357840" cy="117892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2853527" y="3348682"/>
              <a:ext cx="2357840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авторские права, патенты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06514" y="2061443"/>
              <a:ext cx="2357840" cy="247506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 txBox="1"/>
            <p:nvPr/>
          </p:nvSpPr>
          <p:spPr>
            <a:xfrm>
              <a:off x="5706514" y="2061443"/>
              <a:ext cx="2357840" cy="24750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живые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Отношения собственности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5" name="Google Shape;195;p6"/>
          <p:cNvGrpSpPr/>
          <p:nvPr/>
        </p:nvGrpSpPr>
        <p:grpSpPr>
          <a:xfrm>
            <a:off x="2138397" y="1600086"/>
            <a:ext cx="7913686" cy="4914948"/>
            <a:chOff x="3596" y="142701"/>
            <a:chExt cx="7913686" cy="4914948"/>
          </a:xfrm>
        </p:grpSpPr>
        <p:sp>
          <p:nvSpPr>
            <p:cNvPr id="196" name="Google Shape;196;p6"/>
            <p:cNvSpPr/>
            <p:nvPr/>
          </p:nvSpPr>
          <p:spPr>
            <a:xfrm>
              <a:off x="6876166" y="1505097"/>
              <a:ext cx="91440" cy="3426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7" name="Google Shape;197;p6"/>
            <p:cNvSpPr/>
            <p:nvPr/>
          </p:nvSpPr>
          <p:spPr>
            <a:xfrm>
              <a:off x="3960117" y="657201"/>
              <a:ext cx="2961768" cy="3426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6"/>
            <p:cNvSpPr/>
            <p:nvPr/>
          </p:nvSpPr>
          <p:spPr>
            <a:xfrm>
              <a:off x="4722297" y="1506410"/>
              <a:ext cx="91440" cy="3426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9" name="Google Shape;199;p6"/>
            <p:cNvSpPr/>
            <p:nvPr/>
          </p:nvSpPr>
          <p:spPr>
            <a:xfrm>
              <a:off x="3960117" y="657201"/>
              <a:ext cx="807899" cy="3426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0" name="Google Shape;200;p6"/>
            <p:cNvSpPr/>
            <p:nvPr/>
          </p:nvSpPr>
          <p:spPr>
            <a:xfrm>
              <a:off x="2747999" y="1506410"/>
              <a:ext cx="91440" cy="3426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6"/>
            <p:cNvSpPr/>
            <p:nvPr/>
          </p:nvSpPr>
          <p:spPr>
            <a:xfrm>
              <a:off x="2793719" y="657201"/>
              <a:ext cx="1166397" cy="34264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2" name="Google Shape;202;p6"/>
            <p:cNvSpPr/>
            <p:nvPr/>
          </p:nvSpPr>
          <p:spPr>
            <a:xfrm>
              <a:off x="773702" y="1506410"/>
              <a:ext cx="91440" cy="3426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3" name="Google Shape;203;p6"/>
            <p:cNvSpPr/>
            <p:nvPr/>
          </p:nvSpPr>
          <p:spPr>
            <a:xfrm>
              <a:off x="819422" y="657201"/>
              <a:ext cx="3140695" cy="34264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4" name="Google Shape;204;p6"/>
            <p:cNvSpPr/>
            <p:nvPr/>
          </p:nvSpPr>
          <p:spPr>
            <a:xfrm>
              <a:off x="2241393" y="142701"/>
              <a:ext cx="3437448" cy="51450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 txBox="1"/>
            <p:nvPr/>
          </p:nvSpPr>
          <p:spPr>
            <a:xfrm>
              <a:off x="2241393" y="142701"/>
              <a:ext cx="3437448" cy="514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Отношения собственности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3596" y="999848"/>
              <a:ext cx="1631651" cy="50656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3596" y="999848"/>
              <a:ext cx="1631651" cy="5065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владение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3596" y="1849057"/>
              <a:ext cx="1631651" cy="320859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 txBox="1"/>
            <p:nvPr/>
          </p:nvSpPr>
          <p:spPr>
            <a:xfrm>
              <a:off x="3596" y="1849057"/>
              <a:ext cx="1631651" cy="32085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реальное обладание объектом собственности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977894" y="999848"/>
              <a:ext cx="1631651" cy="50656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6"/>
            <p:cNvSpPr txBox="1"/>
            <p:nvPr/>
          </p:nvSpPr>
          <p:spPr>
            <a:xfrm>
              <a:off x="1977894" y="999848"/>
              <a:ext cx="1631651" cy="5065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пользование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1977894" y="1849057"/>
              <a:ext cx="1631651" cy="320859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1977894" y="1849057"/>
              <a:ext cx="1631651" cy="32085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использование объекта соб- ственности в соответствии с его назначе- нием по усмот- рению и жела- нию пользова- теля, который присваивает полезные ре- зультаты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3952192" y="999848"/>
              <a:ext cx="1631651" cy="50656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6"/>
            <p:cNvSpPr txBox="1"/>
            <p:nvPr/>
          </p:nvSpPr>
          <p:spPr>
            <a:xfrm>
              <a:off x="3952192" y="999848"/>
              <a:ext cx="1631651" cy="5065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распоряжение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3952192" y="1849057"/>
              <a:ext cx="1631651" cy="320859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6"/>
            <p:cNvSpPr txBox="1"/>
            <p:nvPr/>
          </p:nvSpPr>
          <p:spPr>
            <a:xfrm>
              <a:off x="3952192" y="1849057"/>
              <a:ext cx="1631651" cy="32085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управление собствен- ностью (про- дажа, дарение, обмен, пере- дача в аренду, завещание и др.)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5927134" y="999848"/>
              <a:ext cx="1989504" cy="50524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6"/>
            <p:cNvSpPr txBox="1"/>
            <p:nvPr/>
          </p:nvSpPr>
          <p:spPr>
            <a:xfrm>
              <a:off x="5927134" y="999848"/>
              <a:ext cx="1989504" cy="5052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ответственность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5926489" y="1847744"/>
              <a:ext cx="1990793" cy="320859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6"/>
            <p:cNvSpPr txBox="1"/>
            <p:nvPr/>
          </p:nvSpPr>
          <p:spPr>
            <a:xfrm>
              <a:off x="5926489" y="1847744"/>
              <a:ext cx="1990793" cy="32085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обеспечение надлежащего использования объекта собственности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Отношения собственности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7" name="Google Shape;2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5648" y="1407742"/>
            <a:ext cx="3699934" cy="524365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8" name="Google Shape;228;p7"/>
          <p:cNvSpPr/>
          <p:nvPr/>
        </p:nvSpPr>
        <p:spPr>
          <a:xfrm>
            <a:off x="1102094" y="2469574"/>
            <a:ext cx="6152721" cy="1205279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212: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Риск случайной гибели, случайной порчи или случайного повреждения имущества несёт его соб- ственник, если иное не предусмотрено законодатель- ством или договором.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29" name="Google Shape;229;p7"/>
          <p:cNvSpPr/>
          <p:nvPr/>
        </p:nvSpPr>
        <p:spPr>
          <a:xfrm>
            <a:off x="1104900" y="1407742"/>
            <a:ext cx="6149915" cy="930016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211: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Собственник несёт бремя содержания при- надлежащего ему имущества, если иное не предусмотре- но законодательством или договором.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3148642" y="6312845"/>
            <a:ext cx="423700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Гражданский кодекс Республики Беларусь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Отношения собственности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6" name="Google Shape;236;p8"/>
          <p:cNvGrpSpPr/>
          <p:nvPr/>
        </p:nvGrpSpPr>
        <p:grpSpPr>
          <a:xfrm>
            <a:off x="2680127" y="1483860"/>
            <a:ext cx="6830227" cy="5127151"/>
            <a:chOff x="581330" y="596"/>
            <a:chExt cx="6830227" cy="5127151"/>
          </a:xfrm>
        </p:grpSpPr>
        <p:sp>
          <p:nvSpPr>
            <p:cNvPr id="237" name="Google Shape;237;p8"/>
            <p:cNvSpPr/>
            <p:nvPr/>
          </p:nvSpPr>
          <p:spPr>
            <a:xfrm>
              <a:off x="5724743" y="4228913"/>
              <a:ext cx="91440" cy="26585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8" name="Google Shape;238;p8"/>
            <p:cNvSpPr/>
            <p:nvPr/>
          </p:nvSpPr>
          <p:spPr>
            <a:xfrm>
              <a:off x="5724743" y="3330079"/>
              <a:ext cx="91440" cy="26585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9" name="Google Shape;239;p8"/>
            <p:cNvSpPr/>
            <p:nvPr/>
          </p:nvSpPr>
          <p:spPr>
            <a:xfrm>
              <a:off x="5724743" y="2431245"/>
              <a:ext cx="91440" cy="26585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0" name="Google Shape;240;p8"/>
            <p:cNvSpPr/>
            <p:nvPr/>
          </p:nvSpPr>
          <p:spPr>
            <a:xfrm>
              <a:off x="5724743" y="1532411"/>
              <a:ext cx="91440" cy="26585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1" name="Google Shape;241;p8"/>
            <p:cNvSpPr/>
            <p:nvPr/>
          </p:nvSpPr>
          <p:spPr>
            <a:xfrm>
              <a:off x="3996444" y="633577"/>
              <a:ext cx="1774019" cy="2658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2" name="Google Shape;242;p8"/>
            <p:cNvSpPr/>
            <p:nvPr/>
          </p:nvSpPr>
          <p:spPr>
            <a:xfrm>
              <a:off x="2176704" y="2431245"/>
              <a:ext cx="91440" cy="26585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3" name="Google Shape;243;p8"/>
            <p:cNvSpPr/>
            <p:nvPr/>
          </p:nvSpPr>
          <p:spPr>
            <a:xfrm>
              <a:off x="2176704" y="1532411"/>
              <a:ext cx="91440" cy="26585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4" name="Google Shape;244;p8"/>
            <p:cNvSpPr/>
            <p:nvPr/>
          </p:nvSpPr>
          <p:spPr>
            <a:xfrm>
              <a:off x="2222424" y="633577"/>
              <a:ext cx="1774019" cy="26585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5" name="Google Shape;245;p8"/>
            <p:cNvSpPr/>
            <p:nvPr/>
          </p:nvSpPr>
          <p:spPr>
            <a:xfrm>
              <a:off x="1872208" y="596"/>
              <a:ext cx="4248471" cy="63298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8"/>
            <p:cNvSpPr txBox="1"/>
            <p:nvPr/>
          </p:nvSpPr>
          <p:spPr>
            <a:xfrm>
              <a:off x="1872208" y="596"/>
              <a:ext cx="4248471" cy="632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Способы приобретения права собственности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81330" y="899430"/>
              <a:ext cx="3282187" cy="63298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8"/>
            <p:cNvSpPr txBox="1"/>
            <p:nvPr/>
          </p:nvSpPr>
          <p:spPr>
            <a:xfrm>
              <a:off x="581330" y="899430"/>
              <a:ext cx="3282187" cy="632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первоначальные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(возник- новение права собственности)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81330" y="1798264"/>
              <a:ext cx="3282187" cy="63298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8"/>
            <p:cNvSpPr txBox="1"/>
            <p:nvPr/>
          </p:nvSpPr>
          <p:spPr>
            <a:xfrm>
              <a:off x="581330" y="1798264"/>
              <a:ext cx="3282187" cy="632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производство, создание вещи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581330" y="2697098"/>
              <a:ext cx="3282187" cy="63298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8"/>
            <p:cNvSpPr txBox="1"/>
            <p:nvPr/>
          </p:nvSpPr>
          <p:spPr>
            <a:xfrm>
              <a:off x="581330" y="2697098"/>
              <a:ext cx="3282187" cy="632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находка и сбор общедоступных вещей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4129370" y="899430"/>
              <a:ext cx="3282187" cy="63298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8"/>
            <p:cNvSpPr txBox="1"/>
            <p:nvPr/>
          </p:nvSpPr>
          <p:spPr>
            <a:xfrm>
              <a:off x="4129370" y="899430"/>
              <a:ext cx="3282187" cy="632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вторичные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(переход права собственности)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4129370" y="1798264"/>
              <a:ext cx="3282187" cy="63298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8"/>
            <p:cNvSpPr txBox="1"/>
            <p:nvPr/>
          </p:nvSpPr>
          <p:spPr>
            <a:xfrm>
              <a:off x="4129370" y="1798264"/>
              <a:ext cx="3282187" cy="632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продажа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4129370" y="2697098"/>
              <a:ext cx="3282187" cy="63298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8"/>
            <p:cNvSpPr txBox="1"/>
            <p:nvPr/>
          </p:nvSpPr>
          <p:spPr>
            <a:xfrm>
              <a:off x="4129370" y="2697098"/>
              <a:ext cx="3282187" cy="632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дарение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129370" y="3595932"/>
              <a:ext cx="3282187" cy="63298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8"/>
            <p:cNvSpPr txBox="1"/>
            <p:nvPr/>
          </p:nvSpPr>
          <p:spPr>
            <a:xfrm>
              <a:off x="4129370" y="3595932"/>
              <a:ext cx="3282187" cy="632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обмен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4129370" y="4494766"/>
              <a:ext cx="3282187" cy="63298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8"/>
            <p:cNvSpPr txBox="1"/>
            <p:nvPr/>
          </p:nvSpPr>
          <p:spPr>
            <a:xfrm>
              <a:off x="4129370" y="4494766"/>
              <a:ext cx="3282187" cy="632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наследование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Основные формы собственности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8" name="Google Shape;2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0245" y="1412776"/>
            <a:ext cx="3855337" cy="530441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69" name="Google Shape;269;p9"/>
          <p:cNvSpPr/>
          <p:nvPr/>
        </p:nvSpPr>
        <p:spPr>
          <a:xfrm>
            <a:off x="1104900" y="1412776"/>
            <a:ext cx="6011892" cy="950862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13: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Собственность может быть государственной и частной. Государство гарантирует … равную защиту и равные условия для развития всех форм собственности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70" name="Google Shape;270;p9"/>
          <p:cNvSpPr txBox="1"/>
          <p:nvPr/>
        </p:nvSpPr>
        <p:spPr>
          <a:xfrm>
            <a:off x="3620089" y="6375845"/>
            <a:ext cx="361015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02.05.2022</vt:lpwstr>
  </property>
</Properties>
</file>