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embeddedFontLst>
    <p:embeddedFont>
      <p:font typeface="Quattrocento Sans"/>
      <p:regular r:id="rId17"/>
      <p:bold r:id="rId18"/>
      <p:italic r:id="rId19"/>
      <p:boldItalic r:id="rId20"/>
    </p:embeddedFont>
    <p:embeddedFont>
      <p:font typeface="Cambria Math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O/4douBDMOT7YgzFYSmFxeVxv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6CD9D3-3395-4287-9F13-849EE642D95C}">
  <a:tblStyle styleId="{BD6CD9D3-3395-4287-9F13-849EE642D95C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DD1D6"/>
          </a:solidFill>
        </a:fill>
      </a:tcStyle>
    </a:band1H>
    <a:band2H>
      <a:tcTxStyle/>
    </a:band2H>
    <a:band1V>
      <a:tcTxStyle/>
      <a:tcStyle>
        <a:fill>
          <a:solidFill>
            <a:srgbClr val="CDD1D6"/>
          </a:solidFill>
        </a:fill>
      </a:tcStyle>
    </a:band1V>
    <a:band2V>
      <a:tcTxStyle/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CambriaMath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QuattrocentoSans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QuattrocentoSans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Quattrocento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2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12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12"/>
          <p:cNvSpPr txBox="1"/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subTitle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3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13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13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>
  <p:cSld name="Заголовок раздела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14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14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14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14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" name="Google Shape;41;p14"/>
          <p:cNvSpPr txBox="1"/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5"/>
          <p:cNvSpPr txBox="1"/>
          <p:nvPr>
            <p:ph idx="2" type="body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16"/>
          <p:cNvSpPr txBox="1"/>
          <p:nvPr>
            <p:ph idx="3" type="body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6"/>
          <p:cNvSpPr txBox="1"/>
          <p:nvPr>
            <p:ph idx="4" type="body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9"/>
          <p:cNvSpPr txBox="1"/>
          <p:nvPr>
            <p:ph idx="2" type="body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0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4.jpg"/><Relationship Id="rId6" Type="http://schemas.openxmlformats.org/officeDocument/2006/relationships/image" Target="../media/image7.pn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51520" y="3097538"/>
            <a:ext cx="8712967" cy="2043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dk2"/>
                </a:solidFill>
              </a:rPr>
              <a:t>Конкуренция и её роль в экономике</a:t>
            </a:r>
            <a:endParaRPr sz="48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ru-RU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5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b="1" i="0" sz="1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oogle Shape;238;p10"/>
          <p:cNvGraphicFramePr/>
          <p:nvPr/>
        </p:nvGraphicFramePr>
        <p:xfrm>
          <a:off x="251520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{BD6CD9D3-3395-4287-9F13-849EE642D95C}</a:tableStyleId>
              </a:tblPr>
              <a:tblGrid>
                <a:gridCol w="736450"/>
                <a:gridCol w="2324875"/>
                <a:gridCol w="5651650"/>
              </a:tblGrid>
              <a:tr h="4388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Конкуренция по степени свободы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10126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Большое количество продавцов. Однородная про- дукция. Нет контроля за ценой и влияния на её фор- мирование. Нет барьеров для входа на рынок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316400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Не- со- вер-шен- 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Монополистическая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Большое количество продавцов. Дифференцирован- ная продукция. Существует исключительное право на свою торговую марку. Важная роль неценовых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факторов (бренд, реклама)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6201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Олигополия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Несколько продавцов (2-5). Могут быть сговоры по цене. Вход на рынок затруднён (большой капитал либо законодательные ограничения). Как правило, высокотехнологичные и затратные отрасли. Важ- ную роль играет доступ к информации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12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Монополия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Один продавец. Уникальный продукт. Исключитель- ное право устанавливать цену. Невозможно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войты на рынок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39" name="Google Shape;239;p10"/>
          <p:cNvSpPr txBox="1"/>
          <p:nvPr>
            <p:ph type="title"/>
          </p:nvPr>
        </p:nvSpPr>
        <p:spPr>
          <a:xfrm>
            <a:off x="0" y="78172"/>
            <a:ext cx="9144000" cy="10465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ru-RU" sz="4400">
                <a:solidFill>
                  <a:schemeClr val="lt1"/>
                </a:solidFill>
              </a:rPr>
              <a:t>Виды конкуренции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конкуренции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Виды конкуренции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0" y="78172"/>
            <a:ext cx="9144000" cy="10465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ru-RU" sz="4400">
                <a:solidFill>
                  <a:schemeClr val="lt1"/>
                </a:solidFill>
              </a:rPr>
              <a:t>Понятие конкуренции</a:t>
            </a:r>
            <a:endParaRPr sz="4400">
              <a:solidFill>
                <a:schemeClr val="lt1"/>
              </a:solidFill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182293" y="1937585"/>
            <a:ext cx="8779412" cy="2390989"/>
            <a:chOff x="2781" y="540585"/>
            <a:chExt cx="8779412" cy="2390989"/>
          </a:xfrm>
        </p:grpSpPr>
        <p:sp>
          <p:nvSpPr>
            <p:cNvPr id="102" name="Google Shape;102;p3"/>
            <p:cNvSpPr/>
            <p:nvPr/>
          </p:nvSpPr>
          <p:spPr>
            <a:xfrm>
              <a:off x="7406130" y="2047406"/>
              <a:ext cx="753410" cy="2615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59644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6652719" y="2047406"/>
              <a:ext cx="753410" cy="2615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59644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3"/>
            <p:cNvSpPr/>
            <p:nvPr/>
          </p:nvSpPr>
          <p:spPr>
            <a:xfrm>
              <a:off x="4392488" y="1163238"/>
              <a:ext cx="3013642" cy="2615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4392487" y="2047406"/>
              <a:ext cx="753410" cy="2615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59644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" name="Google Shape;106;p3"/>
            <p:cNvSpPr/>
            <p:nvPr/>
          </p:nvSpPr>
          <p:spPr>
            <a:xfrm>
              <a:off x="3639077" y="2047406"/>
              <a:ext cx="753410" cy="2615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59644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7" name="Google Shape;107;p3"/>
            <p:cNvSpPr/>
            <p:nvPr/>
          </p:nvSpPr>
          <p:spPr>
            <a:xfrm>
              <a:off x="4346767" y="1163238"/>
              <a:ext cx="91440" cy="261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1378845" y="2047406"/>
              <a:ext cx="753410" cy="2615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59644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9" name="Google Shape;109;p3"/>
            <p:cNvSpPr/>
            <p:nvPr/>
          </p:nvSpPr>
          <p:spPr>
            <a:xfrm>
              <a:off x="625434" y="2047406"/>
              <a:ext cx="753410" cy="2615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59644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0" name="Google Shape;110;p3"/>
            <p:cNvSpPr/>
            <p:nvPr/>
          </p:nvSpPr>
          <p:spPr>
            <a:xfrm>
              <a:off x="1378845" y="1163238"/>
              <a:ext cx="3013642" cy="2615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1" name="Google Shape;111;p3"/>
            <p:cNvSpPr/>
            <p:nvPr/>
          </p:nvSpPr>
          <p:spPr>
            <a:xfrm>
              <a:off x="2664294" y="540585"/>
              <a:ext cx="3456386" cy="622653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2664294" y="540585"/>
              <a:ext cx="3456386" cy="6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Подходы к определению конкуренции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09419" y="1424753"/>
              <a:ext cx="2138851" cy="622653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309419" y="1424753"/>
              <a:ext cx="2138851" cy="6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поведенческий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781" y="2308921"/>
              <a:ext cx="1245306" cy="622653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2781" y="2308921"/>
              <a:ext cx="1245306" cy="6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Адам Смит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09602" y="2308921"/>
              <a:ext cx="1245306" cy="622653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1509602" y="2308921"/>
              <a:ext cx="1245306" cy="6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Давид Рикардо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323062" y="1424753"/>
              <a:ext cx="2138851" cy="622653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3323062" y="1424753"/>
              <a:ext cx="2138851" cy="6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структурный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016423" y="2308921"/>
              <a:ext cx="1245306" cy="622653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3016423" y="2308921"/>
              <a:ext cx="1245306" cy="6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Фрэнсис Эджуорт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523245" y="2308921"/>
              <a:ext cx="1245306" cy="622653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4523245" y="2308921"/>
              <a:ext cx="1245306" cy="6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Джоан Робинсон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36704" y="1424753"/>
              <a:ext cx="2138851" cy="622653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6336704" y="1424753"/>
              <a:ext cx="2138851" cy="6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функциональный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030066" y="2308921"/>
              <a:ext cx="1245306" cy="622653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6030066" y="2308921"/>
              <a:ext cx="1245306" cy="6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Йозеф Шумпетер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536887" y="2308921"/>
              <a:ext cx="1245306" cy="622653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7536887" y="2308921"/>
              <a:ext cx="1245306" cy="6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Фридрих фон Хайек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856" y="4463392"/>
            <a:ext cx="1196712" cy="176773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0470" y="4480813"/>
            <a:ext cx="1368152" cy="1759779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Ð¸Ð¾Ð³ÑÐ°ÑÐ¸Ñ Ð¤ÑÑÐ½ÑÐ¸Ñ ÐÑÐ¸Ð´ÑÐ¾ Ð­Ð´Ð¶ÑÐ¾ÑÑ" id="133" name="Google Shape;13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8524" y="4461089"/>
            <a:ext cx="1408902" cy="1759779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 ÐÐÐÐÐ¡ÐÐ, ÐÐÐÐÐ ÐÐÐÐÐÐÐ¢ | Ð­Ð½ÑÐ¸ÐºÐ»Ð¾Ð¿ÐµÐ´Ð¸Ñ ÐÑÑÐ³Ð¾ÑÐ²ÐµÑ" id="134" name="Google Shape;13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6016" y="4480813"/>
            <a:ext cx="1235054" cy="1740055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¨ÑÐ¼Ð¿ÐµÑÐµÑ ÐÐ¾Ð·ÐµÑ Ð. Schumpeter Joseph Ð. (1883 â 1950)" id="135" name="Google Shape;13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39660" y="4480813"/>
            <a:ext cx="1336781" cy="1740055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¤ÑÐ¸Ð´ÑÐ¸Ñ ÐÐ²Ð³ÑÑÑ ÑÐ¾Ð½ Ð¥Ð°Ð¹ÐµÐº â ÐÑÐ¼Ð°Ð½Ð¸ÑÐ°ÑÐ½ÑÐ¹ Ð¿Ð¾ÑÑÐ°Ð»" id="136" name="Google Shape;13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07503" y="4461089"/>
            <a:ext cx="1256985" cy="1759779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0" y="78172"/>
            <a:ext cx="9144000" cy="10465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ru-RU" sz="4400">
                <a:solidFill>
                  <a:schemeClr val="lt1"/>
                </a:solidFill>
              </a:rPr>
              <a:t>Понятие конкуренции</a:t>
            </a:r>
            <a:endParaRPr sz="4400">
              <a:solidFill>
                <a:schemeClr val="lt1"/>
              </a:solidFill>
            </a:endParaRPr>
          </a:p>
        </p:txBody>
      </p:sp>
      <p:graphicFrame>
        <p:nvGraphicFramePr>
          <p:cNvPr id="142" name="Google Shape;142;p4"/>
          <p:cNvGraphicFramePr/>
          <p:nvPr/>
        </p:nvGraphicFramePr>
        <p:xfrm>
          <a:off x="323528" y="1397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{BD6CD9D3-3395-4287-9F13-849EE642D95C}</a:tableStyleId>
              </a:tblPr>
              <a:tblGrid>
                <a:gridCol w="1800200"/>
                <a:gridCol w="66967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Подходы к определению конкуренции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Поведенческий подход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Считается исторически первым. Конкуренцию связывают с состязательностью, соперничеством за установление контро- ля на рынке. Ключевым элементом конкурентной борьбы здесь выступают цены, устанавливаемые продавцами на рын- ке.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3739" y="3429000"/>
            <a:ext cx="2193645" cy="324036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4" name="Google Shape;144;p4"/>
          <p:cNvSpPr txBox="1"/>
          <p:nvPr/>
        </p:nvSpPr>
        <p:spPr>
          <a:xfrm>
            <a:off x="5387804" y="6330806"/>
            <a:ext cx="11971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Адам Смит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>
            <a:off x="324696" y="3429000"/>
            <a:ext cx="6120680" cy="1124600"/>
            <a:chOff x="3349" y="1954098"/>
            <a:chExt cx="3801423" cy="862072"/>
          </a:xfrm>
        </p:grpSpPr>
        <p:sp>
          <p:nvSpPr>
            <p:cNvPr id="146" name="Google Shape;146;p4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Английский экономист Адам Смит отождествлял конку- ренцию с «честным, без сговора соперничеством между продавцами за более выгодные условия продажи или по- купки товаров»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>
            <p:ph type="title"/>
          </p:nvPr>
        </p:nvSpPr>
        <p:spPr>
          <a:xfrm>
            <a:off x="0" y="78172"/>
            <a:ext cx="9144000" cy="10465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ru-RU" sz="4400">
                <a:solidFill>
                  <a:schemeClr val="lt1"/>
                </a:solidFill>
              </a:rPr>
              <a:t>Понятие конкуренции</a:t>
            </a:r>
            <a:endParaRPr sz="4400">
              <a:solidFill>
                <a:schemeClr val="lt1"/>
              </a:solidFill>
            </a:endParaRPr>
          </a:p>
        </p:txBody>
      </p:sp>
      <p:graphicFrame>
        <p:nvGraphicFramePr>
          <p:cNvPr id="153" name="Google Shape;153;p5"/>
          <p:cNvGraphicFramePr/>
          <p:nvPr/>
        </p:nvGraphicFramePr>
        <p:xfrm>
          <a:off x="323528" y="1397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{BD6CD9D3-3395-4287-9F13-849EE642D95C}</a:tableStyleId>
              </a:tblPr>
              <a:tblGrid>
                <a:gridCol w="1800200"/>
                <a:gridCol w="66967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Подходы к определению конкуренции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Структурный подход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 стал формироваться с конца XIX в. Конкуренция характери- зуется типом рынка и теми условиями, которые преобладают на данном рынке. В рамках данного подхода уделяется внима- ние не столько самому товару и его свойствам, сколько анали- зу структуры рынка, количеству его участников и занимае- мой ими долей на этом рынке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154" name="Google Shape;154;p5"/>
          <p:cNvGrpSpPr/>
          <p:nvPr/>
        </p:nvGrpSpPr>
        <p:grpSpPr>
          <a:xfrm>
            <a:off x="328013" y="4060599"/>
            <a:ext cx="8487973" cy="2193185"/>
            <a:chOff x="4485" y="415575"/>
            <a:chExt cx="8487973" cy="2193185"/>
          </a:xfrm>
        </p:grpSpPr>
        <p:sp>
          <p:nvSpPr>
            <p:cNvPr id="155" name="Google Shape;155;p5"/>
            <p:cNvSpPr/>
            <p:nvPr/>
          </p:nvSpPr>
          <p:spPr>
            <a:xfrm>
              <a:off x="4248472" y="1321850"/>
              <a:ext cx="3337711" cy="3806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5"/>
            <p:cNvSpPr/>
            <p:nvPr/>
          </p:nvSpPr>
          <p:spPr>
            <a:xfrm>
              <a:off x="4248472" y="1321850"/>
              <a:ext cx="1144525" cy="3806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5"/>
            <p:cNvSpPr/>
            <p:nvPr/>
          </p:nvSpPr>
          <p:spPr>
            <a:xfrm>
              <a:off x="3151879" y="1321850"/>
              <a:ext cx="1096592" cy="3806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8" name="Google Shape;158;p5"/>
            <p:cNvSpPr/>
            <p:nvPr/>
          </p:nvSpPr>
          <p:spPr>
            <a:xfrm>
              <a:off x="910760" y="1321850"/>
              <a:ext cx="3337711" cy="3806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4F573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5"/>
            <p:cNvSpPr/>
            <p:nvPr/>
          </p:nvSpPr>
          <p:spPr>
            <a:xfrm>
              <a:off x="2539835" y="415575"/>
              <a:ext cx="3417273" cy="906275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2539835" y="415575"/>
              <a:ext cx="3417273" cy="906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рынков в зависимости от характера конкуренции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4485" y="1702485"/>
              <a:ext cx="1812550" cy="906275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4485" y="1702485"/>
              <a:ext cx="1812550" cy="906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совершенная конкуренция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2197671" y="1702485"/>
              <a:ext cx="1908415" cy="906275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2197671" y="1702485"/>
              <a:ext cx="1908415" cy="906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монополистичес-кая конкуренция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486722" y="1702485"/>
              <a:ext cx="1812550" cy="906275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4486722" y="1702485"/>
              <a:ext cx="1812550" cy="906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олигополия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679908" y="1702485"/>
              <a:ext cx="1812550" cy="906275"/>
            </a:xfrm>
            <a:prstGeom prst="rect">
              <a:avLst/>
            </a:prstGeom>
            <a:gradFill>
              <a:gsLst>
                <a:gs pos="0">
                  <a:srgbClr val="A8A8A8"/>
                </a:gs>
                <a:gs pos="65000">
                  <a:srgbClr val="ECECEC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6679908" y="1702485"/>
              <a:ext cx="1812550" cy="906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монополия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type="title"/>
          </p:nvPr>
        </p:nvSpPr>
        <p:spPr>
          <a:xfrm>
            <a:off x="0" y="78172"/>
            <a:ext cx="9144000" cy="10465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ru-RU" sz="4400">
                <a:solidFill>
                  <a:schemeClr val="lt1"/>
                </a:solidFill>
              </a:rPr>
              <a:t>Понятие конкуренции</a:t>
            </a:r>
            <a:endParaRPr sz="4400">
              <a:solidFill>
                <a:schemeClr val="lt1"/>
              </a:solidFill>
            </a:endParaRPr>
          </a:p>
        </p:txBody>
      </p:sp>
      <p:graphicFrame>
        <p:nvGraphicFramePr>
          <p:cNvPr id="174" name="Google Shape;174;p6"/>
          <p:cNvGraphicFramePr/>
          <p:nvPr/>
        </p:nvGraphicFramePr>
        <p:xfrm>
          <a:off x="179512" y="1397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{BD6CD9D3-3395-4287-9F13-849EE642D95C}</a:tableStyleId>
              </a:tblPr>
              <a:tblGrid>
                <a:gridCol w="2160250"/>
                <a:gridCol w="66247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Подходы к определению конкуренции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Функциональный подход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Конкуренция рассматривается как обязательный элемент рыночного механизма, который играет важную роль в нор- мальном развитии экономики.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5" name="Google Shape;175;p6"/>
          <p:cNvSpPr txBox="1"/>
          <p:nvPr/>
        </p:nvSpPr>
        <p:spPr>
          <a:xfrm>
            <a:off x="3995937" y="6337431"/>
            <a:ext cx="237626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Йозеф Шумпетер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6" name="Google Shape;176;p6"/>
          <p:cNvGrpSpPr/>
          <p:nvPr/>
        </p:nvGrpSpPr>
        <p:grpSpPr>
          <a:xfrm>
            <a:off x="179512" y="2951312"/>
            <a:ext cx="6048672" cy="2016224"/>
            <a:chOff x="3349" y="1954098"/>
            <a:chExt cx="3801423" cy="862072"/>
          </a:xfrm>
        </p:grpSpPr>
        <p:sp>
          <p:nvSpPr>
            <p:cNvPr id="177" name="Google Shape;177;p6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Австрийский экономист Йозеф Шумпетер понимает под конкуренцией борьбу «старого с новым», т. е. если произ- водитель внедряет на рынок новый продукт (товар, услу- гу) и ему удаётся закрепить там свои позиции, то с рынка будут вытеснены конкуренты, которые не используют инновации, придерживаются устаревших технологий или их продукция давно не интересна потребителям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­ÐºÐ¾Ð½Ð¾Ð¼Ð¸ÑÐµÑÐºÐ°Ñ Ð±Ð¸Ð±Ð»Ð¸Ð¾ÑÐµÐºÐ° Ð¾Ð½Ð»Ð°Ð¹Ð½"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8886" y="2951312"/>
            <a:ext cx="2480690" cy="3724673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>
            <p:ph type="title"/>
          </p:nvPr>
        </p:nvSpPr>
        <p:spPr>
          <a:xfrm>
            <a:off x="0" y="78172"/>
            <a:ext cx="9144000" cy="10465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ru-RU" sz="4400">
                <a:solidFill>
                  <a:schemeClr val="lt1"/>
                </a:solidFill>
              </a:rPr>
              <a:t>Понятие конкуренции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2833802" y="6282333"/>
            <a:ext cx="237626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Фридрих фон Хайек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6" name="Google Shape;186;p7"/>
          <p:cNvGrpSpPr/>
          <p:nvPr/>
        </p:nvGrpSpPr>
        <p:grpSpPr>
          <a:xfrm>
            <a:off x="107504" y="1412775"/>
            <a:ext cx="4968552" cy="4104457"/>
            <a:chOff x="3349" y="1954098"/>
            <a:chExt cx="3801423" cy="862072"/>
          </a:xfrm>
        </p:grpSpPr>
        <p:sp>
          <p:nvSpPr>
            <p:cNvPr id="187" name="Google Shape;187;p7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Лауреат премии памяти Нобеля в области эко- номики австрийский экономист Фридрих фон Хайек предложил рассматривать конкуренцию как «процедуру открытия». По его мнению, конкуренция представляет ценность только потому, что её результаты заранее неизвестны и непредсказуемы, они отличны от тех, к кото- рым каждый предприниматель сознательно стремится. Если бы факторы, определяющие действия конкурентов, а соответственно, и ре- зультаты конкуренции были известны зара- нее, обращение к конкуренции не было бы оп- равданным. Но результаты конкуренции не- предсказуемы, поэтому общества, полагаю- щиеся на конкуренцию, в конечном счёте ус- пешнее других достигают своих целей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¤ÑÐ¸Ð´ÑÐ¸Ñ ÐÐ²Ð³ÑÑÑ ÑÐ¾Ð½ Ð¥Ð°Ð¹ÐµÐº â ÐÑÐ¼Ð°Ð½Ð¸ÑÐ°ÑÐ½ÑÐ¹ Ð¿Ð¾ÑÑÐ°Ð»" id="189" name="Google Shape;1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0066" y="1412776"/>
            <a:ext cx="3720079" cy="5208111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>
            <a:off x="107504" y="1412774"/>
            <a:ext cx="8856984" cy="936106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Конкуренция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состязательность, соперничество между экономическими субъектами за наиболее выгодные условия производства и/или реализации товаров и услуг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195" name="Google Shape;195;p8"/>
          <p:cNvGraphicFramePr/>
          <p:nvPr/>
        </p:nvGraphicFramePr>
        <p:xfrm>
          <a:off x="179512" y="27089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{BD6CD9D3-3395-4287-9F13-849EE642D95C}</a:tableStyleId>
              </a:tblPr>
              <a:tblGrid>
                <a:gridCol w="4392500"/>
                <a:gridCol w="4392500"/>
              </a:tblGrid>
              <a:tr h="4464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Роль конкуренции в экономике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01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17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Улучшение качества товаров и услуг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Разорение предприятий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17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Уменьшение цены товаров и услуг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Увольнение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работников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17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Расширение ассортимента продукции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Экономическая нестабильность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3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Повышение научно-технического уров- ня и улучшение организации производ- 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напряжённость в обществе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6" name="Google Shape;196;p8"/>
          <p:cNvSpPr/>
          <p:nvPr/>
        </p:nvSpPr>
        <p:spPr>
          <a:xfrm>
            <a:off x="1835696" y="3212976"/>
            <a:ext cx="914400" cy="914400"/>
          </a:xfrm>
          <a:prstGeom prst="mathPlus">
            <a:avLst>
              <a:gd fmla="val 23520" name="adj1"/>
            </a:avLst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6444208" y="3212976"/>
            <a:ext cx="914400" cy="914400"/>
          </a:xfrm>
          <a:prstGeom prst="mathMinus">
            <a:avLst>
              <a:gd fmla="val 23520" name="adj1"/>
            </a:avLst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8" name="Google Shape;198;p8"/>
          <p:cNvSpPr txBox="1"/>
          <p:nvPr>
            <p:ph type="title"/>
          </p:nvPr>
        </p:nvSpPr>
        <p:spPr>
          <a:xfrm>
            <a:off x="0" y="78172"/>
            <a:ext cx="9144000" cy="10465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ru-RU" sz="4400">
                <a:solidFill>
                  <a:schemeClr val="lt1"/>
                </a:solidFill>
              </a:rPr>
              <a:t>Понятие конкуренции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9"/>
          <p:cNvGrpSpPr/>
          <p:nvPr/>
        </p:nvGrpSpPr>
        <p:grpSpPr>
          <a:xfrm>
            <a:off x="331468" y="1399280"/>
            <a:ext cx="8481062" cy="5267799"/>
            <a:chOff x="151956" y="2280"/>
            <a:chExt cx="8481062" cy="5267799"/>
          </a:xfrm>
        </p:grpSpPr>
        <p:sp>
          <p:nvSpPr>
            <p:cNvPr id="204" name="Google Shape;204;p9"/>
            <p:cNvSpPr/>
            <p:nvPr/>
          </p:nvSpPr>
          <p:spPr>
            <a:xfrm>
              <a:off x="8092135" y="2197858"/>
              <a:ext cx="324530" cy="253133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9"/>
            <p:cNvSpPr/>
            <p:nvPr/>
          </p:nvSpPr>
          <p:spPr>
            <a:xfrm>
              <a:off x="8092135" y="2197858"/>
              <a:ext cx="324530" cy="99522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6" name="Google Shape;206;p9"/>
            <p:cNvSpPr/>
            <p:nvPr/>
          </p:nvSpPr>
          <p:spPr>
            <a:xfrm>
              <a:off x="4392487" y="661747"/>
              <a:ext cx="3158762" cy="4543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9"/>
            <p:cNvSpPr/>
            <p:nvPr/>
          </p:nvSpPr>
          <p:spPr>
            <a:xfrm>
              <a:off x="4346767" y="3733969"/>
              <a:ext cx="91440" cy="45434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9"/>
            <p:cNvSpPr/>
            <p:nvPr/>
          </p:nvSpPr>
          <p:spPr>
            <a:xfrm>
              <a:off x="4346767" y="2197858"/>
              <a:ext cx="91440" cy="45434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9"/>
            <p:cNvSpPr/>
            <p:nvPr/>
          </p:nvSpPr>
          <p:spPr>
            <a:xfrm>
              <a:off x="4346767" y="661747"/>
              <a:ext cx="91440" cy="45434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9"/>
            <p:cNvSpPr/>
            <p:nvPr/>
          </p:nvSpPr>
          <p:spPr>
            <a:xfrm>
              <a:off x="368310" y="2197858"/>
              <a:ext cx="324530" cy="25313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9"/>
            <p:cNvSpPr/>
            <p:nvPr/>
          </p:nvSpPr>
          <p:spPr>
            <a:xfrm>
              <a:off x="368310" y="2197858"/>
              <a:ext cx="324530" cy="9952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9"/>
            <p:cNvSpPr/>
            <p:nvPr/>
          </p:nvSpPr>
          <p:spPr>
            <a:xfrm>
              <a:off x="1233725" y="661747"/>
              <a:ext cx="3158762" cy="45434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9"/>
            <p:cNvSpPr/>
            <p:nvPr/>
          </p:nvSpPr>
          <p:spPr>
            <a:xfrm>
              <a:off x="2837229" y="2280"/>
              <a:ext cx="3110516" cy="65946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2837229" y="2280"/>
              <a:ext cx="3110516" cy="6594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конкуренции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151956" y="1116090"/>
              <a:ext cx="2163536" cy="108176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204764" y="1168898"/>
              <a:ext cx="2057920" cy="9761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методам осуществления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92840" y="2652200"/>
              <a:ext cx="2163536" cy="108176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692840" y="2652200"/>
              <a:ext cx="2163536" cy="108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ценовая (ценовой фактор)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92840" y="4188311"/>
              <a:ext cx="2163536" cy="108176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 txBox="1"/>
            <p:nvPr/>
          </p:nvSpPr>
          <p:spPr>
            <a:xfrm>
              <a:off x="692840" y="4188311"/>
              <a:ext cx="2163536" cy="108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неценовая (качест- во, упаковка, рек- лама, обслужива- ние)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310719" y="1116090"/>
              <a:ext cx="2163536" cy="108176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 txBox="1"/>
            <p:nvPr/>
          </p:nvSpPr>
          <p:spPr>
            <a:xfrm>
              <a:off x="3363527" y="1168898"/>
              <a:ext cx="2057920" cy="9761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отраслевой принадлежности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310719" y="2652200"/>
              <a:ext cx="2163536" cy="108176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 txBox="1"/>
            <p:nvPr/>
          </p:nvSpPr>
          <p:spPr>
            <a:xfrm>
              <a:off x="3310719" y="2652200"/>
              <a:ext cx="2163536" cy="108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внутриотраслевая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310719" y="4188311"/>
              <a:ext cx="2163536" cy="108176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3310719" y="4188311"/>
              <a:ext cx="2163536" cy="108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межотраслевая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6469482" y="1116090"/>
              <a:ext cx="2163536" cy="108176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6522290" y="1168898"/>
              <a:ext cx="2057920" cy="9761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степени свободы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928598" y="2652200"/>
              <a:ext cx="2163536" cy="108176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5928598" y="2652200"/>
              <a:ext cx="2163536" cy="108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свободная (совер- шенная)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928598" y="4188311"/>
              <a:ext cx="2163536" cy="108176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 txBox="1"/>
            <p:nvPr/>
          </p:nvSpPr>
          <p:spPr>
            <a:xfrm>
              <a:off x="5928598" y="4188311"/>
              <a:ext cx="2163536" cy="1081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несовершенная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3" name="Google Shape;233;p9"/>
          <p:cNvSpPr txBox="1"/>
          <p:nvPr>
            <p:ph type="title"/>
          </p:nvPr>
        </p:nvSpPr>
        <p:spPr>
          <a:xfrm>
            <a:off x="0" y="78172"/>
            <a:ext cx="9144000" cy="10465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ru-RU" sz="4400">
                <a:solidFill>
                  <a:schemeClr val="lt1"/>
                </a:solidFill>
              </a:rPr>
              <a:t>Виды конкуренции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2016-11-03T16:53:09Z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28.02.2021</vt:lpwstr>
  </property>
</Properties>
</file>