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HWuGNF+lR010eFwgugMO5s3bT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D7A83F-0D9B-4AF8-AC69-6632DB189B3C}">
  <a:tblStyle styleId="{FDD7A83F-0D9B-4AF8-AC69-6632DB189B3C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tcBdr/>
        <a:fill>
          <a:solidFill>
            <a:srgbClr val="CFCE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CE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4" name="Google Shape;70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0" name="Google Shape;72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с рисунком">
  <p:cSld name="Титульный слайд с рисунком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4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4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4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22;p24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4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24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24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4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>
            <a:spLocks noGrp="1"/>
          </p:cNvSpPr>
          <p:nvPr>
            <p:ph type="pic" idx="2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4"/>
          <p:cNvSpPr txBox="1"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1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body" idx="1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1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5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5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35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>
            <a:spLocks noGrp="1"/>
          </p:cNvSpPr>
          <p:nvPr>
            <p:ph type="pic" idx="2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29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29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2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2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3" name="Google Shape;63;p2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29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2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" name="Google Shape;66;p2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типа объектов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2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3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4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3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3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23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185738" y="2292094"/>
            <a:ext cx="6653213" cy="22196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ru-RU" sz="3100" b="1" dirty="0"/>
              <a:t>БИЛЕТ 23 вопрос 2. Практическое задание. Хозяйственная жизнь белорусских земель в IX–XIII вв. Пути возникновения городов, их роль. </a:t>
            </a:r>
          </a:p>
        </p:txBody>
      </p:sp>
      <p:pic>
        <p:nvPicPr>
          <p:cNvPr id="121" name="Google Shape;121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1937442" y="724277"/>
            <a:ext cx="484428" cy="707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ru-RU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sz="18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ru-RU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r="11434"/>
          <a:stretch/>
        </p:blipFill>
        <p:spPr>
          <a:xfrm>
            <a:off x="6945740" y="1310656"/>
            <a:ext cx="5246260" cy="421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Возникновение и рост городов</a:t>
            </a:r>
            <a:endParaRPr/>
          </a:p>
        </p:txBody>
      </p:sp>
      <p:sp>
        <p:nvSpPr>
          <p:cNvPr id="365" name="Google Shape;365;p10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0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0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0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0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0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0"/>
          <p:cNvGrpSpPr/>
          <p:nvPr/>
        </p:nvGrpSpPr>
        <p:grpSpPr>
          <a:xfrm>
            <a:off x="1107627" y="1828798"/>
            <a:ext cx="9975227" cy="3378203"/>
            <a:chOff x="2727" y="431798"/>
            <a:chExt cx="9975227" cy="3378203"/>
          </a:xfrm>
        </p:grpSpPr>
        <p:sp>
          <p:nvSpPr>
            <p:cNvPr id="372" name="Google Shape;372;p10"/>
            <p:cNvSpPr/>
            <p:nvPr/>
          </p:nvSpPr>
          <p:spPr>
            <a:xfrm>
              <a:off x="4990341" y="1083661"/>
              <a:ext cx="3506091" cy="5430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73" name="Google Shape;373;p10"/>
            <p:cNvSpPr/>
            <p:nvPr/>
          </p:nvSpPr>
          <p:spPr>
            <a:xfrm>
              <a:off x="4944620" y="1083661"/>
              <a:ext cx="91440" cy="5430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74" name="Google Shape;374;p10"/>
            <p:cNvSpPr/>
            <p:nvPr/>
          </p:nvSpPr>
          <p:spPr>
            <a:xfrm>
              <a:off x="1484249" y="1083661"/>
              <a:ext cx="3506091" cy="5430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75" name="Google Shape;375;p10"/>
            <p:cNvSpPr/>
            <p:nvPr/>
          </p:nvSpPr>
          <p:spPr>
            <a:xfrm>
              <a:off x="2510918" y="431798"/>
              <a:ext cx="4958844" cy="651863"/>
            </a:xfrm>
            <a:prstGeom prst="rect">
              <a:avLst/>
            </a:prstGeom>
            <a:solidFill>
              <a:srgbClr val="49413C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0"/>
            <p:cNvSpPr txBox="1"/>
            <p:nvPr/>
          </p:nvSpPr>
          <p:spPr>
            <a:xfrm>
              <a:off x="2510918" y="431798"/>
              <a:ext cx="4958844" cy="65186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Причины возникновения городов</a:t>
              </a:r>
              <a:endParaRPr sz="2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2727" y="1626708"/>
              <a:ext cx="2963044" cy="2183293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0"/>
            <p:cNvSpPr txBox="1"/>
            <p:nvPr/>
          </p:nvSpPr>
          <p:spPr>
            <a:xfrm>
              <a:off x="2727" y="1626708"/>
              <a:ext cx="2963044" cy="21832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отделение ремесла от земледелия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3508818" y="1626708"/>
              <a:ext cx="2963044" cy="2183293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0"/>
            <p:cNvSpPr txBox="1"/>
            <p:nvPr/>
          </p:nvSpPr>
          <p:spPr>
            <a:xfrm>
              <a:off x="3508818" y="1626708"/>
              <a:ext cx="2963044" cy="21832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концентрирование ремесленников в местах, близких к источникам сырья, необходимого для их занятий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7014910" y="1626708"/>
              <a:ext cx="2963044" cy="2183293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0"/>
            <p:cNvSpPr txBox="1"/>
            <p:nvPr/>
          </p:nvSpPr>
          <p:spPr>
            <a:xfrm>
              <a:off x="7014910" y="1626708"/>
              <a:ext cx="2963044" cy="21832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обмена продуктов земледелия на вещи, изготовленные ремесленниками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83" name="Google Shape;383;p10"/>
          <p:cNvGrpSpPr/>
          <p:nvPr/>
        </p:nvGrpSpPr>
        <p:grpSpPr>
          <a:xfrm>
            <a:off x="1104900" y="5862638"/>
            <a:ext cx="9980682" cy="857339"/>
            <a:chOff x="1945253" y="2672266"/>
            <a:chExt cx="8068550" cy="518382"/>
          </a:xfrm>
        </p:grpSpPr>
        <p:sp>
          <p:nvSpPr>
            <p:cNvPr id="384" name="Google Shape;384;p10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0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VIII-IX вв. начинается зарождение городов, которые представляли собой укреплённые го- родища. Наши предки строили поселения и огораживали их. От слов «городить», «огоражи- вать» и происходит слово «город».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Возникновение и рост городов</a:t>
            </a:r>
            <a:endParaRPr/>
          </a:p>
        </p:txBody>
      </p:sp>
      <p:sp>
        <p:nvSpPr>
          <p:cNvPr id="392" name="Google Shape;392;p11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1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1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1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1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1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" name="Google Shape;398;p11"/>
          <p:cNvGrpSpPr/>
          <p:nvPr/>
        </p:nvGrpSpPr>
        <p:grpSpPr>
          <a:xfrm>
            <a:off x="1104900" y="5624424"/>
            <a:ext cx="9980682" cy="1095554"/>
            <a:chOff x="1945253" y="2672266"/>
            <a:chExt cx="8068550" cy="518382"/>
          </a:xfrm>
        </p:grpSpPr>
        <p:sp>
          <p:nvSpPr>
            <p:cNvPr id="399" name="Google Shape;399;p11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Города возникли как центры ремёсел и торговли на перекрёстках рек и дорог. Немаловаж- ную роль в возникновении городов сыграла необходимость защиты от врагов. Поэтому го- рода часто строились на естественных возвышенностях и пригорках. Большинство городов имело строения оборонительного характера.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1"/>
          <p:cNvGrpSpPr/>
          <p:nvPr/>
        </p:nvGrpSpPr>
        <p:grpSpPr>
          <a:xfrm>
            <a:off x="3122589" y="1397555"/>
            <a:ext cx="5926523" cy="4062889"/>
            <a:chOff x="2017688" y="555"/>
            <a:chExt cx="5926524" cy="4062889"/>
          </a:xfrm>
        </p:grpSpPr>
        <p:sp>
          <p:nvSpPr>
            <p:cNvPr id="402" name="Google Shape;402;p11"/>
            <p:cNvSpPr/>
            <p:nvPr/>
          </p:nvSpPr>
          <p:spPr>
            <a:xfrm>
              <a:off x="2694836" y="2032000"/>
              <a:ext cx="444209" cy="16928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 txBox="1"/>
            <p:nvPr/>
          </p:nvSpPr>
          <p:spPr>
            <a:xfrm>
              <a:off x="2873186" y="2834680"/>
              <a:ext cx="87509" cy="87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694836" y="2032000"/>
              <a:ext cx="444209" cy="84643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 txBox="1"/>
            <p:nvPr/>
          </p:nvSpPr>
          <p:spPr>
            <a:xfrm>
              <a:off x="2893043" y="2431319"/>
              <a:ext cx="47795" cy="4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2694836" y="1986280"/>
              <a:ext cx="44420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 txBox="1"/>
            <p:nvPr/>
          </p:nvSpPr>
          <p:spPr>
            <a:xfrm>
              <a:off x="2905835" y="2020894"/>
              <a:ext cx="22210" cy="22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2694836" y="1185564"/>
              <a:ext cx="444209" cy="84643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 txBox="1"/>
            <p:nvPr/>
          </p:nvSpPr>
          <p:spPr>
            <a:xfrm>
              <a:off x="2893043" y="1584884"/>
              <a:ext cx="47795" cy="4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2694836" y="339129"/>
              <a:ext cx="444209" cy="16928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 txBox="1"/>
            <p:nvPr/>
          </p:nvSpPr>
          <p:spPr>
            <a:xfrm>
              <a:off x="2873186" y="1141810"/>
              <a:ext cx="87509" cy="87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 rot="-5400000">
              <a:off x="574293" y="1693425"/>
              <a:ext cx="3563937" cy="677148"/>
            </a:xfrm>
            <a:prstGeom prst="rect">
              <a:avLst/>
            </a:prstGeom>
            <a:solidFill>
              <a:srgbClr val="49413C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 txBox="1"/>
            <p:nvPr/>
          </p:nvSpPr>
          <p:spPr>
            <a:xfrm rot="-5400000">
              <a:off x="574293" y="1693425"/>
              <a:ext cx="3563937" cy="6771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Пути возникновения городов</a:t>
              </a:r>
              <a:endParaRPr sz="2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3139045" y="555"/>
              <a:ext cx="4805166" cy="677148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 txBox="1"/>
            <p:nvPr/>
          </p:nvSpPr>
          <p:spPr>
            <a:xfrm>
              <a:off x="3139045" y="555"/>
              <a:ext cx="4805166" cy="6771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 крепостей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3139045" y="846990"/>
              <a:ext cx="4805166" cy="677148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 txBox="1"/>
            <p:nvPr/>
          </p:nvSpPr>
          <p:spPr>
            <a:xfrm>
              <a:off x="3139045" y="846990"/>
              <a:ext cx="4805166" cy="6771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 племенных центров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3139045" y="1693425"/>
              <a:ext cx="4805166" cy="677148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 txBox="1"/>
            <p:nvPr/>
          </p:nvSpPr>
          <p:spPr>
            <a:xfrm>
              <a:off x="3139045" y="1693425"/>
              <a:ext cx="4805166" cy="6771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торговом пути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3139045" y="2539861"/>
              <a:ext cx="4805166" cy="677148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 txBox="1"/>
            <p:nvPr/>
          </p:nvSpPr>
          <p:spPr>
            <a:xfrm>
              <a:off x="3139045" y="2539861"/>
              <a:ext cx="4805166" cy="6771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 пунктов сбора дани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3139045" y="3386296"/>
              <a:ext cx="4805166" cy="677148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 txBox="1"/>
            <p:nvPr/>
          </p:nvSpPr>
          <p:spPr>
            <a:xfrm>
              <a:off x="3139045" y="3386296"/>
              <a:ext cx="4805166" cy="6771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решению князя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Возникновение и рост городов</a:t>
            </a:r>
            <a:endParaRPr/>
          </a:p>
        </p:txBody>
      </p:sp>
      <p:sp>
        <p:nvSpPr>
          <p:cNvPr id="430" name="Google Shape;430;p12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2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2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2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2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2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12"/>
          <p:cNvGrpSpPr/>
          <p:nvPr/>
        </p:nvGrpSpPr>
        <p:grpSpPr>
          <a:xfrm>
            <a:off x="1104900" y="5029200"/>
            <a:ext cx="9980682" cy="1690778"/>
            <a:chOff x="1945253" y="2672266"/>
            <a:chExt cx="8068550" cy="518382"/>
          </a:xfrm>
        </p:grpSpPr>
        <p:sp>
          <p:nvSpPr>
            <p:cNvPr id="437" name="Google Shape;437;p12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2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Города IX-XIII вв. были исключительно деревянными. Внутренняя часть города, укреплён- ная валами, рвами, стенами, называлась детинцем (от слова «дед», т.к. детинцы были мес- том сбора старейшин - дедов). Поселения ремесленников и торговцев вблизи центра назы- вались посадами. Важным местом был рынок («торг»), который находился на берегу реки недалеко от детинца. Немногочисленными каменными и кирпичными строениями были со- боры и церкви. Встречались также каменные княжеские терема.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9" name="Google Shape;4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0618" y="1464534"/>
            <a:ext cx="5467777" cy="33737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40" name="Google Shape;440;p12"/>
          <p:cNvSpPr txBox="1"/>
          <p:nvPr/>
        </p:nvSpPr>
        <p:spPr>
          <a:xfrm>
            <a:off x="1544128" y="2853023"/>
            <a:ext cx="3278038" cy="5967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Древний славянский город. Реконструкция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Возникновение и рост городов</a:t>
            </a:r>
            <a:endParaRPr/>
          </a:p>
        </p:txBody>
      </p:sp>
      <p:sp>
        <p:nvSpPr>
          <p:cNvPr id="447" name="Google Shape;447;p13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3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3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3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3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3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13"/>
          <p:cNvGrpSpPr/>
          <p:nvPr/>
        </p:nvGrpSpPr>
        <p:grpSpPr>
          <a:xfrm>
            <a:off x="1104900" y="4451230"/>
            <a:ext cx="4597160" cy="2268748"/>
            <a:chOff x="1945253" y="2672266"/>
            <a:chExt cx="8068550" cy="518382"/>
          </a:xfrm>
        </p:grpSpPr>
        <p:sp>
          <p:nvSpPr>
            <p:cNvPr id="454" name="Google Shape;454;p13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Первые летописные упоминания насчи- тывают более 30 городов на Беларуси. Самым древним белорусским городом яв- ляется Полоцк. Впервые он упоминается в летописи «Повесть временных лет» под 862 г. К Х в. относится возникновение та- ких городов, как Туров, Заславль (Изяс- лавль), Витебск.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p13"/>
          <p:cNvSpPr txBox="1"/>
          <p:nvPr/>
        </p:nvSpPr>
        <p:spPr>
          <a:xfrm>
            <a:off x="2520598" y="1355901"/>
            <a:ext cx="3278038" cy="317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Города Беларуси</a:t>
            </a:r>
            <a:endParaRPr/>
          </a:p>
        </p:txBody>
      </p:sp>
      <p:grpSp>
        <p:nvGrpSpPr>
          <p:cNvPr id="457" name="Google Shape;457;p13"/>
          <p:cNvGrpSpPr/>
          <p:nvPr/>
        </p:nvGrpSpPr>
        <p:grpSpPr>
          <a:xfrm>
            <a:off x="5895211" y="1413873"/>
            <a:ext cx="5171590" cy="5256584"/>
            <a:chOff x="3838489" y="1412777"/>
            <a:chExt cx="5171590" cy="5256584"/>
          </a:xfrm>
        </p:grpSpPr>
        <p:pic>
          <p:nvPicPr>
            <p:cNvPr id="458" name="Google Shape;458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38489" y="1412777"/>
              <a:ext cx="5171590" cy="525658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459" name="Google Shape;459;p13"/>
            <p:cNvSpPr/>
            <p:nvPr/>
          </p:nvSpPr>
          <p:spPr>
            <a:xfrm>
              <a:off x="7207873" y="3068960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6772266" y="2906743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6254768" y="5321168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6068793" y="3933056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Возникновение и рост городов</a:t>
            </a:r>
            <a:endParaRPr/>
          </a:p>
        </p:txBody>
      </p:sp>
      <p:sp>
        <p:nvSpPr>
          <p:cNvPr id="469" name="Google Shape;469;p14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4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4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4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4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4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5" name="Google Shape;475;p14"/>
          <p:cNvGrpSpPr/>
          <p:nvPr/>
        </p:nvGrpSpPr>
        <p:grpSpPr>
          <a:xfrm>
            <a:off x="1104900" y="5710686"/>
            <a:ext cx="4597160" cy="1009291"/>
            <a:chOff x="1945253" y="2672266"/>
            <a:chExt cx="8068550" cy="518382"/>
          </a:xfrm>
        </p:grpSpPr>
        <p:sp>
          <p:nvSpPr>
            <p:cNvPr id="476" name="Google Shape;476;p14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XI в. возникли Брест (Берестье), Минск (Менск) (1067 г.), Лукомль, Логойск, Друцк, Орша, Браслав, Пинск и др.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4"/>
          <p:cNvSpPr txBox="1"/>
          <p:nvPr/>
        </p:nvSpPr>
        <p:spPr>
          <a:xfrm>
            <a:off x="2520598" y="1355901"/>
            <a:ext cx="3278038" cy="317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Города Беларуси</a:t>
            </a:r>
            <a:endParaRPr/>
          </a:p>
        </p:txBody>
      </p:sp>
      <p:grpSp>
        <p:nvGrpSpPr>
          <p:cNvPr id="479" name="Google Shape;479;p14"/>
          <p:cNvGrpSpPr/>
          <p:nvPr/>
        </p:nvGrpSpPr>
        <p:grpSpPr>
          <a:xfrm>
            <a:off x="5895211" y="1413873"/>
            <a:ext cx="5171590" cy="5256584"/>
            <a:chOff x="3838489" y="1412777"/>
            <a:chExt cx="5171590" cy="5256584"/>
          </a:xfrm>
        </p:grpSpPr>
        <p:pic>
          <p:nvPicPr>
            <p:cNvPr id="480" name="Google Shape;480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38489" y="1412777"/>
              <a:ext cx="5171590" cy="525658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481" name="Google Shape;481;p14"/>
            <p:cNvSpPr/>
            <p:nvPr/>
          </p:nvSpPr>
          <p:spPr>
            <a:xfrm>
              <a:off x="6146824" y="3972975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6875870" y="3518247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4538082" y="5177152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6339975" y="3684943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7141960" y="3662263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5977308" y="2788092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5576706" y="5271985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7328182" y="3499633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Возникновение и рост городов</a:t>
            </a:r>
            <a:endParaRPr/>
          </a:p>
        </p:txBody>
      </p:sp>
      <p:sp>
        <p:nvSpPr>
          <p:cNvPr id="495" name="Google Shape;495;p15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5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5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5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5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5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1" name="Google Shape;501;p15"/>
          <p:cNvGrpSpPr/>
          <p:nvPr/>
        </p:nvGrpSpPr>
        <p:grpSpPr>
          <a:xfrm>
            <a:off x="1104900" y="5466280"/>
            <a:ext cx="4597160" cy="1253698"/>
            <a:chOff x="1945253" y="2672266"/>
            <a:chExt cx="8068550" cy="518382"/>
          </a:xfrm>
        </p:grpSpPr>
        <p:sp>
          <p:nvSpPr>
            <p:cNvPr id="502" name="Google Shape;502;p15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5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XII в. возникли Борисов, Слуцк, Клецк, Пропошеск (Славгород), Кричев, Гомель, Рогачёв, Брагин, Городня (Гродно), Мо- зырь, Мстиславль и др.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15"/>
          <p:cNvSpPr txBox="1"/>
          <p:nvPr/>
        </p:nvSpPr>
        <p:spPr>
          <a:xfrm>
            <a:off x="2520598" y="1355901"/>
            <a:ext cx="3278038" cy="317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Города Беларуси</a:t>
            </a:r>
            <a:endParaRPr/>
          </a:p>
        </p:txBody>
      </p:sp>
      <p:grpSp>
        <p:nvGrpSpPr>
          <p:cNvPr id="505" name="Google Shape;505;p15"/>
          <p:cNvGrpSpPr/>
          <p:nvPr/>
        </p:nvGrpSpPr>
        <p:grpSpPr>
          <a:xfrm>
            <a:off x="5895211" y="1413873"/>
            <a:ext cx="5171590" cy="5256584"/>
            <a:chOff x="3838489" y="1412777"/>
            <a:chExt cx="5171590" cy="5256584"/>
          </a:xfrm>
        </p:grpSpPr>
        <p:pic>
          <p:nvPicPr>
            <p:cNvPr id="506" name="Google Shape;506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38489" y="1412777"/>
              <a:ext cx="5171590" cy="525658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507" name="Google Shape;507;p15"/>
            <p:cNvSpPr/>
            <p:nvPr/>
          </p:nvSpPr>
          <p:spPr>
            <a:xfrm>
              <a:off x="6611489" y="3753037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6198534" y="4660063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5822451" y="4601070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7621753" y="4247108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7953591" y="4041069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4635206" y="4103092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7810784" y="3897053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7371031" y="5501904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6950520" y="5321168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7641268" y="5067183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7276634" y="4582602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Возникновение и рост городов</a:t>
            </a:r>
            <a:endParaRPr/>
          </a:p>
        </p:txBody>
      </p:sp>
      <p:sp>
        <p:nvSpPr>
          <p:cNvPr id="524" name="Google Shape;524;p16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6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6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6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6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6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16"/>
          <p:cNvGrpSpPr/>
          <p:nvPr/>
        </p:nvGrpSpPr>
        <p:grpSpPr>
          <a:xfrm>
            <a:off x="1104900" y="5251269"/>
            <a:ext cx="4597160" cy="1468709"/>
            <a:chOff x="1945253" y="2672266"/>
            <a:chExt cx="8068550" cy="518382"/>
          </a:xfrm>
        </p:grpSpPr>
        <p:sp>
          <p:nvSpPr>
            <p:cNvPr id="531" name="Google Shape;531;p16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XIII в. возникли Речица, Волковыск, Но- вогородок (Новогрудок), Копыль, Слоним, Могилёв и др. Хотя на самом деле города появились раньше, чем сведения о них попали в летописи.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16"/>
          <p:cNvSpPr txBox="1"/>
          <p:nvPr/>
        </p:nvSpPr>
        <p:spPr>
          <a:xfrm>
            <a:off x="2520598" y="1355901"/>
            <a:ext cx="3278038" cy="317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Города Беларуси</a:t>
            </a:r>
            <a:endParaRPr/>
          </a:p>
        </p:txBody>
      </p:sp>
      <p:grpSp>
        <p:nvGrpSpPr>
          <p:cNvPr id="534" name="Google Shape;534;p16"/>
          <p:cNvGrpSpPr/>
          <p:nvPr/>
        </p:nvGrpSpPr>
        <p:grpSpPr>
          <a:xfrm>
            <a:off x="5895211" y="1413873"/>
            <a:ext cx="5171590" cy="5256584"/>
            <a:chOff x="3838489" y="1412777"/>
            <a:chExt cx="5171590" cy="5256584"/>
          </a:xfrm>
        </p:grpSpPr>
        <p:pic>
          <p:nvPicPr>
            <p:cNvPr id="535" name="Google Shape;53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38489" y="1412777"/>
              <a:ext cx="5171590" cy="525658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536" name="Google Shape;536;p16"/>
            <p:cNvSpPr/>
            <p:nvPr/>
          </p:nvSpPr>
          <p:spPr>
            <a:xfrm>
              <a:off x="7500326" y="5106157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4905172" y="4522683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5471229" y="4235300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085253" y="4522683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5301713" y="4570450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7350201" y="4037950"/>
              <a:ext cx="339031" cy="2880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Возникновение и рост городов</a:t>
            </a:r>
            <a:endParaRPr/>
          </a:p>
        </p:txBody>
      </p:sp>
      <p:sp>
        <p:nvSpPr>
          <p:cNvPr id="548" name="Google Shape;548;p17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7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7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7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7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7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4" name="Google Shape;554;p17"/>
          <p:cNvGrpSpPr/>
          <p:nvPr/>
        </p:nvGrpSpPr>
        <p:grpSpPr>
          <a:xfrm>
            <a:off x="1420314" y="1397000"/>
            <a:ext cx="9349852" cy="5343480"/>
            <a:chOff x="315414" y="0"/>
            <a:chExt cx="9349852" cy="5343480"/>
          </a:xfrm>
        </p:grpSpPr>
        <p:sp>
          <p:nvSpPr>
            <p:cNvPr id="555" name="Google Shape;555;p17"/>
            <p:cNvSpPr/>
            <p:nvPr/>
          </p:nvSpPr>
          <p:spPr>
            <a:xfrm>
              <a:off x="8609844" y="3878148"/>
              <a:ext cx="91440" cy="4240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6" name="Google Shape;556;p17"/>
            <p:cNvSpPr/>
            <p:nvPr/>
          </p:nvSpPr>
          <p:spPr>
            <a:xfrm>
              <a:off x="7433823" y="2444369"/>
              <a:ext cx="1221741" cy="4240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7" name="Google Shape;557;p17"/>
            <p:cNvSpPr/>
            <p:nvPr/>
          </p:nvSpPr>
          <p:spPr>
            <a:xfrm>
              <a:off x="6166362" y="3878148"/>
              <a:ext cx="91440" cy="4240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8" name="Google Shape;558;p17"/>
            <p:cNvSpPr/>
            <p:nvPr/>
          </p:nvSpPr>
          <p:spPr>
            <a:xfrm>
              <a:off x="6212082" y="2444369"/>
              <a:ext cx="1221741" cy="4240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9" name="Google Shape;559;p17"/>
            <p:cNvSpPr/>
            <p:nvPr/>
          </p:nvSpPr>
          <p:spPr>
            <a:xfrm>
              <a:off x="4849487" y="1009703"/>
              <a:ext cx="2584335" cy="4249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125"/>
                  </a:lnTo>
                  <a:lnTo>
                    <a:pt x="120000" y="60125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0" name="Google Shape;560;p17"/>
            <p:cNvSpPr/>
            <p:nvPr/>
          </p:nvSpPr>
          <p:spPr>
            <a:xfrm>
              <a:off x="3722879" y="2444369"/>
              <a:ext cx="91440" cy="4240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1" name="Google Shape;561;p17"/>
            <p:cNvSpPr/>
            <p:nvPr/>
          </p:nvSpPr>
          <p:spPr>
            <a:xfrm>
              <a:off x="3768599" y="1009703"/>
              <a:ext cx="1080887" cy="4249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125"/>
                  </a:lnTo>
                  <a:lnTo>
                    <a:pt x="0" y="60125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2" name="Google Shape;562;p17"/>
            <p:cNvSpPr/>
            <p:nvPr/>
          </p:nvSpPr>
          <p:spPr>
            <a:xfrm>
              <a:off x="1279397" y="2444369"/>
              <a:ext cx="91440" cy="4240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3" name="Google Shape;563;p17"/>
            <p:cNvSpPr/>
            <p:nvPr/>
          </p:nvSpPr>
          <p:spPr>
            <a:xfrm>
              <a:off x="1325117" y="1009703"/>
              <a:ext cx="3524369" cy="4249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125"/>
                  </a:lnTo>
                  <a:lnTo>
                    <a:pt x="0" y="60125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4" name="Google Shape;564;p17"/>
            <p:cNvSpPr/>
            <p:nvPr/>
          </p:nvSpPr>
          <p:spPr>
            <a:xfrm>
              <a:off x="976800" y="0"/>
              <a:ext cx="7745374" cy="100970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 txBox="1"/>
            <p:nvPr/>
          </p:nvSpPr>
          <p:spPr>
            <a:xfrm>
              <a:off x="976800" y="0"/>
              <a:ext cx="7745374" cy="10097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Происхождение названий белорусских городов</a:t>
              </a:r>
              <a:endParaRPr sz="2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315414" y="1434666"/>
              <a:ext cx="2019406" cy="100970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 txBox="1"/>
            <p:nvPr/>
          </p:nvSpPr>
          <p:spPr>
            <a:xfrm>
              <a:off x="315414" y="1434666"/>
              <a:ext cx="2019406" cy="10097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 названий рек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315414" y="2868445"/>
              <a:ext cx="2019406" cy="2475035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 txBox="1"/>
            <p:nvPr/>
          </p:nvSpPr>
          <p:spPr>
            <a:xfrm>
              <a:off x="315414" y="2868445"/>
              <a:ext cx="2019406" cy="24750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Полоцк (Полота), Витебск (Витьба), Пинск (Пина), Минск (Менка?)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2758896" y="1434666"/>
              <a:ext cx="2019406" cy="100970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 txBox="1"/>
            <p:nvPr/>
          </p:nvSpPr>
          <p:spPr>
            <a:xfrm>
              <a:off x="2758896" y="1434666"/>
              <a:ext cx="2019406" cy="10097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 имён князей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2758896" y="2868445"/>
              <a:ext cx="2019406" cy="2475035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 txBox="1"/>
            <p:nvPr/>
          </p:nvSpPr>
          <p:spPr>
            <a:xfrm>
              <a:off x="2758896" y="2868445"/>
              <a:ext cx="2019406" cy="24750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Изяславль, Браслав, Борисов, Туров (?)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424119" y="1434666"/>
              <a:ext cx="2019406" cy="100970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 txBox="1"/>
            <p:nvPr/>
          </p:nvSpPr>
          <p:spPr>
            <a:xfrm>
              <a:off x="6424119" y="1434666"/>
              <a:ext cx="2019406" cy="10097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 другого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5202378" y="2868445"/>
              <a:ext cx="2019406" cy="100970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 txBox="1"/>
            <p:nvPr/>
          </p:nvSpPr>
          <p:spPr>
            <a:xfrm>
              <a:off x="5202378" y="2868445"/>
              <a:ext cx="2019406" cy="10097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 коры берёзы или дерева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5202378" y="4302223"/>
              <a:ext cx="2019406" cy="100970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 txBox="1"/>
            <p:nvPr/>
          </p:nvSpPr>
          <p:spPr>
            <a:xfrm>
              <a:off x="5202378" y="4302223"/>
              <a:ext cx="2019406" cy="10097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Берестье (Брест)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7645860" y="2868445"/>
              <a:ext cx="2019406" cy="100970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 txBox="1"/>
            <p:nvPr/>
          </p:nvSpPr>
          <p:spPr>
            <a:xfrm>
              <a:off x="7645860" y="2868445"/>
              <a:ext cx="2019406" cy="10097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 каменистой почвы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7645860" y="4302223"/>
              <a:ext cx="2019406" cy="100970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 txBox="1"/>
            <p:nvPr/>
          </p:nvSpPr>
          <p:spPr>
            <a:xfrm>
              <a:off x="7645860" y="4302223"/>
              <a:ext cx="2019406" cy="10097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Каменец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Возникновение и рост городов</a:t>
            </a:r>
            <a:endParaRPr/>
          </a:p>
        </p:txBody>
      </p:sp>
      <p:sp>
        <p:nvSpPr>
          <p:cNvPr id="590" name="Google Shape;590;p18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" name="Google Shape;596;p18"/>
          <p:cNvGrpSpPr/>
          <p:nvPr/>
        </p:nvGrpSpPr>
        <p:grpSpPr>
          <a:xfrm>
            <a:off x="1110062" y="2056220"/>
            <a:ext cx="9970356" cy="4134575"/>
            <a:chOff x="5162" y="436426"/>
            <a:chExt cx="9970356" cy="4134575"/>
          </a:xfrm>
        </p:grpSpPr>
        <p:sp>
          <p:nvSpPr>
            <p:cNvPr id="597" name="Google Shape;597;p18"/>
            <p:cNvSpPr/>
            <p:nvPr/>
          </p:nvSpPr>
          <p:spPr>
            <a:xfrm>
              <a:off x="8853086" y="3042070"/>
              <a:ext cx="91440" cy="4522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98" name="Google Shape;598;p18"/>
            <p:cNvSpPr/>
            <p:nvPr/>
          </p:nvSpPr>
          <p:spPr>
            <a:xfrm>
              <a:off x="4990341" y="1513139"/>
              <a:ext cx="3908465" cy="4522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99" name="Google Shape;599;p18"/>
            <p:cNvSpPr/>
            <p:nvPr/>
          </p:nvSpPr>
          <p:spPr>
            <a:xfrm>
              <a:off x="6247442" y="3042070"/>
              <a:ext cx="91440" cy="4522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0" name="Google Shape;600;p18"/>
            <p:cNvSpPr/>
            <p:nvPr/>
          </p:nvSpPr>
          <p:spPr>
            <a:xfrm>
              <a:off x="4990341" y="1513139"/>
              <a:ext cx="1302821" cy="4522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1" name="Google Shape;601;p18"/>
            <p:cNvSpPr/>
            <p:nvPr/>
          </p:nvSpPr>
          <p:spPr>
            <a:xfrm>
              <a:off x="3641799" y="3042070"/>
              <a:ext cx="91440" cy="4522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2" name="Google Shape;602;p18"/>
            <p:cNvSpPr/>
            <p:nvPr/>
          </p:nvSpPr>
          <p:spPr>
            <a:xfrm>
              <a:off x="3687519" y="1513139"/>
              <a:ext cx="1302821" cy="4522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3" name="Google Shape;603;p18"/>
            <p:cNvSpPr/>
            <p:nvPr/>
          </p:nvSpPr>
          <p:spPr>
            <a:xfrm>
              <a:off x="1036155" y="3042070"/>
              <a:ext cx="91440" cy="4522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4" name="Google Shape;604;p18"/>
            <p:cNvSpPr/>
            <p:nvPr/>
          </p:nvSpPr>
          <p:spPr>
            <a:xfrm>
              <a:off x="1081875" y="1513139"/>
              <a:ext cx="3908465" cy="4522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5" name="Google Shape;605;p18"/>
            <p:cNvSpPr/>
            <p:nvPr/>
          </p:nvSpPr>
          <p:spPr>
            <a:xfrm>
              <a:off x="2725347" y="436426"/>
              <a:ext cx="4529987" cy="1076712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 txBox="1"/>
            <p:nvPr/>
          </p:nvSpPr>
          <p:spPr>
            <a:xfrm>
              <a:off x="2725347" y="436426"/>
              <a:ext cx="4529987" cy="107671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Функции городов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5162" y="1965358"/>
              <a:ext cx="2153424" cy="1076712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8"/>
            <p:cNvSpPr txBox="1"/>
            <p:nvPr/>
          </p:nvSpPr>
          <p:spPr>
            <a:xfrm>
              <a:off x="5162" y="1965358"/>
              <a:ext cx="2153424" cy="107671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административная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5162" y="3494289"/>
              <a:ext cx="2153424" cy="1076712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8"/>
            <p:cNvSpPr txBox="1"/>
            <p:nvPr/>
          </p:nvSpPr>
          <p:spPr>
            <a:xfrm>
              <a:off x="5162" y="3494289"/>
              <a:ext cx="2153424" cy="107671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административные центры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610806" y="1965358"/>
              <a:ext cx="2153424" cy="1076712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 txBox="1"/>
            <p:nvPr/>
          </p:nvSpPr>
          <p:spPr>
            <a:xfrm>
              <a:off x="2610806" y="1965358"/>
              <a:ext cx="2153424" cy="107671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хозяйственная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610806" y="3494289"/>
              <a:ext cx="2153424" cy="1076712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 txBox="1"/>
            <p:nvPr/>
          </p:nvSpPr>
          <p:spPr>
            <a:xfrm>
              <a:off x="2610806" y="3494289"/>
              <a:ext cx="2153424" cy="107671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центры ремесла и торговли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5216450" y="1965358"/>
              <a:ext cx="2153424" cy="1076712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 txBox="1"/>
            <p:nvPr/>
          </p:nvSpPr>
          <p:spPr>
            <a:xfrm>
              <a:off x="5216450" y="1965358"/>
              <a:ext cx="2153424" cy="107671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культурная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5216450" y="3494289"/>
              <a:ext cx="2153424" cy="1076712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8"/>
            <p:cNvSpPr txBox="1"/>
            <p:nvPr/>
          </p:nvSpPr>
          <p:spPr>
            <a:xfrm>
              <a:off x="5216450" y="3494289"/>
              <a:ext cx="2153424" cy="107671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религиозные центры и центры культуры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7822094" y="1965358"/>
              <a:ext cx="2153424" cy="1076712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8"/>
            <p:cNvSpPr txBox="1"/>
            <p:nvPr/>
          </p:nvSpPr>
          <p:spPr>
            <a:xfrm>
              <a:off x="7822094" y="1965358"/>
              <a:ext cx="2153424" cy="107671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военная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7822094" y="3494289"/>
              <a:ext cx="2153424" cy="1076712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 txBox="1"/>
            <p:nvPr/>
          </p:nvSpPr>
          <p:spPr>
            <a:xfrm>
              <a:off x="7822094" y="3494289"/>
              <a:ext cx="2153424" cy="107671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оборонительные пункты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Ремесленное производство и торговля. Значение торгового пути «из варяг в греки»</a:t>
            </a:r>
            <a:endParaRPr/>
          </a:p>
        </p:txBody>
      </p:sp>
      <p:sp>
        <p:nvSpPr>
          <p:cNvPr id="629" name="Google Shape;629;p19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9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9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9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9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9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5" name="Google Shape;635;p19"/>
          <p:cNvGrpSpPr/>
          <p:nvPr/>
        </p:nvGrpSpPr>
        <p:grpSpPr>
          <a:xfrm>
            <a:off x="1104899" y="5590903"/>
            <a:ext cx="9980683" cy="1129075"/>
            <a:chOff x="1945253" y="2672266"/>
            <a:chExt cx="8068550" cy="518382"/>
          </a:xfrm>
        </p:grpSpPr>
        <p:sp>
          <p:nvSpPr>
            <p:cNvPr id="636" name="Google Shape;636;p19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Хозяйственные занятия горожан были связаны с ремесленничеством и торговлей. Наибо- лее распространёнными ремёслами были кузнечное (изготовление металлических орудий труда, оружия), гончарное (изготовление глиняной посуды), кожевенное (обработка шкур), бондарное (изготовление бочек), прядение и ткачество (изготовление одежды) и др.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8" name="Google Shape;6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2541" y="2034666"/>
            <a:ext cx="5673041" cy="20409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39" name="Google Shape;639;p19"/>
          <p:cNvSpPr txBox="1"/>
          <p:nvPr/>
        </p:nvSpPr>
        <p:spPr>
          <a:xfrm>
            <a:off x="5412541" y="4273272"/>
            <a:ext cx="5654260" cy="3422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Ремесленные изделия: ключи и замок из раскопок Минска</a:t>
            </a:r>
            <a:endParaRPr/>
          </a:p>
        </p:txBody>
      </p:sp>
      <p:grpSp>
        <p:nvGrpSpPr>
          <p:cNvPr id="640" name="Google Shape;640;p19"/>
          <p:cNvGrpSpPr/>
          <p:nvPr/>
        </p:nvGrpSpPr>
        <p:grpSpPr>
          <a:xfrm>
            <a:off x="1106601" y="2062638"/>
            <a:ext cx="3986212" cy="2732722"/>
            <a:chOff x="1700" y="665638"/>
            <a:chExt cx="3986212" cy="2732722"/>
          </a:xfrm>
        </p:grpSpPr>
        <p:sp>
          <p:nvSpPr>
            <p:cNvPr id="641" name="Google Shape;641;p19"/>
            <p:cNvSpPr/>
            <p:nvPr/>
          </p:nvSpPr>
          <p:spPr>
            <a:xfrm>
              <a:off x="457153" y="2032000"/>
              <a:ext cx="298777" cy="11386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 txBox="1"/>
            <p:nvPr/>
          </p:nvSpPr>
          <p:spPr>
            <a:xfrm>
              <a:off x="577112" y="2571887"/>
              <a:ext cx="58859" cy="58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457153" y="2032000"/>
              <a:ext cx="298777" cy="5693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9"/>
            <p:cNvSpPr txBox="1"/>
            <p:nvPr/>
          </p:nvSpPr>
          <p:spPr>
            <a:xfrm>
              <a:off x="590468" y="2300584"/>
              <a:ext cx="32147" cy="32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457153" y="1986280"/>
              <a:ext cx="298777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9"/>
            <p:cNvSpPr txBox="1"/>
            <p:nvPr/>
          </p:nvSpPr>
          <p:spPr>
            <a:xfrm>
              <a:off x="599072" y="2024530"/>
              <a:ext cx="14938" cy="14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457153" y="1462682"/>
              <a:ext cx="298777" cy="5693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9"/>
            <p:cNvSpPr txBox="1"/>
            <p:nvPr/>
          </p:nvSpPr>
          <p:spPr>
            <a:xfrm>
              <a:off x="590468" y="1731267"/>
              <a:ext cx="32147" cy="32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457153" y="893365"/>
              <a:ext cx="298777" cy="11386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48000" cap="flat" cmpd="thickThin">
              <a:solidFill>
                <a:srgbClr val="55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9"/>
            <p:cNvSpPr txBox="1"/>
            <p:nvPr/>
          </p:nvSpPr>
          <p:spPr>
            <a:xfrm>
              <a:off x="577112" y="1433253"/>
              <a:ext cx="58859" cy="58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9"/>
            <p:cNvSpPr/>
            <p:nvPr/>
          </p:nvSpPr>
          <p:spPr>
            <a:xfrm rot="-5400000">
              <a:off x="-969136" y="1804273"/>
              <a:ext cx="2397125" cy="455453"/>
            </a:xfrm>
            <a:prstGeom prst="rect">
              <a:avLst/>
            </a:prstGeom>
            <a:solidFill>
              <a:srgbClr val="49413C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9"/>
            <p:cNvSpPr txBox="1"/>
            <p:nvPr/>
          </p:nvSpPr>
          <p:spPr>
            <a:xfrm rot="-5400000">
              <a:off x="-969136" y="1804273"/>
              <a:ext cx="2397125" cy="4554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Ремесло</a:t>
              </a:r>
              <a:endParaRPr sz="2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755930" y="665638"/>
              <a:ext cx="3231982" cy="455453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9"/>
            <p:cNvSpPr txBox="1"/>
            <p:nvPr/>
          </p:nvSpPr>
          <p:spPr>
            <a:xfrm>
              <a:off x="755930" y="665638"/>
              <a:ext cx="3231982" cy="4554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кузнечное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755930" y="1234955"/>
              <a:ext cx="3231982" cy="455453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9"/>
            <p:cNvSpPr txBox="1"/>
            <p:nvPr/>
          </p:nvSpPr>
          <p:spPr>
            <a:xfrm>
              <a:off x="755930" y="1234955"/>
              <a:ext cx="3231982" cy="4554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гончарное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755930" y="1804273"/>
              <a:ext cx="3231982" cy="455453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9"/>
            <p:cNvSpPr txBox="1"/>
            <p:nvPr/>
          </p:nvSpPr>
          <p:spPr>
            <a:xfrm>
              <a:off x="755930" y="1804273"/>
              <a:ext cx="3231982" cy="4554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кожевенное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755930" y="2373590"/>
              <a:ext cx="3231982" cy="455453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9"/>
            <p:cNvSpPr txBox="1"/>
            <p:nvPr/>
          </p:nvSpPr>
          <p:spPr>
            <a:xfrm>
              <a:off x="755930" y="2373590"/>
              <a:ext cx="3231982" cy="4554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бондарное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755930" y="2942907"/>
              <a:ext cx="3231982" cy="455453"/>
            </a:xfrm>
            <a:prstGeom prst="rect">
              <a:avLst/>
            </a:prstGeom>
            <a:solidFill>
              <a:srgbClr val="554D48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 txBox="1"/>
            <p:nvPr/>
          </p:nvSpPr>
          <p:spPr>
            <a:xfrm>
              <a:off x="755930" y="2942907"/>
              <a:ext cx="3231982" cy="4554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ткацкое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Хозяйственные занятия и повседневная жизнь населения.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Обязанности населения: дань и полюдье.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Складывание феодальных отношений. Многоукладное хозяйство восточных сла- вян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Возникновение и рост городов.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Ремесленное производство и торговля. Значение торгового пути «из варяг в гре- ки».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Ремесленное производство и торговля. Значение торгового пути «из варяг в греки»</a:t>
            </a:r>
            <a:endParaRPr/>
          </a:p>
        </p:txBody>
      </p:sp>
      <p:sp>
        <p:nvSpPr>
          <p:cNvPr id="669" name="Google Shape;669;p20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5" name="Google Shape;675;p20"/>
          <p:cNvGrpSpPr/>
          <p:nvPr/>
        </p:nvGrpSpPr>
        <p:grpSpPr>
          <a:xfrm>
            <a:off x="1104899" y="5033553"/>
            <a:ext cx="7882347" cy="1686425"/>
            <a:chOff x="1945253" y="2672266"/>
            <a:chExt cx="8068550" cy="518382"/>
          </a:xfrm>
        </p:grpSpPr>
        <p:sp>
          <p:nvSpPr>
            <p:cNvPr id="676" name="Google Shape;676;p20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Важная роль в городах отводилась торговле. Через территорию Белару- си проходил торговый путь «из варяг в греки», который соединял Бал- тийское (Варяжское) и Чёрное (Русское) моря через реки Западная Дви- на и Днепр. Между этими реками в районе современных Орши и Витеб- ска были налажены сухопутные пути - волоки. По ним от реки к реке пе- ретягивали суда, подкладывая брёвна.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20"/>
          <p:cNvSpPr txBox="1"/>
          <p:nvPr/>
        </p:nvSpPr>
        <p:spPr>
          <a:xfrm>
            <a:off x="6496593" y="1440619"/>
            <a:ext cx="2567235" cy="3422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Путь «из варяг в греки»</a:t>
            </a:r>
            <a:endParaRPr/>
          </a:p>
        </p:txBody>
      </p:sp>
      <p:pic>
        <p:nvPicPr>
          <p:cNvPr id="679" name="Google Shape;67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0058" y="1440619"/>
            <a:ext cx="1935524" cy="52462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cxnSp>
        <p:nvCxnSpPr>
          <p:cNvPr id="680" name="Google Shape;680;p20"/>
          <p:cNvCxnSpPr/>
          <p:nvPr/>
        </p:nvCxnSpPr>
        <p:spPr>
          <a:xfrm>
            <a:off x="10315388" y="3155576"/>
            <a:ext cx="35860" cy="215153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681" name="Google Shape;681;p20"/>
          <p:cNvGrpSpPr/>
          <p:nvPr/>
        </p:nvGrpSpPr>
        <p:grpSpPr>
          <a:xfrm>
            <a:off x="1109108" y="1904810"/>
            <a:ext cx="7859095" cy="2850069"/>
            <a:chOff x="4209" y="121919"/>
            <a:chExt cx="7859095" cy="2850069"/>
          </a:xfrm>
        </p:grpSpPr>
        <p:sp>
          <p:nvSpPr>
            <p:cNvPr id="682" name="Google Shape;682;p20"/>
            <p:cNvSpPr/>
            <p:nvPr/>
          </p:nvSpPr>
          <p:spPr>
            <a:xfrm>
              <a:off x="4736860" y="531286"/>
              <a:ext cx="1606205" cy="1719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83" name="Google Shape;683;p20"/>
            <p:cNvSpPr/>
            <p:nvPr/>
          </p:nvSpPr>
          <p:spPr>
            <a:xfrm>
              <a:off x="4691140" y="1693886"/>
              <a:ext cx="91440" cy="1719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84" name="Google Shape;684;p20"/>
            <p:cNvSpPr/>
            <p:nvPr/>
          </p:nvSpPr>
          <p:spPr>
            <a:xfrm>
              <a:off x="3130654" y="1112586"/>
              <a:ext cx="1606205" cy="1719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85" name="Google Shape;685;p20"/>
            <p:cNvSpPr/>
            <p:nvPr/>
          </p:nvSpPr>
          <p:spPr>
            <a:xfrm>
              <a:off x="1478728" y="1693886"/>
              <a:ext cx="91440" cy="1719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86" name="Google Shape;686;p20"/>
            <p:cNvSpPr/>
            <p:nvPr/>
          </p:nvSpPr>
          <p:spPr>
            <a:xfrm>
              <a:off x="1524448" y="1112586"/>
              <a:ext cx="1606205" cy="1719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87" name="Google Shape;687;p20"/>
            <p:cNvSpPr/>
            <p:nvPr/>
          </p:nvSpPr>
          <p:spPr>
            <a:xfrm>
              <a:off x="3130654" y="531286"/>
              <a:ext cx="1606205" cy="1719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88" name="Google Shape;688;p20"/>
            <p:cNvSpPr/>
            <p:nvPr/>
          </p:nvSpPr>
          <p:spPr>
            <a:xfrm>
              <a:off x="3216621" y="121919"/>
              <a:ext cx="3040477" cy="409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 txBox="1"/>
            <p:nvPr/>
          </p:nvSpPr>
          <p:spPr>
            <a:xfrm>
              <a:off x="3216621" y="121919"/>
              <a:ext cx="3040477" cy="409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Торговля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1610415" y="703219"/>
              <a:ext cx="3040477" cy="409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 txBox="1"/>
            <p:nvPr/>
          </p:nvSpPr>
          <p:spPr>
            <a:xfrm>
              <a:off x="1610415" y="703219"/>
              <a:ext cx="3040477" cy="409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внешняя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4209" y="1284520"/>
              <a:ext cx="3040477" cy="409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0"/>
            <p:cNvSpPr txBox="1"/>
            <p:nvPr/>
          </p:nvSpPr>
          <p:spPr>
            <a:xfrm>
              <a:off x="4209" y="1284520"/>
              <a:ext cx="3040477" cy="409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товары ввоза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4209" y="1865820"/>
              <a:ext cx="3040477" cy="1106168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 txBox="1"/>
            <p:nvPr/>
          </p:nvSpPr>
          <p:spPr>
            <a:xfrm>
              <a:off x="4209" y="1865820"/>
              <a:ext cx="3040477" cy="11061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дорогие ткани, бусины, стеклянная посуда, вино, оливковое масло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16621" y="1284520"/>
              <a:ext cx="3040477" cy="409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 txBox="1"/>
            <p:nvPr/>
          </p:nvSpPr>
          <p:spPr>
            <a:xfrm>
              <a:off x="3216621" y="1284520"/>
              <a:ext cx="3040477" cy="409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товары вывоза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16621" y="1865820"/>
              <a:ext cx="3040477" cy="1106168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 txBox="1"/>
            <p:nvPr/>
          </p:nvSpPr>
          <p:spPr>
            <a:xfrm>
              <a:off x="3216621" y="1865820"/>
              <a:ext cx="3040477" cy="11061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мех, воск, мёд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4822827" y="703219"/>
              <a:ext cx="3040477" cy="40936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0"/>
            <p:cNvSpPr txBox="1"/>
            <p:nvPr/>
          </p:nvSpPr>
          <p:spPr>
            <a:xfrm>
              <a:off x="4822827" y="703219"/>
              <a:ext cx="3040477" cy="4093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внутренняя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Ремесленное производство и торговля. Значение торгового пути «из варяг в греки»</a:t>
            </a:r>
            <a:endParaRPr/>
          </a:p>
        </p:txBody>
      </p:sp>
      <p:sp>
        <p:nvSpPr>
          <p:cNvPr id="708" name="Google Shape;708;p21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1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1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1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1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1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4" name="Google Shape;714;p21"/>
          <p:cNvGrpSpPr/>
          <p:nvPr/>
        </p:nvGrpSpPr>
        <p:grpSpPr>
          <a:xfrm>
            <a:off x="1104899" y="5747657"/>
            <a:ext cx="9980683" cy="972321"/>
            <a:chOff x="1945253" y="2672266"/>
            <a:chExt cx="8068550" cy="518382"/>
          </a:xfrm>
        </p:grpSpPr>
        <p:sp>
          <p:nvSpPr>
            <p:cNvPr id="715" name="Google Shape;715;p21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Для осуществления торговли требовались деньги.  Своих монет в Полоцком и Туровском  княжествах не чеканили. Поэтому были в ходу иностранные деньги - арабские или западно- европейские. Позже в качестве денег стали использоваться шкурки пушных зверей.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717" name="Google Shape;717;p21"/>
          <p:cNvGraphicFramePr/>
          <p:nvPr/>
        </p:nvGraphicFramePr>
        <p:xfrm>
          <a:off x="1123680" y="153827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{FDD7A83F-0D9B-4AF8-AC69-6632DB189B3C}</a:tableStyleId>
              </a:tblPr>
              <a:tblGrid>
                <a:gridCol w="301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32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Периоды в денежном обращении на территории Беларуси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IX-X вв.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Дирхемы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монеты из Арабского халифата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Конец X – XI в.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Денарии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Германские или английские моне- ты, позже – чешские, венгерские, французские, итальянские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XII-XIII вв.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«Безмонетный период»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Использовались шкурки пушных зверей; денежные и весовые еди- ницы - гривны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724" name="Google Shape;724;p22"/>
          <p:cNvSpPr txBox="1">
            <a:spLocks noGrp="1"/>
          </p:cNvSpPr>
          <p:nvPr>
            <p:ph type="body" idx="1"/>
          </p:nvPr>
        </p:nvSpPr>
        <p:spPr>
          <a:xfrm>
            <a:off x="442339" y="1451031"/>
            <a:ext cx="8529132" cy="1050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b="1"/>
              <a:t>Бохан Ю.Н., Темушев С.Н. История Беларуси с древнейших времён до конца XV в.: Учебное пособие для 6 класса. В 2-х ч. Ч. 1. / Под ред. Ю.Н. Бохана. – Минск: Издательский центр БГУ, 2016, §13.</a:t>
            </a:r>
            <a:endParaRPr/>
          </a:p>
        </p:txBody>
      </p:sp>
      <p:pic>
        <p:nvPicPr>
          <p:cNvPr id="725" name="Google Shape;7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5047" y="1451031"/>
            <a:ext cx="2010535" cy="25861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26" name="Google Shape;72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4620" y="4133846"/>
            <a:ext cx="2010962" cy="25861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27" name="Google Shape;727;p22"/>
          <p:cNvSpPr txBox="1"/>
          <p:nvPr/>
        </p:nvSpPr>
        <p:spPr>
          <a:xfrm>
            <a:off x="442339" y="4133846"/>
            <a:ext cx="8529132" cy="1050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61950" marR="0" lvl="0" indent="-3619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Белозорович В.А. и др. История Беларуси с древнейших времён до кон- ца XVIII в.: Учебное пособие для 10 класса. / Под ред. В.А.Белозо- ровича. – Минск: Издательский центр БГУ, 2020, §14.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Хозяйственные занятия и повседневная жизнь населения</a:t>
            </a: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>
            <a:off x="1104900" y="1711945"/>
            <a:ext cx="2087581" cy="518382"/>
            <a:chOff x="1945253" y="2672266"/>
            <a:chExt cx="8068550" cy="518382"/>
          </a:xfrm>
        </p:grpSpPr>
        <p:sp>
          <p:nvSpPr>
            <p:cNvPr id="141" name="Google Shape;141;p3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Совершенствова-ние орудий труда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1104900" y="2453816"/>
            <a:ext cx="2087581" cy="518382"/>
            <a:chOff x="1945253" y="2672266"/>
            <a:chExt cx="8068550" cy="518382"/>
          </a:xfrm>
        </p:grpSpPr>
        <p:sp>
          <p:nvSpPr>
            <p:cNvPr id="144" name="Google Shape;144;p3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тягловой силы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5051450" y="1696761"/>
            <a:ext cx="2087581" cy="1260253"/>
            <a:chOff x="1945253" y="2672266"/>
            <a:chExt cx="8068550" cy="518382"/>
          </a:xfrm>
        </p:grpSpPr>
        <p:sp>
          <p:nvSpPr>
            <p:cNvPr id="147" name="Google Shape;147;p3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Рост производи-тельно-сти труда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8998001" y="1711945"/>
            <a:ext cx="2087581" cy="1260253"/>
            <a:chOff x="1945253" y="2672266"/>
            <a:chExt cx="8068550" cy="518382"/>
          </a:xfrm>
        </p:grpSpPr>
        <p:sp>
          <p:nvSpPr>
            <p:cNvPr id="150" name="Google Shape;150;p3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Складывание сельской (соседской) общины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3"/>
          <p:cNvSpPr/>
          <p:nvPr/>
        </p:nvSpPr>
        <p:spPr>
          <a:xfrm>
            <a:off x="7279199" y="1852434"/>
            <a:ext cx="1578634" cy="948906"/>
          </a:xfrm>
          <a:prstGeom prst="rightArrow">
            <a:avLst>
              <a:gd name="adj1" fmla="val 50000"/>
              <a:gd name="adj2" fmla="val 84545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3336576" y="1711945"/>
            <a:ext cx="1578634" cy="528456"/>
          </a:xfrm>
          <a:prstGeom prst="rightArrow">
            <a:avLst>
              <a:gd name="adj1" fmla="val 50000"/>
              <a:gd name="adj2" fmla="val 128619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3336576" y="2464686"/>
            <a:ext cx="1578634" cy="528456"/>
          </a:xfrm>
          <a:prstGeom prst="rightArrow">
            <a:avLst>
              <a:gd name="adj1" fmla="val 50000"/>
              <a:gd name="adj2" fmla="val 128619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3"/>
          <p:cNvGrpSpPr/>
          <p:nvPr/>
        </p:nvGrpSpPr>
        <p:grpSpPr>
          <a:xfrm>
            <a:off x="9067012" y="3911682"/>
            <a:ext cx="2087581" cy="753860"/>
            <a:chOff x="1945253" y="2672266"/>
            <a:chExt cx="8068550" cy="518382"/>
          </a:xfrm>
        </p:grpSpPr>
        <p:sp>
          <p:nvSpPr>
            <p:cNvPr id="156" name="Google Shape;156;p3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Вервь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община у славян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 rot="5400000">
            <a:off x="9613901" y="3222302"/>
            <a:ext cx="855778" cy="397459"/>
          </a:xfrm>
          <a:prstGeom prst="rightArrow">
            <a:avLst>
              <a:gd name="adj1" fmla="val 50000"/>
              <a:gd name="adj2" fmla="val 84545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3"/>
          <p:cNvGrpSpPr/>
          <p:nvPr/>
        </p:nvGrpSpPr>
        <p:grpSpPr>
          <a:xfrm>
            <a:off x="1145068" y="3916640"/>
            <a:ext cx="5990034" cy="753860"/>
            <a:chOff x="1945253" y="2672266"/>
            <a:chExt cx="8068550" cy="518382"/>
          </a:xfrm>
        </p:grpSpPr>
        <p:sp>
          <p:nvSpPr>
            <p:cNvPr id="160" name="Google Shape;160;p3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Производительность труда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количество изготовлен- ной продукции за единицу времени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3"/>
          <p:cNvSpPr/>
          <p:nvPr/>
        </p:nvSpPr>
        <p:spPr>
          <a:xfrm rot="5400000">
            <a:off x="5667350" y="3242410"/>
            <a:ext cx="855778" cy="397459"/>
          </a:xfrm>
          <a:prstGeom prst="rightArrow">
            <a:avLst>
              <a:gd name="adj1" fmla="val 50000"/>
              <a:gd name="adj2" fmla="val 84545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5160630" y="5629501"/>
            <a:ext cx="5990034" cy="722354"/>
            <a:chOff x="1945253" y="2672266"/>
            <a:chExt cx="8068550" cy="518382"/>
          </a:xfrm>
        </p:grpSpPr>
        <p:sp>
          <p:nvSpPr>
            <p:cNvPr id="164" name="Google Shape;164;p3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Верёвкой отмеряли участки земли, принадлежавшие членам общины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3"/>
          <p:cNvSpPr/>
          <p:nvPr/>
        </p:nvSpPr>
        <p:spPr>
          <a:xfrm rot="-5400000">
            <a:off x="9682912" y="4965970"/>
            <a:ext cx="855778" cy="397459"/>
          </a:xfrm>
          <a:prstGeom prst="rightArrow">
            <a:avLst>
              <a:gd name="adj1" fmla="val 50000"/>
              <a:gd name="adj2" fmla="val 84545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Хозяйственные занятия и повседневная жизнь населения</a:t>
            </a:r>
            <a:endParaRPr/>
          </a:p>
        </p:txBody>
      </p:sp>
      <p:grpSp>
        <p:nvGrpSpPr>
          <p:cNvPr id="173" name="Google Shape;173;p4"/>
          <p:cNvGrpSpPr/>
          <p:nvPr/>
        </p:nvGrpSpPr>
        <p:grpSpPr>
          <a:xfrm>
            <a:off x="1087584" y="1509105"/>
            <a:ext cx="10012069" cy="5054227"/>
            <a:chOff x="1734" y="80355"/>
            <a:chExt cx="10012069" cy="5054227"/>
          </a:xfrm>
        </p:grpSpPr>
        <p:sp>
          <p:nvSpPr>
            <p:cNvPr id="174" name="Google Shape;174;p4"/>
            <p:cNvSpPr/>
            <p:nvPr/>
          </p:nvSpPr>
          <p:spPr>
            <a:xfrm>
              <a:off x="1734" y="80355"/>
              <a:ext cx="9717595" cy="51838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16917" y="95538"/>
              <a:ext cx="9687229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Основные занятия славян в X-XIII вв.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973493" y="598737"/>
              <a:ext cx="971759" cy="3887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7" name="Google Shape;177;p4"/>
            <p:cNvSpPr/>
            <p:nvPr/>
          </p:nvSpPr>
          <p:spPr>
            <a:xfrm>
              <a:off x="1945253" y="728333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1960436" y="743516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земледелие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973493" y="598737"/>
              <a:ext cx="971759" cy="10367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0" name="Google Shape;180;p4"/>
            <p:cNvSpPr/>
            <p:nvPr/>
          </p:nvSpPr>
          <p:spPr>
            <a:xfrm>
              <a:off x="1945253" y="1376310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1960436" y="1391493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животноводство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973493" y="598737"/>
              <a:ext cx="971759" cy="16847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3" name="Google Shape;183;p4"/>
            <p:cNvSpPr/>
            <p:nvPr/>
          </p:nvSpPr>
          <p:spPr>
            <a:xfrm>
              <a:off x="1945253" y="2024288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 txBox="1"/>
            <p:nvPr/>
          </p:nvSpPr>
          <p:spPr>
            <a:xfrm>
              <a:off x="1960436" y="2039471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огородничество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73493" y="598737"/>
              <a:ext cx="971759" cy="23327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6" name="Google Shape;186;p4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охота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973493" y="598737"/>
              <a:ext cx="971759" cy="29806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1945253" y="3320244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1960436" y="3335427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рыболовство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73493" y="598737"/>
              <a:ext cx="971759" cy="3628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2" name="Google Shape;192;p4"/>
            <p:cNvSpPr/>
            <p:nvPr/>
          </p:nvSpPr>
          <p:spPr>
            <a:xfrm>
              <a:off x="1945253" y="3968222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1960436" y="3983405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бортничество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973493" y="598737"/>
              <a:ext cx="971759" cy="42766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5" name="Google Shape;195;p4"/>
            <p:cNvSpPr/>
            <p:nvPr/>
          </p:nvSpPr>
          <p:spPr>
            <a:xfrm>
              <a:off x="1945253" y="4616200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1960436" y="4631383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собирательство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Хозяйственные занятия и повседневная жизнь населения</a:t>
            </a:r>
            <a:endParaRPr/>
          </a:p>
        </p:txBody>
      </p:sp>
      <p:grpSp>
        <p:nvGrpSpPr>
          <p:cNvPr id="203" name="Google Shape;203;p5"/>
          <p:cNvGrpSpPr/>
          <p:nvPr/>
        </p:nvGrpSpPr>
        <p:grpSpPr>
          <a:xfrm>
            <a:off x="1087331" y="1545862"/>
            <a:ext cx="10026863" cy="4966424"/>
            <a:chOff x="1480" y="88537"/>
            <a:chExt cx="10026863" cy="4966424"/>
          </a:xfrm>
        </p:grpSpPr>
        <p:sp>
          <p:nvSpPr>
            <p:cNvPr id="204" name="Google Shape;204;p5"/>
            <p:cNvSpPr/>
            <p:nvPr/>
          </p:nvSpPr>
          <p:spPr>
            <a:xfrm>
              <a:off x="8441860" y="2243138"/>
              <a:ext cx="91440" cy="3114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5" name="Google Shape;205;p5"/>
            <p:cNvSpPr/>
            <p:nvPr/>
          </p:nvSpPr>
          <p:spPr>
            <a:xfrm>
              <a:off x="5063880" y="830030"/>
              <a:ext cx="3423700" cy="3114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6" name="Google Shape;206;p5"/>
            <p:cNvSpPr/>
            <p:nvPr/>
          </p:nvSpPr>
          <p:spPr>
            <a:xfrm>
              <a:off x="5065263" y="2243138"/>
              <a:ext cx="91440" cy="3114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7" name="Google Shape;207;p5"/>
            <p:cNvSpPr/>
            <p:nvPr/>
          </p:nvSpPr>
          <p:spPr>
            <a:xfrm>
              <a:off x="5018160" y="830030"/>
              <a:ext cx="91440" cy="3114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0000"/>
                  </a:lnTo>
                  <a:lnTo>
                    <a:pt x="121815" y="60000"/>
                  </a:lnTo>
                  <a:lnTo>
                    <a:pt x="121815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8" name="Google Shape;208;p5"/>
            <p:cNvSpPr/>
            <p:nvPr/>
          </p:nvSpPr>
          <p:spPr>
            <a:xfrm>
              <a:off x="1640180" y="2243138"/>
              <a:ext cx="897206" cy="3114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9" name="Google Shape;209;p5"/>
            <p:cNvSpPr/>
            <p:nvPr/>
          </p:nvSpPr>
          <p:spPr>
            <a:xfrm>
              <a:off x="742973" y="2243138"/>
              <a:ext cx="897206" cy="3114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0" name="Google Shape;210;p5"/>
            <p:cNvSpPr/>
            <p:nvPr/>
          </p:nvSpPr>
          <p:spPr>
            <a:xfrm>
              <a:off x="1640180" y="830030"/>
              <a:ext cx="3423700" cy="3114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1" name="Google Shape;211;p5"/>
            <p:cNvSpPr/>
            <p:nvPr/>
          </p:nvSpPr>
          <p:spPr>
            <a:xfrm>
              <a:off x="3514033" y="88537"/>
              <a:ext cx="3099693" cy="74149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3514033" y="88537"/>
              <a:ext cx="3099693" cy="7414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Развитие земледелия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07595" y="1141457"/>
              <a:ext cx="3065169" cy="110168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107595" y="1141457"/>
              <a:ext cx="3065169" cy="11016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окончательная замена подсечно-огневого земледелия пашенным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480" y="2554565"/>
              <a:ext cx="1482986" cy="74149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1480" y="2554565"/>
              <a:ext cx="1482986" cy="7414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двухполье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795893" y="2554565"/>
              <a:ext cx="1482986" cy="741493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1795893" y="2554565"/>
              <a:ext cx="1482986" cy="7414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трёхполье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578398" y="1141457"/>
              <a:ext cx="3065169" cy="110168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 txBox="1"/>
            <p:nvPr/>
          </p:nvSpPr>
          <p:spPr>
            <a:xfrm>
              <a:off x="3578398" y="1141457"/>
              <a:ext cx="3065169" cy="11016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совершенствование орудий труда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590307" y="2554565"/>
              <a:ext cx="3041352" cy="2500396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3590307" y="2554565"/>
              <a:ext cx="3041352" cy="25003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деревянная соха с желез- ными наконечниками, рало с металлическими лемехами, деревянные лопаты с металлическими оковками, железные мотыги, железные серпы, каменные жернова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954995" y="1141457"/>
              <a:ext cx="3065169" cy="110168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6954995" y="1141457"/>
              <a:ext cx="3065169" cy="11016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расширение ассортимента выращиваемых культур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6946816" y="2554565"/>
              <a:ext cx="3081527" cy="1178825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6946816" y="2554565"/>
              <a:ext cx="3081527" cy="11788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рожь, пшеница, ячмень, просо, овёс, гречиха, боб, чечевица, лён, конопля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Хозяйственные занятия и повседневная жизнь населения</a:t>
            </a:r>
            <a:endParaRPr/>
          </a:p>
        </p:txBody>
      </p:sp>
      <p:grpSp>
        <p:nvGrpSpPr>
          <p:cNvPr id="233" name="Google Shape;233;p6"/>
          <p:cNvGrpSpPr/>
          <p:nvPr/>
        </p:nvGrpSpPr>
        <p:grpSpPr>
          <a:xfrm>
            <a:off x="1075692" y="1438858"/>
            <a:ext cx="9964416" cy="2313243"/>
            <a:chOff x="4129" y="-61331"/>
            <a:chExt cx="9964416" cy="2313243"/>
          </a:xfrm>
        </p:grpSpPr>
        <p:sp>
          <p:nvSpPr>
            <p:cNvPr id="234" name="Google Shape;234;p6"/>
            <p:cNvSpPr/>
            <p:nvPr/>
          </p:nvSpPr>
          <p:spPr>
            <a:xfrm>
              <a:off x="4129" y="5511"/>
              <a:ext cx="3544536" cy="11232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4129" y="5511"/>
              <a:ext cx="3544536" cy="748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8000" tIns="128000" rIns="128000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Домашние промыслы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30118" y="754312"/>
              <a:ext cx="3544536" cy="1497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 txBox="1"/>
            <p:nvPr/>
          </p:nvSpPr>
          <p:spPr>
            <a:xfrm>
              <a:off x="773981" y="798175"/>
              <a:ext cx="3456810" cy="14098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изготовление крестьянами необходимых в хозяйстве вещей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086003" y="-61331"/>
              <a:ext cx="1139158" cy="88248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4086003" y="115166"/>
              <a:ext cx="874412" cy="529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5698020" y="5511"/>
              <a:ext cx="3544536" cy="11232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5698020" y="5511"/>
              <a:ext cx="3544536" cy="748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8000" tIns="128000" rIns="128000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Ремесло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6424009" y="754312"/>
              <a:ext cx="3544536" cy="1497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 txBox="1"/>
            <p:nvPr/>
          </p:nvSpPr>
          <p:spPr>
            <a:xfrm>
              <a:off x="6467872" y="798175"/>
              <a:ext cx="3456810" cy="14098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изготовление продукции специалистами (ремеслен- никами)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6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6" descr="Картинки по запросу ремесло древних славя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382" y="4129088"/>
            <a:ext cx="3204856" cy="23288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0" name="Google Shape;250;p6"/>
          <p:cNvSpPr txBox="1"/>
          <p:nvPr/>
        </p:nvSpPr>
        <p:spPr>
          <a:xfrm>
            <a:off x="4405313" y="4139113"/>
            <a:ext cx="4726728" cy="3191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Гончарное производство у славян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6"/>
          <p:cNvGrpSpPr/>
          <p:nvPr/>
        </p:nvGrpSpPr>
        <p:grpSpPr>
          <a:xfrm>
            <a:off x="4538044" y="5400675"/>
            <a:ext cx="6463331" cy="1034550"/>
            <a:chOff x="730118" y="754312"/>
            <a:chExt cx="3544536" cy="1497600"/>
          </a:xfrm>
        </p:grpSpPr>
        <p:sp>
          <p:nvSpPr>
            <p:cNvPr id="253" name="Google Shape;253;p6"/>
            <p:cNvSpPr/>
            <p:nvPr/>
          </p:nvSpPr>
          <p:spPr>
            <a:xfrm>
              <a:off x="730118" y="754312"/>
              <a:ext cx="3544536" cy="1497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773981" y="798175"/>
              <a:ext cx="3456810" cy="14098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Х в. на наших землях распространился гончарный круг. Гончарство выделилось в самостоятельный вид ремесла.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Обязанности населения: дань и полюдье</a:t>
            </a:r>
            <a:endParaRPr/>
          </a:p>
        </p:txBody>
      </p:sp>
      <p:sp>
        <p:nvSpPr>
          <p:cNvPr id="261" name="Google Shape;261;p7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p7"/>
          <p:cNvGrpSpPr/>
          <p:nvPr/>
        </p:nvGrpSpPr>
        <p:grpSpPr>
          <a:xfrm>
            <a:off x="1104900" y="1708031"/>
            <a:ext cx="9980682" cy="569343"/>
            <a:chOff x="1945253" y="2672266"/>
            <a:chExt cx="8068550" cy="518382"/>
          </a:xfrm>
        </p:grpSpPr>
        <p:sp>
          <p:nvSpPr>
            <p:cNvPr id="268" name="Google Shape;268;p7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Необходимость содержания князя, приближённых к нему лиц и дружины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7"/>
          <p:cNvGrpSpPr/>
          <p:nvPr/>
        </p:nvGrpSpPr>
        <p:grpSpPr>
          <a:xfrm>
            <a:off x="1104899" y="3916425"/>
            <a:ext cx="2147258" cy="569343"/>
            <a:chOff x="1945253" y="2672266"/>
            <a:chExt cx="8068550" cy="518382"/>
          </a:xfrm>
        </p:grpSpPr>
        <p:sp>
          <p:nvSpPr>
            <p:cNvPr id="271" name="Google Shape;271;p7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Князь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7"/>
          <p:cNvGrpSpPr/>
          <p:nvPr/>
        </p:nvGrpSpPr>
        <p:grpSpPr>
          <a:xfrm>
            <a:off x="8919543" y="3917578"/>
            <a:ext cx="2147258" cy="569343"/>
            <a:chOff x="1945253" y="2672266"/>
            <a:chExt cx="8068550" cy="518382"/>
          </a:xfrm>
        </p:grpSpPr>
        <p:sp>
          <p:nvSpPr>
            <p:cNvPr id="274" name="Google Shape;274;p7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Дань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7"/>
          <p:cNvGrpSpPr/>
          <p:nvPr/>
        </p:nvGrpSpPr>
        <p:grpSpPr>
          <a:xfrm>
            <a:off x="5012221" y="2812243"/>
            <a:ext cx="2147258" cy="1138686"/>
            <a:chOff x="1945253" y="2672266"/>
            <a:chExt cx="8068550" cy="518382"/>
          </a:xfrm>
        </p:grpSpPr>
        <p:sp>
          <p:nvSpPr>
            <p:cNvPr id="277" name="Google Shape;277;p7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Полюдье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сбор князем дани с населения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7"/>
          <p:cNvGrpSpPr/>
          <p:nvPr/>
        </p:nvGrpSpPr>
        <p:grpSpPr>
          <a:xfrm>
            <a:off x="5012221" y="4270107"/>
            <a:ext cx="2147258" cy="1138686"/>
            <a:chOff x="1945253" y="2672266"/>
            <a:chExt cx="8068550" cy="518382"/>
          </a:xfrm>
        </p:grpSpPr>
        <p:sp>
          <p:nvSpPr>
            <p:cNvPr id="280" name="Google Shape;280;p7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 txBox="1"/>
            <p:nvPr/>
          </p:nvSpPr>
          <p:spPr>
            <a:xfrm>
              <a:off x="1960436" y="2687449"/>
              <a:ext cx="8038184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Погосты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места сбора дани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7"/>
          <p:cNvSpPr/>
          <p:nvPr/>
        </p:nvSpPr>
        <p:spPr>
          <a:xfrm rot="920466">
            <a:off x="7282807" y="3526426"/>
            <a:ext cx="1513406" cy="483079"/>
          </a:xfrm>
          <a:prstGeom prst="leftArrow">
            <a:avLst>
              <a:gd name="adj1" fmla="val 50000"/>
              <a:gd name="adj2" fmla="val 110715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 rot="920466">
            <a:off x="3379526" y="4495048"/>
            <a:ext cx="1513406" cy="483079"/>
          </a:xfrm>
          <a:prstGeom prst="leftArrow">
            <a:avLst>
              <a:gd name="adj1" fmla="val 50000"/>
              <a:gd name="adj2" fmla="val 110715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/>
          <p:nvPr/>
        </p:nvSpPr>
        <p:spPr>
          <a:xfrm rot="-1213331">
            <a:off x="3379525" y="3303255"/>
            <a:ext cx="1513406" cy="483079"/>
          </a:xfrm>
          <a:prstGeom prst="leftArrow">
            <a:avLst>
              <a:gd name="adj1" fmla="val 50000"/>
              <a:gd name="adj2" fmla="val 110715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7"/>
          <p:cNvSpPr/>
          <p:nvPr/>
        </p:nvSpPr>
        <p:spPr>
          <a:xfrm rot="-1213331">
            <a:off x="7259754" y="4495048"/>
            <a:ext cx="1513406" cy="483079"/>
          </a:xfrm>
          <a:prstGeom prst="leftArrow">
            <a:avLst>
              <a:gd name="adj1" fmla="val 50000"/>
              <a:gd name="adj2" fmla="val 110715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7"/>
          <p:cNvGrpSpPr/>
          <p:nvPr/>
        </p:nvGrpSpPr>
        <p:grpSpPr>
          <a:xfrm>
            <a:off x="1123681" y="5925833"/>
            <a:ext cx="4165841" cy="569343"/>
            <a:chOff x="1908711" y="2672266"/>
            <a:chExt cx="8105092" cy="518382"/>
          </a:xfrm>
        </p:grpSpPr>
        <p:sp>
          <p:nvSpPr>
            <p:cNvPr id="287" name="Google Shape;287;p7"/>
            <p:cNvSpPr/>
            <p:nvPr/>
          </p:nvSpPr>
          <p:spPr>
            <a:xfrm>
              <a:off x="1945253" y="2672266"/>
              <a:ext cx="8068550" cy="51838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 txBox="1"/>
            <p:nvPr/>
          </p:nvSpPr>
          <p:spPr>
            <a:xfrm>
              <a:off x="1908711" y="2687448"/>
              <a:ext cx="8038185" cy="48801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Церковная десятина 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(после принятия христианства)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7"/>
          <p:cNvSpPr/>
          <p:nvPr/>
        </p:nvSpPr>
        <p:spPr>
          <a:xfrm rot="-5400000">
            <a:off x="1575645" y="4952527"/>
            <a:ext cx="1205768" cy="483079"/>
          </a:xfrm>
          <a:prstGeom prst="leftArrow">
            <a:avLst>
              <a:gd name="adj1" fmla="val 50000"/>
              <a:gd name="adj2" fmla="val 110715"/>
            </a:avLst>
          </a:prstGeom>
          <a:solidFill>
            <a:schemeClr val="lt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Складывание феодальных отношений. Многоукладное хо- зяйство восточных славян</a:t>
            </a:r>
            <a:endParaRPr/>
          </a:p>
        </p:txBody>
      </p:sp>
      <p:sp>
        <p:nvSpPr>
          <p:cNvPr id="296" name="Google Shape;296;p8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8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8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8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8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8"/>
          <p:cNvGrpSpPr/>
          <p:nvPr/>
        </p:nvGrpSpPr>
        <p:grpSpPr>
          <a:xfrm>
            <a:off x="2598839" y="1432937"/>
            <a:ext cx="6989558" cy="5206563"/>
            <a:chOff x="1512989" y="4187"/>
            <a:chExt cx="6989558" cy="5206563"/>
          </a:xfrm>
        </p:grpSpPr>
        <p:sp>
          <p:nvSpPr>
            <p:cNvPr id="303" name="Google Shape;303;p8"/>
            <p:cNvSpPr/>
            <p:nvPr/>
          </p:nvSpPr>
          <p:spPr>
            <a:xfrm>
              <a:off x="1512989" y="4187"/>
              <a:ext cx="6783981" cy="123378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 txBox="1"/>
            <p:nvPr/>
          </p:nvSpPr>
          <p:spPr>
            <a:xfrm>
              <a:off x="1549125" y="40323"/>
              <a:ext cx="6711709" cy="116151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IX-X вв. – образование феодальных отношений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2191388" y="1237973"/>
              <a:ext cx="678398" cy="7073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8"/>
            <p:cNvSpPr/>
            <p:nvPr/>
          </p:nvSpPr>
          <p:spPr>
            <a:xfrm>
              <a:off x="2869786" y="1328446"/>
              <a:ext cx="5632761" cy="123378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 txBox="1"/>
            <p:nvPr/>
          </p:nvSpPr>
          <p:spPr>
            <a:xfrm>
              <a:off x="2905922" y="1364582"/>
              <a:ext cx="5560489" cy="116151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возникновение усадеб феодалов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2191388" y="1237973"/>
              <a:ext cx="678398" cy="20316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9" name="Google Shape;309;p8"/>
            <p:cNvSpPr/>
            <p:nvPr/>
          </p:nvSpPr>
          <p:spPr>
            <a:xfrm>
              <a:off x="2869786" y="2652705"/>
              <a:ext cx="5632761" cy="123378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2905922" y="2688841"/>
              <a:ext cx="5560489" cy="116151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появление княжеских сёл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191388" y="1237973"/>
              <a:ext cx="678398" cy="33558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2" name="Google Shape;312;p8"/>
            <p:cNvSpPr/>
            <p:nvPr/>
          </p:nvSpPr>
          <p:spPr>
            <a:xfrm>
              <a:off x="2869786" y="3976964"/>
              <a:ext cx="5632761" cy="123378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 txBox="1"/>
            <p:nvPr/>
          </p:nvSpPr>
          <p:spPr>
            <a:xfrm>
              <a:off x="2905922" y="4013100"/>
              <a:ext cx="5560489" cy="116151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появление боярских сёл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Складывание феодальных отношений. Многоукладное хо- зяйство восточных славян</a:t>
            </a:r>
            <a:endParaRPr/>
          </a:p>
        </p:txBody>
      </p:sp>
      <p:sp>
        <p:nvSpPr>
          <p:cNvPr id="320" name="Google Shape;320;p9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9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9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9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9" descr="data:image/jpeg;base64,/9j/4AAQSkZJRgABAQAAAQABAAD/2wCEAAkGBxMTEhUTExMWFhUXGBobGBgYGR0gIBgdGB0dGB8aGx0gHSggGx0lHRgYITEhJSorLi4uGB8zODMtNygtLisBCgoKDg0OGxAQGy8lICUtLS0tLS0vLS8tLS0tLS0tLS0tLS0tLS0tLS0tLS0tLS0tLS0tLS0tLS0tLS0tLS0tLf/AABEIAL8BBwMBIgACEQEDEQH/xAAbAAACAwEBAQAAAAAAAAAAAAAEBQIDBgEAB//EADwQAAECBAQEAwYFBAICAwEAAAECEQADBCESMUFRBSJhcROBoQYykbHB0SNCYuHwFFJy8TOCFZIkQ7IW/8QAGQEAAwEBAQAAAAAAAAAAAAAAAQIDAAQF/8QAKREAAgICAwABAwQCAwAAAAAAAAECEQMhEjFBEyJRYQQUMnGx4ZGhwf/aAAwDAQACEQMRAD8Aw63J6xBSTH2Y0CUlhLQltkj5xObLQwCgPNI+0FxoT5vwfFkyVE2b4iOqo91AHvH15fD5JuUIvukfaJo4ajSXL/8AUfaFcGUjmR8cwdYslUxLnBMLZ4Ukj0j7SjhmyZfwEWnh62sB5GGWO+2Z5q6R8STSLJYJWP8Aor7R6fTqR76VDqUt84+0r4PN0IfZ4AqaZSbGx2jfGl6b5W/D5CgahXbL5xeiYtOQf4R9KXSJTfCn/wBRHChxkhQ7D6iF+JP0P7hx8Pmc2e9ik+Q+oiCpgyI82j6WaOWc5CfNIjiaCUT/AMSAP8Yb4aWmD9zb6PmZCWzH82jjt1/m4j6hO4ZTlnlIP/UQDSez1PMnqBlISlIuw0zxesTzJY48m7KY8vJ0lR86VUbpV3F4ikg+6ofFj6xvJ3BqRa1JTIUAPzBSrtr0eFqvZmQSrElSWcgYttjrHOs8fCzhfZm0yVHX94hMlYRzYh12jUyPYtMz/gqCD+tLt5hopq/YmrRkUTB+lTehaKpuStCNxjqzNykAi0xzFU+WRmPhDaZ7M1Kc6dfkH+UBzULRZcspPVx8xGpoblFgYlg2xEd49KlEFs9iD6QQopOjGKVMP2jJhkWpUc3f6eUVhDxCXMBNrHr/AC0EpUBm0Nf2J1v8FKUKTk8SVIUQA9x9MoJlhS7ISVHoCflB1NwGrUHTIU36mT8y8HvwF16KEybZkK26xZKWQebSH8v2QrVZolp7rBbyALwf/wDwc5hinIH+KTGcW/DfLFemXx7Eefyis5vpsdI2VL7DS0+/MK/8QzQxR7KSMIThPdy/aMsbFeaNHzpYv8j9DEyv94+gyPZanBuhRvm5+EXn2UphcSwR1eG4MX5UfPaMutN9/kY9H0CX7P04WAKcHobaHV49Gpg5o+gzDKIuA8CVclBFnhNI4tLU34gc5PFwrtlD0ho5IVRN43ZOz5Fu0SQNo4isByIPnHjVB7EQXJeGUAuW+484iZofMfGMnxX22lSpiZYuDZS9E/eL0cZxAkBKm/tOhyItcRKWdR7KLC30ac1Bdyr1jk6qKg1j3hLJ4mkpBZVxoPR8ovrqiVLDk92OT5HtCr9ZjugPBM9PSTmBAiqfoCd4ieKSxi5mI0JHpHFcSkuxd9wzQ37nH4D4JnSlRthYQPUS1gsLjtnE08TkqVhx5+6RkfSCeEVXigs4UMwWt1B1BGsPHPBukxJYZrbQtlTVE30jnEpeF5qV4CzEf3bCGNSUoxLIsB8W07xl59Qua6l5OWQ+Q+pg55xUaa7GwwlKQTUqGEEPjA+Ia0FUE1JKVcpVYF8/KO01BjSFKLJGgudrmC5XDZSWKcxls/WOPHgmqkdU8kKob0iHyYdrQRV8KmAYhzdAYAlU60nGLjOxhtTcT90hLEe837x27o5H3oG/ppqEgqlkDcxNdQhQwrSlQ2UAfnDCfWomWJJAuwLesQninIyLxqQjsTVHsxQTheUlH6kEpiiX7AcPCeWWZh3Uon9oIqk4VWiynr2bXtB4LsHKXViKs9laRL//ABUDyMUyuCSx7tOgAfpj6FI4ihgFEP13jyuKJ0SPrAevBoyZiKadgNkgf9coa0ujn/cG1UhE5Z5VAnYZQRK9mwL+IXa1vmIaORhlFMB8S5SWBGunnFSZiwWLfOLa3hK0FzMBT/NI7QFAzUOnSH5pk3GicqjBuQQ8TNIMhn1MFBKVF8ZtHF0YJxEufOJmSKqKQkKuodoOnSZL3UAYH0sCe/3jiU6kXh+SFkzs/hySU6sbEdjHosl1LEPl+0ehHIKkz40uqw3zI136wdR1ZUxMJjKNnPn8+kFpS0tQGZBD97N3jy5xVUj0+OxzSVSSoiWVWZy9j/LxH2grlIl4Zcsl3dbEt++cJqBRQk7E6Z/66Q3pKlQ5Xscj0iTUotepBcTHzHAdSWfJxmDBfCKzw1AkFSdgbgdIa8cpuaSlJcEkhJ0yy6atDGRTokB1YcRN1EAX2HSLzzRcNrsEU0wjhtWjwwASoFRIUdHuQQNe0XVM8rWTicH6Bh3hNxKZTrQSjCJji6Sz3YuAWJO8eo6VC0pB913Z7km7qObDQRzcY/yLPI/sH1lLjLXTll/MoonS0gjEpwDnkxEFrMlmMtBIBD3OXneM3xkSmASlKS+Y27PDQfJ0xVlfiGCpdwrEHGrgN1hhT1SkAKSQFC+IerjIgwlrJcrA6MAUBYvY2yI1j3C5aASSkEEAXvfVvjFNVYObfaNcniyalCkEBKylTtkTuIyipolhJYLNwp1EBJ6bn0g6ShD8qQDu9/KEqEHEpwc4qsnNf0Tx1yNVwTi0s/hsRYq5ts84NlVMuY/hq8rxmqUO5IZ7QfS4khxmx0zbSHh+p4pJkskVy0aAT1pDPFsquIyzjC13tIubKCHCcRGI6gDN9Ypk8eWVOhRJbCjEbbAkb6x2LNj+xJ4pM+iGqIOjmLE1bkC2I6Pct0jLI42DI51fi+6G/u3ByMJOFcRerQuYpcwhHKbWNwAbDdXwic8kPB4421s+jrSbEj4/y0UKkHMWhIrj6wbgEddPOBpXHJxB5ksSfy+72384mv1URfis0BqNCXPaC6eoLu0ZKVWqdSVLJ2Jz6xOlr5gBwuoDIk5CHj+oi2K8dG8k8TKUuGBiqXxhbxn5NSFhwrLaBOJ8XErK6jfy6xVtVYqXho67imMMQxeA8Txl6bj+KYAyQO/reGdRWJQkqJsL2houLWhZJxdMeSy2ZtBEzjEqSkKWos7AC5tnGJ4vxrCqWJd9VXy2EZ+XOViUpZxYiSRtd7bCIZctKkVhivbN9O9vkGYlKJfJurMvtpDCZxyWcX4gYZ5em8fLZszYEdxlBEyq5QAkkNzX/hziSzTX5GyYoSPoHCePlc4IUE4C+RulgSHMejE8Jqh4iHfW/Vo9E1OfrCscfsW1nDdmt+Xr31MLZtOUjQpOf7RsamhurxFhkhRcfpGLzjKS67xD7oEsNpe5AB6xFTbWjox7A6aQMSSoW1EMpVelK2Ulk5ee8Ef+KLtoL3iviHDGuCFN8L5tA5qWmVcSiu4mlU+WtLkI9TnC+ZxMzpqnLlybZW0A0iVajlIDJGvbpFHC6VKQojmVlllDJrjdA47J1IsCWt0yiVMhThQ5SPU7dormSic9xDCVLsBdoE5VGgxjbBxTqmKLzCPPLy2imo4dhUHc9jHVTly1BaFMVbbag7NtD/hKVTJfMCE3KScyGfPbP4QHKUR+MREaWWUqcMWLDy9YtlBpaFYiCo2B10aO0vEStZxBJlsSzXAFs8zm8EinSrAMXupUBZ3dsh0vcxTfTF8stpuIJZWKxQDbtC+gqyS5Awl3tfu+ZgbiVMync99+/WJcLqcBJUlzplZtYZRSi3EnXF7G6XSAHv8AeLVSwsOVnl1SSDeBEzSovkc2/wBRKbWNyAX1Og28zEabf5JtKjO+ACnUuo9S2f0MclBKblyXe2UF0sw4VcvMzBtekBSprMGuMv8AUdS6Df3C59ZiUnMJAt33LZQVQLIHutzBlDQgW8mf4wNS1Vy4GWTWPVu0HS5IACTfWxbz+BidcVVDqqGqJwWkqLDf6xTW1CUKQlP5vkdYUzkFNkh8XV/Jorp1rlKwkYwQeXo8IsfticUmaUSmSSWGEO9rRKjDpxguGHmDfSMvLJCufmCnDZkbQ2pa1MuUkFyvDlZ7WBhJR1SDwSQ4q6dJKcMwpLXCXvtCbickJS6lErfXUftHjXqJ5EgKJuXipFKtS3KSSbv9ekNBSj/Jg4vwHkylM4BI+fSCK8z1JYghOQCcgNt/OGtLIQGJufUdYdYklASstkxZi3y84SX6lp/SgOFdmPp+HKOElC0htBnDmklyxYS3XuofTL4w4qFJA/5A2wN/4YzPEOPqxqRKUkJTZyHc7CEUpz6QfA/iMxfulKe+g84z6aFZUSkONxlDPh/EBNICmxdMj0vlDRU4JBTjAf8ALaCpyjqtjfGvDO0iFCYlJDFz8jHo0NNKAIIAPcdI9FVlteDLG/GQNeySlJBWosknrbXo8IaWSErKC+lhYZv5wTSzE4nmOkBlJJHk7Zs20X+HzB1DCScK0kG2fcP2+ECL4oeOO1oP4nNAkqDnEzBhuw87PAHApQUFpBe4wjUsL20zz7RfIJmLKVuQ7pKSLeRN4nTS8M7D4agAFEFQL2HaFk1GNIaMGtshxzh8tMlQe5AITmTvbyjPcMn8xGHDYD3dsgTu2vWDTMKkhamIVcKzuND8ctIGTPwmyQWPKOu8VSfFoRaaY0NKvwyQOYXuNBnFHDJ6pmMzMIloBUS2+14ZcCqvEkGUoFK8JAByXqGIs/SBU0yxKUpXKFbZuk5Nk1oko3cWPz0Qp+H4jjQUKC0lIT4lyVG1iP4TDCjEwyVSV4UnCMmcDIju0K5FUJi0plnGkC68sJd0i+ZFw14cU1QpS0pVclRcjYuXhMqdUwwq7FVPwFXiDYGyg+ts9LQJW8WQJhTLYAFsRS5JGojcTRhlrJLAJUo9OUj+d4+UU9MpR5zgYAqKtHOnwh/0zc23PwnllVKI1mcWmrfF4ZY3AGEnqN4JlUBmoxykuHu+hGkFyVUiJSsLENzFnUTdiTp0aLeCoP8ATJ8PERiX/wDr5Nr3is56biqNC7pi0qUFXSAW0+baiBalZu7BRIIIF8gG7RoakJmJIWSktysNcnB+cLuIcJKEhRUF2cgaRoTV7FlB+CeQooJOEsAHKTk+TxRNQQoubwaUnw1gJLM97m2kV/0/iB02JGup+kV+SKdsRxdFCkrDPr9n+kHBeFKd9YIoeHlwVgMOsHzjLCrMSbORYbADeEeRPQeIuNQcri22+0DoCy8xz/b2aGi5qSpDFPKX0fY22iSpqQiehsy6W3tkfKJvI46G4pgXBaMqUpRUQU69+sMv6RJKj7zWfUnzgWink+J+F72G75MIYS1KYYQXzYNaBNvkGKVFKacINw27xKbXzAAEhnswH8vB65SWIKACwLn3i94ATxKVMmYA7uwcWUQP2hP72GgilmFTjBcB8/XaKeIVyH5pjlLMAbZbixaFfGFqcJSUpSOuZzL/AL7RQacFkku9w1xBjBPZlHewhfEiVMw77ecJUJOJYIe5+8G+CBmc7OOkSm0jAKlkWFwdftF1JR6GcLWioDCHJALgpu1oINSTdVyH0zbI+cKqee4PvKVq316QdMJQgBYIU2Wo2frvBap2xYtMb8B4nMTMAIJSHDN0tePRTwKoCpqRox6PYx6IShFvootI5PKiEgAqCQwJ+vT7xfLqSCgYGCQXAGpGRMM5AEtBUUFYAu2hfYs4ygWmrMbmUUlI/KpnZ21Fn+sLz5LoCqPpxFNiON2UDpkx1vtD+kmEjCrmsySVCwY/eEHtRVBkeFbEoudHA93+bRVwHiBKpYZycRcf2ixGW8B4XOHIPyXLiAomGXy4SQklin5KG8coKtLqAlpYgXU/KXsRe/WLa9CcawAxxPrzD7/aAplLc4Sw1jpUotEnDY5q6kgAA83LhbW45rWFxnE/a1+UoV75U4HTXpAnCpiJYIWeZwbg2bTr2iPEqgTFpAdkBrhs9W+ETUadmcrdAlPOWhKP7QXZwB1fcxoqKYpCkzJjlUxGIPmL3u1wXhDW0pSpgLsC7XYh3GmURl1imSnETgcsol798u0GuWx64qjcVM0TZS0i5KCGHa3rHzmlqSiYAsEAjCQoNrf4GNTTV6wgJQRLUXZStX/tsxPeM3UJE2ywQsEgzDmTsre9wbajrGxR43fRGRbUzgFYZcoqQEsTYAqBxXJN2ht7P8bSMeJBAxDCALJcABLeXrGXKFoJSVADfQ/vB/DZa5YUS4CpZI63GFXxu8UlijKLTMptOzU1vEZJBOBWJJ5gzM+/faJSly5gGBYA1ezdL/OEFctUxZCbMsD/ADWUuVHoHyjtRUol4cICsKAVHVZNmfqQfKIvHcaQ6lWzTGglMcHldwWvnq+8dEhKg1ujBvlGa4bxVQXLeSEhRAZCi17e6XaNcpCgCpLPqPrEmnG03ZpNMVcRCEzBLThdIxEOznS/SE3GEkLQsAsWdNnDfPM3iS5ai81RZeI6aCzttoR1iP8AWJmAoUEgjVOR6g5ntHTjVUI9MI4PSYsdhiDONAnRtc84dmnCgRtoLesZKRPwstTseVISpj3IjQcHrgrEku4Dh72iGeErssqrQRKoc3PKGe+/eFFBXLFSpOJ5YKn1AGnbSCuOzCUeGk3zLd7Drdz5RnqFREwkEjEFZb9vWKY03F2LdGsXMxLPXL5XjKTpSqecjxAQE4VNmVBzfzgqh4lNM9KSzBQyEA8XUVzVTL3J+IENCNOmBt1YxmpRUErQWY3SRcbEiDRQiWAoDuH0z8oznCZykTHTc3tvZ7xtJKysFDXUPpCyjweh+XJbMrXAFfIGBv8A6iqnmKu3whuqUHIT+WxJyfb+bxRTJGFaich8Yzya6KKK7FvCZXKthzYyB5EmCKtGB1LLdT9oF4fPUmTiGZmFn/UReGHGefCk5lYD7tFPqcif0qJLgkhQmJASMV8J8rx6H1HJAmJKdj52j0SeVGIVEz8Fr5uT0P2hBS1AF0G/u3ysXBHWDZtYCCMzkA+ZNgG6x6WPDR4ZZQN7Nyk552IfK7xThSoRyTYLN4kFjw8LnE+Zsdw14hJo5iTjSvCUkC2YfTppBDrSMSOU/pA9SA8ckpKUk4icZ5t30IO8B2l9IU03TLkqVYqIUpQLeTOD1u8WUygnEVgqOQ79d4ETWh0uOVLsWuXFz8hF9XPQZTgAXBG5PWElFodV6DleE817/F49Rzk43P5nF+to8spmISSopJA/KCD9u0T4hIRLlSrErUS5NnHZ94La6fYnTtA8+cSQ6jazjMfpIOY2i/g0gTZ4CnIAKi5urDpAE6bdwM9R9RFcurISvASCvCl9Wdz8QIoo6NJu9jniUgLJL+CoF08+JJOygDynqLQKidjeawcMJqd2/MInV0ckSw6paV6IKiFMdyBc94WyklMwjFmOUgg32J184MVeib0NDNSg3N/yrYEKTpiTqeovvHque6iXxDBzHVWJh5MBYdIqUklAIDFJ+B1gdE9i7ODn5RoxB6UiYtT4VOQonviDYh5WiipppqSPEQpJAAuLWsGPaNCaaUhBnS1gqdLAMyXzcF7vF9RVGYgy5gBChYgMXORboYR5GnoZRsC4Ql5spv7hfsD9I08+qUkHVNstPvGX4ecC5SjYYmPR7Q0rJxAUc+kc843NMeweurErksSUhyx3ubfV4RqGEEg3OW9r5+UXIrQ17tpmX3eAvGcuRhSDYsSH2OkdaVKhX9zQTeEheGYkhCiHKSPzNcpinhlSmWvmWMIcGxOJRv5AQpqJ5U0xTu5BILPplpBNJKeUN8ajlowELxtU2Ne9IbVRScc0YSCUsHuAz594W0wSqaHISo+702v9YhOl4ZRwkklXyy+MDGlVYMxJa/r8IEYpJqwtt+DmaEpWQhlTXITtezntAfF5IlS0IJdQclhvoIZU5CMalDIjnOZASPg7aRna2vC1ObPqbuBlCY4tvQ82qPcOmlK0qSjI6uXe140M2sKCpQ2AT3Nm9YywRdxk+hjVT0JE0JblSkKV1UoWHlcw+WSTQuOLplQwhYp2DYMSl64iXPr84VVk0hc8AuEsB5D94JFV4c9RKVK5W5Q5uc+0Lv65BE3IqUo52OW38yjRjbWtGulRXRlXhy8i63A8/wBoacQmYjK5WVicjygMz8KaewwgOwzJ3PxiInTBMSpKNyHe+5vFmr3/AGTT/wDDQ8LrR42ENyjXqDHoUez68M04veKiS3Y6x6OaeBWUjPRRILLlrWCQ7iGqahDWYHs8Jp9SCGyYx5E0DWzP+0dM9kIUzWUDFFyAq+dgfOKaxkhypgxNr+usK+FqxBSSA6wpUtT5lGaDoxD9jFPEK5eEpGI2v2+kc/xtuky8pJIUmacgc7wwo6Nc1OFJZGqt92gOglyxMQJ2MJW3us4BsCekaxUtMnHJd0oUGO6TeK5JU+KJRtoFp6RLhKDZLMTkAPqYdcUokVMlILBcvVOhOjbQrTWpxKUkMXGRs2zQ0k8UwqCgyQA5GYV55RyZFLnZWDVGFnU5lrKVviBy36xKk91StAU+lz6Wg320n41pmMxKb93eLeEUQmyUoUSklzZnL3eOxS+nkTkqdByEBaAmXLRdAUtRAdSiWYHMZuwhbUCWtZlSKfHgP4k0uS4zwgEBIfztAcuomSJpQXFlM/UQ34JMSlJw2IIUexHrd4nK47GVS0BU5JJTclKiCkliRmGJ1vkYuBIPMFAZpce6djuINr5lPNJKwxtzDN+sKp1OkKfxlq21t3jcr30bhTHwq8UopUlIKmAwC5JsCels4GMxCEupgcrHXptA0ypShLpABSGv1zI6wBPSVgqTMTbMWBD7jbrCRipBkq6HFNTKnS1LDJAL9LnIdbwYnDOSU3CwMht55iEMrjPhS0SyDhSSXN3KnBUw1vbq0DK4gqY6pKSJpVygAnCgBm9I0sUmwKSoZT/ZtbuhlXuHY+UK6pKsRQElISqydj1eNF7O1c0qwzVhSwkqKRdgPre42eHy1SJyfxEh2bFr5GD8k4/kVqz51NLWa/6gNc/KCqZQ3NvzPaNLM9nJYB8NZJF2P3EL63hSpN1FIfqLeUN8qekNCOwSVNJIUAS175EtYiJKWSXVYjv8POI0QPNgZTXKEkXG4Gh6ZQQgyitITMYFmJcO/f8ANAl2O5EalAmIdm5mDHLR/rHKMJQ5SkYr5pBuNXiyeEoCkLJfCvm3tZu5IEUIn4Up8QYS+ubG+WcD/BlsH4XJDKnKuoLwhNtb4j5iLkz8ypSWKnLG4LZR0SwFMlQKSWJLgFuZh2+0ck1reIUhCnIDkMSzuGyIL59IEtjRajoFpKkY5qkzPDJDC5OJtH0tFXhpTIfC61EkunlIfrn3jqJSSlagA75EOQ+RHTO8SmSZmBNiSRa+n+L3ziurJ7oqpqd1IYgHA7gnuzbxZLQtc2WCpZBIc7CBhLUFO4cJuk/IRYJiisG63ALsdunwhrfhOhpwUoM44dXth/hj0C8KJCuQYQ5/MS5Y/CPQNDx6F00GPSJmHTSHk6lSouEuTE1cISpJAASo5GHeWNbJKDW0K+HlRmDD7qTidrJ09YaGkQXXMSl9Cmbn5PCyROmSFFKkdwdeohn/AOZlYB+GArdg57vHPmjK7iv+C0HFrfYDMQJtRibDLSATY2SgNrvkIun1vizVq3IYdBb6RZxrj6p8oS0BhZ7ajIPtCihSoG4zikIurkTb8Q3XMBZIZnu253giUsZOQBfoYW+KMnHZiPWKqqoKUkD4bQzipAjLiCcXqAtWdgGEFUNcUS8L4S1r59Tr2ELcb3+HaCqNacSVTMhlZ7sweKuKqheTuxvT0suY0pZsD4k1WqR/b/kfQRTOopQuhRljZOJWEHIKLti6DJ4ETMKBi0VdW5Z8/MiDuEyJTp8QBRUHc7nOIydKx4xt0LqiaUFLTApJ1a47g3EM6fhkxXMwHV7QH7R0aJS0LQQUKd0szafD7QTwjii0JASrGnYm46RpXKFxDGoyqRVU08wYgQ+xHTaLaJIWoKUkWB5wGLtcLAzBhyjiEpQ/ElzEncAEfOOImU7WXMPQylf6iSetotr7iubawSj4RFEiauySewsPNoPWuXfDLmqb9IA+bxT/AOaULISiX+pRc+Qg8n4hJUFzqFNMiXhI8UrSytdX8mcecU8R4gZTDBiUo8uEWOrNAUhEyYvEAqav+42Snq5tDTD4TLKguaQxb3UJLWTqXIuYCtPexXpCWv4nWoSFqCpQVkWZ9cu0X8L4OmdLE2bNXzXZN1HuTl2EV8bnLqZ0mSD7qVKU/XL0HrE/ZyqUmWtFnBy2exPpFKbhrTF9oZ8O4PJlCaqWpWIpIBWfd69YXSeGtzquR7oDFPQ7mCahalElBxBmIMemT0y0MCcR/t07PZzC8X9+wKTQPWygUqJNwBlbL5Ryi4YtUozcJPNZs21PwiuTWpwqIS/KbkXvn5xqqListUtCQkeGAA2RHV4nkcoRpIony2zDzJylKYOQGNztfUvEJs7myABzAH0eNBxellqJUkHZix84R+JhJaWLdItHasRySBRKUtTJCny7dzpBcmiU4lhRKr4nPTLoImZkxQzwjYMIZ8KkJTf1OsNJ0gJ30LZEtSJrKsNU6NlnAcgITOWPeS5KdbbQZx/igEwBKQpgQp7i+0UBaVHkACgAQANGvrGXW/UNf+R77JTUFagqWpZDswsBHoj7M1c2WtCSHlrClW1tvpePRyzjJydL/s6cbXH/AEZ+VxRaM0u2ohnRccSqxOHvCirTHRIdMd0scJI41KUWaXiE4Kl3AUDkdjGeKUhYxgt09PKKZRWkcpPWLV1ILBY7EWP2MLHE4qjOabsKl0QWWQtJ6O0HyeBrTdcyVh/zDwvk0SjdJSQcjvDKRwg2C1YB0BL/ABLRKcq1ZRK/CYmSZYIAM1ZsHsA+ghnwzgykJHi4EqIyOYHXrF/D6WVKulJK8gTcvu2kGTqQt4tRMEtAzJzLXaIOcm6iOoxS2LV8BpppI5irdCW+rDuYzfHuEIp1JCJuIKzBF0kddYYcQ9pwr8OmSZaNVn3iMuwhHKpDNxzSsYUqYla7u1izHTbaOiCnHcmSlT6KRPZBSDe+ex2/mkMuE07oD6OxikyadmClrV0Sw8nOXlEELKhhBZKbXJ+Qhp7VIbHp7O8ZQ4/EUMWjEGFZQl+V+8NZ3D0pS5JPoLxWEhmSAOw+sNF0tAydgInzBYKUPOPf1s4//Yu9s/tBaKJ3sLdYK4dRC/SDJpK2hYx8sWCYsBsajvzGGVFQqtNAdILkZ5QMJScJsXOR0h/7KzQoKQb7DpCZpcYckNBPlTBZdSCpxMa+qifQZnpDFPEZanL+5oQz7Nve3whJxPhipK1BuUklJ0MDS13BvdnGl9vhCcU1aGbd7G9BNwKVOUwmLNn0SnNh1NuwgScsIqFFJ5VMRte7eRBjsyYpSnawAAvkB9Yoq1FS0lgACU2DBncW+MUxpekpp+ExMUVFlKBVm+XTtFlBLUV4VEMPeJuLX1s8elSHAVLVzgl0E3BGqdwc2MVopFTVCXdKtApmJzzyeGtVs1NMZ1dLJJKgsEq0xBvQQnlTloxFLMLkAuPm8WT5Ckr8Oy1HMNl0BiyXSrQpAa6rJAu+jXhFVbGZ2XxFCwyjhPp8Y6KiXqQYOrKUhJxLQkgcqUseZ9TkNbQuTSqDlJYDM9/5pCpphSVEZ9WgXjlPOM9XhhWBIDqLZjpE6dHMfdJ0xA389BBVDTJ/EmFCQoEAAaN/uC3SM4gNdwtDcinDs51O4iE6UEKSoJYgAEaKDadxEJqfEUSoFIFrWfvBdOlUxIllZYE4Xa37QekrBdss4DMSmelQJUBi1ORB00j0TTSLQtL4Xuxy02j0D41LYXJroVVEgux0MHmhV4alA2Cenp1iMxN75/wROsnOlgS5a2hh23qhlW2xbSBrfWLqiSxsXERpxmNYKlS3N3YbRW6IuN9C8ylBmLPtrBCOKTUe7MIA3idQHYDrA3hh2OpjNRl2hLkujScF9rJ6UnDKlqmN73yLfQQh4pV1NQp503Gq/YdABYQ29leHCYqZiyCRl/NoWTJN1HFkS1sw8Rx8FJpeFJ8qTKqSSxbM4T/OkQ4izADUEnyOsFKnMpKnfr3EV1K/EWVJYAN5/eGbd2GKTVFtJTlUgLFylRSYBDomBzYsDDOlnNLnJToQr0t6p9YX1VSFhDDmt9XJ9IVN20x5Vpoe8QQTS/4l8rsesI5VwwBJ2Eb6k4emolNYOgeojNUiFSypOHCxIUQNi1zmBaJwyKmg5IttMClcNmlrN3/aGPCKcssOCUnMZRKqpFqsksTe6iHirhtNPlYhhJBs4y3hsklKNIEY1tlCeCzlISoYSGdsQ/MdOsW8IpqiTMNglWYx5EZGHHDaWaUhLXGQ1aGieAiZ76yClLMLMO0RyZVXF9FFB9iao48gFpgxK1ATbsBpCuo4mAFeFIEvFmogEgfp6w09ofZ5FPL8SWVPiCVOcwr6gj1hKJiSAGHUn+PDQhHtdE5yl0UU8jGCXvoSS5gevcd/tDcybbKIsPvCqrpVYzLTzEjP1ft1i6kmxKdEUALPV8+n+oNp6MqOJGaWIU+o6b5RXJkTJEwYkhRwvnm+/wAIvmCYpOISylNnIfvYQsnfQyVXZJQJUs28Qj3nYh7OOpgekkLMzAStQl3LHLsdIvnSQVFS3S9je5P3jkklAmKlkBJABJvkfmTAT0BnKuYlNkpII3HzMdlpliXiWt1PliNvLWIJlqWpIX+bIZZ9oP4nSygQnEEmwwgAl+7P6wsnVIaIsl4SSSthuYlLqQEkBSjiJJOFm0d4CrGQpnxZkOM9MjrBMqoQuwJ8MDEpOTnb4w7MlaoqMk4SokhLnC+r6k9Y4uYtAw2BuLCCqiYl8CEpSkgXLljna/l5QN4xTi/Ml32HkI31MP0oYU9QuZNTjuybDq2ceiikmgrDWVezx6HSYjpEZhLkR5neDptOsHCAHPURGqpFowlQzyuLxlJdCv7lElB0AiKl4dye8WlKglzkf59YHWsxkZMiVufvFCl3BJzLt9oIlyVKsBfyjppDZOsM5I3FjL2bnJR4isRcgWhchQubQIuUtKlJe+o7QTQ0a5gIBAAzJhFFRbkNuSogtGrnt9o5QS14ilITnfEIJp5aMYSoEnd9YYzaZIOJFiLvE8k/CkcfoqMlcucpJtiQfmD8Y5LoySwHMNd4acZSRJTMzKFJ9dIIlyfxJSkpBTOSXB/KpAD/ABBEJza2NxT0wj2Vqgk4fdUDzD5EdzDyf4RV4pDqUwUnRT/W3pCCuTKmFACsE18KSxv0NsrRJXCJhAE1QULApQSl217xFxUnyuh02tdjKbwsrCVUi0hJGLw15DXld21tC/h1X4hPLhWztmDu0Sr63w0hKeVJGBLaAW9BC/iktcxSJSGSX5VAsQVtqNCYaCck0xJpx2a+iU39qVMwO8TVxKTJuuYFLb3Ulz2/cxg+D0cycrw1LJIOSi+RaxjSzOESZIcXZSQpTZOdBqbROUIwdNmjJvYq9peIqnM4YPYDQMS/eEEuoAURmRlbOHXtTzLZiAkZW8lW1YwlXNxC4xaBR33O8dWL+NIWSt2GTlLTYHNIxNmSfVukRmypnvAYRboRZjfa0HzKhaiyUJBCQEkNkNyYrl1S8SkTCSkuSATykjMfbKNyYzigOjUyiVAlWbkaD9hEKqsJmAnmS2QJAD54QCz94mEK5VJOHR93gOYSCxFz984olZNuhjPqBMkElsYtkHaB6VKDTzAPeJTbRgzkxyWQlBxXOIAH+bxGnlrKQlLAXV9fpApVX5Fp3YbIqEyCVKTimEMl/wAvXo+8K5yCp1OkFV1Ox+DxybSKWovcm+f83gjwwE4SkB/zZmCkls1t6IUdEuZMQoEqSgNiPd/MQfXypcuY6SCSD4gDW+xaFwmLlpACjc6Fni2UoYcs4Sb3fg8aS2Uqlpup+XbKK5ZCi4T5dPtFkxAuoIs7Z2eOzpKzZw42tDp0LaYXwyYBND2Jc7taOxyipSlnHmG27x6AmvuCS2f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 descr="Картинки по запросу гончарный круг славян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9"/>
          <p:cNvGrpSpPr/>
          <p:nvPr/>
        </p:nvGrpSpPr>
        <p:grpSpPr>
          <a:xfrm>
            <a:off x="1109489" y="1449237"/>
            <a:ext cx="9971502" cy="5218980"/>
            <a:chOff x="4589" y="25879"/>
            <a:chExt cx="9971502" cy="5218980"/>
          </a:xfrm>
        </p:grpSpPr>
        <p:sp>
          <p:nvSpPr>
            <p:cNvPr id="327" name="Google Shape;327;p9"/>
            <p:cNvSpPr/>
            <p:nvPr/>
          </p:nvSpPr>
          <p:spPr>
            <a:xfrm>
              <a:off x="8935897" y="3430740"/>
              <a:ext cx="91440" cy="4176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8" name="Google Shape;328;p9"/>
            <p:cNvSpPr/>
            <p:nvPr/>
          </p:nvSpPr>
          <p:spPr>
            <a:xfrm>
              <a:off x="5371677" y="2432507"/>
              <a:ext cx="3609940" cy="4176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9" name="Google Shape;329;p9"/>
            <p:cNvSpPr/>
            <p:nvPr/>
          </p:nvSpPr>
          <p:spPr>
            <a:xfrm>
              <a:off x="6529270" y="3430740"/>
              <a:ext cx="91440" cy="4176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0" name="Google Shape;330;p9"/>
            <p:cNvSpPr/>
            <p:nvPr/>
          </p:nvSpPr>
          <p:spPr>
            <a:xfrm>
              <a:off x="5371677" y="2432507"/>
              <a:ext cx="1203313" cy="4176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1" name="Google Shape;331;p9"/>
            <p:cNvSpPr/>
            <p:nvPr/>
          </p:nvSpPr>
          <p:spPr>
            <a:xfrm>
              <a:off x="4122643" y="3430740"/>
              <a:ext cx="91440" cy="4176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2" name="Google Shape;332;p9"/>
            <p:cNvSpPr/>
            <p:nvPr/>
          </p:nvSpPr>
          <p:spPr>
            <a:xfrm>
              <a:off x="4168363" y="2432507"/>
              <a:ext cx="1203313" cy="4176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3" name="Google Shape;333;p9"/>
            <p:cNvSpPr/>
            <p:nvPr/>
          </p:nvSpPr>
          <p:spPr>
            <a:xfrm>
              <a:off x="1716016" y="3430740"/>
              <a:ext cx="91440" cy="4176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4" name="Google Shape;334;p9"/>
            <p:cNvSpPr/>
            <p:nvPr/>
          </p:nvSpPr>
          <p:spPr>
            <a:xfrm>
              <a:off x="1761736" y="2432507"/>
              <a:ext cx="3609940" cy="4176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5" name="Google Shape;335;p9"/>
            <p:cNvSpPr/>
            <p:nvPr/>
          </p:nvSpPr>
          <p:spPr>
            <a:xfrm>
              <a:off x="3513034" y="1020354"/>
              <a:ext cx="1858642" cy="4176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6" name="Google Shape;336;p9"/>
            <p:cNvSpPr/>
            <p:nvPr/>
          </p:nvSpPr>
          <p:spPr>
            <a:xfrm>
              <a:off x="1654392" y="1020354"/>
              <a:ext cx="1858642" cy="4176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7" name="Google Shape;337;p9"/>
            <p:cNvSpPr/>
            <p:nvPr/>
          </p:nvSpPr>
          <p:spPr>
            <a:xfrm>
              <a:off x="1071461" y="25879"/>
              <a:ext cx="4883146" cy="99447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 txBox="1"/>
            <p:nvPr/>
          </p:nvSpPr>
          <p:spPr>
            <a:xfrm>
              <a:off x="1071461" y="25879"/>
              <a:ext cx="4883146" cy="9944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Расслоение общества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4589" y="1438033"/>
              <a:ext cx="3299605" cy="99447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 txBox="1"/>
            <p:nvPr/>
          </p:nvSpPr>
          <p:spPr>
            <a:xfrm>
              <a:off x="4589" y="1438033"/>
              <a:ext cx="3299605" cy="9944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Руководящие верхи (родоплеменная знать): князья, бояре</a:t>
              </a:r>
              <a:endPara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3721874" y="1438033"/>
              <a:ext cx="3299605" cy="99447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 txBox="1"/>
            <p:nvPr/>
          </p:nvSpPr>
          <p:spPr>
            <a:xfrm>
              <a:off x="3721874" y="1438033"/>
              <a:ext cx="3299605" cy="9944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Зависимые крестьяне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767262" y="2850186"/>
              <a:ext cx="1988948" cy="58055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 txBox="1"/>
            <p:nvPr/>
          </p:nvSpPr>
          <p:spPr>
            <a:xfrm>
              <a:off x="767262" y="2850186"/>
              <a:ext cx="1988948" cy="58055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челядь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767262" y="3848419"/>
              <a:ext cx="1988948" cy="139644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 txBox="1"/>
            <p:nvPr/>
          </p:nvSpPr>
          <p:spPr>
            <a:xfrm>
              <a:off x="767262" y="3848419"/>
              <a:ext cx="1988948" cy="13964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все люди, которые зависели от своего хозяина и жили в его усадьбе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173889" y="2850186"/>
              <a:ext cx="1988948" cy="58055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 txBox="1"/>
            <p:nvPr/>
          </p:nvSpPr>
          <p:spPr>
            <a:xfrm>
              <a:off x="3173889" y="2850186"/>
              <a:ext cx="1988948" cy="58055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холопы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173889" y="3848419"/>
              <a:ext cx="1988948" cy="139644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 txBox="1"/>
            <p:nvPr/>
          </p:nvSpPr>
          <p:spPr>
            <a:xfrm>
              <a:off x="3173889" y="3848419"/>
              <a:ext cx="1988948" cy="13964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люди, лишённые личной свободы (рабы)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5580516" y="2850186"/>
              <a:ext cx="1988948" cy="58055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 txBox="1"/>
            <p:nvPr/>
          </p:nvSpPr>
          <p:spPr>
            <a:xfrm>
              <a:off x="5580516" y="2850186"/>
              <a:ext cx="1988948" cy="58055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смерды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5580516" y="3848419"/>
              <a:ext cx="1988948" cy="139644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 txBox="1"/>
            <p:nvPr/>
          </p:nvSpPr>
          <p:spPr>
            <a:xfrm>
              <a:off x="5580516" y="3848419"/>
              <a:ext cx="1988948" cy="13964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имели личную свободу, но зем- ля, на которой работали, при- надлежала князю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7987143" y="2850186"/>
              <a:ext cx="1988948" cy="580554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 txBox="1"/>
            <p:nvPr/>
          </p:nvSpPr>
          <p:spPr>
            <a:xfrm>
              <a:off x="7987143" y="2850186"/>
              <a:ext cx="1988948" cy="58055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закупы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7987143" y="3848419"/>
              <a:ext cx="1988948" cy="1396440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 txBox="1"/>
            <p:nvPr/>
          </p:nvSpPr>
          <p:spPr>
            <a:xfrm>
              <a:off x="7987143" y="3848419"/>
              <a:ext cx="1988948" cy="13964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стали зависимыми за долги (брали купу – заём)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Office PowerPoint</Application>
  <PresentationFormat>Широкоэкранный</PresentationFormat>
  <Paragraphs>173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Cambria</vt:lpstr>
      <vt:lpstr>Noto Sans Symbols</vt:lpstr>
      <vt:lpstr>Научная литература 16 х 9</vt:lpstr>
      <vt:lpstr>БИЛЕТ 23 вопрос 2. Практическое задание. Хозяйственная жизнь белорусских земель в IX–XIII вв. Пути возникновения городов, их роль. </vt:lpstr>
      <vt:lpstr>Программа</vt:lpstr>
      <vt:lpstr>Хозяйственные занятия и повседневная жизнь населения</vt:lpstr>
      <vt:lpstr>Хозяйственные занятия и повседневная жизнь населения</vt:lpstr>
      <vt:lpstr>Хозяйственные занятия и повседневная жизнь населения</vt:lpstr>
      <vt:lpstr>Хозяйственные занятия и повседневная жизнь населения</vt:lpstr>
      <vt:lpstr>Обязанности населения: дань и полюдье</vt:lpstr>
      <vt:lpstr>Складывание феодальных отношений. Многоукладное хо- зяйство восточных славян</vt:lpstr>
      <vt:lpstr>Складывание феодальных отношений. Многоукладное хо- зяйство восточных славян</vt:lpstr>
      <vt:lpstr>Возникновение и рост городов</vt:lpstr>
      <vt:lpstr>Возникновение и рост городов</vt:lpstr>
      <vt:lpstr>Возникновение и рост городов</vt:lpstr>
      <vt:lpstr>Возникновение и рост городов</vt:lpstr>
      <vt:lpstr>Возникновение и рост городов</vt:lpstr>
      <vt:lpstr>Возникновение и рост городов</vt:lpstr>
      <vt:lpstr>Возникновение и рост городов</vt:lpstr>
      <vt:lpstr>Возникновение и рост городов</vt:lpstr>
      <vt:lpstr>Возникновение и рост городов</vt:lpstr>
      <vt:lpstr>Ремесленное производство и торговля. Значение торгового пути «из варяг в греки»</vt:lpstr>
      <vt:lpstr>Ремесленное производство и торговля. Значение торгового пути «из варяг в греки»</vt:lpstr>
      <vt:lpstr>Ремесленное производство и торговля. Значение торгового пути «из варяг в греки»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23 вопрос 2. Практическое задание. Хозяйственная жизнь белорусских земель в IX–XIII вв. Пути возникновения городов, их роль. </dc:title>
  <dc:creator>Ситник П.В.</dc:creator>
  <cp:lastModifiedBy>Светлана Мискевич</cp:lastModifiedBy>
  <cp:revision>1</cp:revision>
  <dcterms:created xsi:type="dcterms:W3CDTF">2014-04-17T22:28:38Z</dcterms:created>
  <dcterms:modified xsi:type="dcterms:W3CDTF">2022-11-21T15:53:05Z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01.10.2019</vt:lpwstr>
  </property>
</Properties>
</file>