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8UVMbUp3vHq7daxzYIx9zbno/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7E4509-DC3E-4180-9D14-DFB01C045009}">
  <a:tblStyle styleId="{E37E4509-DC3E-4180-9D14-DFB01C04500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2591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Ступени общественного развития (Ч. 1)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311150" y="143434"/>
            <a:ext cx="8520113" cy="824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Формационный подход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1927412" y="4814048"/>
            <a:ext cx="5271247" cy="110265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Производительные силы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(рабочая сила и средства производства)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917653" y="3693460"/>
            <a:ext cx="5271247" cy="110265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Производственные отношения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891553" y="1824320"/>
            <a:ext cx="5271247" cy="158675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Надстройка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(идеология, правовые нормы, политическая власть)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3" name="Google Shape;203;p10"/>
          <p:cNvCxnSpPr/>
          <p:nvPr/>
        </p:nvCxnSpPr>
        <p:spPr>
          <a:xfrm>
            <a:off x="1783977" y="3576918"/>
            <a:ext cx="5486400" cy="1793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4" name="Google Shape;204;p10"/>
          <p:cNvCxnSpPr/>
          <p:nvPr/>
        </p:nvCxnSpPr>
        <p:spPr>
          <a:xfrm>
            <a:off x="1810075" y="6051177"/>
            <a:ext cx="5486400" cy="1793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5" name="Google Shape;205;p10"/>
          <p:cNvCxnSpPr/>
          <p:nvPr/>
        </p:nvCxnSpPr>
        <p:spPr>
          <a:xfrm>
            <a:off x="1783977" y="3594848"/>
            <a:ext cx="26098" cy="2456329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6" name="Google Shape;206;p10"/>
          <p:cNvCxnSpPr/>
          <p:nvPr/>
        </p:nvCxnSpPr>
        <p:spPr>
          <a:xfrm>
            <a:off x="7296475" y="3594848"/>
            <a:ext cx="26098" cy="2456329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7" name="Google Shape;207;p10"/>
          <p:cNvSpPr/>
          <p:nvPr/>
        </p:nvSpPr>
        <p:spPr>
          <a:xfrm>
            <a:off x="1156447" y="3576918"/>
            <a:ext cx="421341" cy="2492189"/>
          </a:xfrm>
          <a:prstGeom prst="leftBrace">
            <a:avLst>
              <a:gd fmla="val 67907" name="adj1"/>
              <a:gd fmla="val 47482" name="adj2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1156446" y="1824320"/>
            <a:ext cx="421341" cy="1586752"/>
          </a:xfrm>
          <a:prstGeom prst="leftBrace">
            <a:avLst>
              <a:gd fmla="val 67907" name="adj1"/>
              <a:gd fmla="val 47482" name="adj2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 rot="-5400000">
            <a:off x="359833" y="4566600"/>
            <a:ext cx="10131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Базис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 rot="-5400000">
            <a:off x="87575" y="2478824"/>
            <a:ext cx="15576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Надстройка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7584143" y="1958790"/>
            <a:ext cx="582706" cy="4092387"/>
          </a:xfrm>
          <a:prstGeom prst="downArrow">
            <a:avLst>
              <a:gd fmla="val 50000" name="adj1"/>
              <a:gd fmla="val 117692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"/>
          <p:cNvSpPr txBox="1"/>
          <p:nvPr/>
        </p:nvSpPr>
        <p:spPr>
          <a:xfrm rot="-5400000">
            <a:off x="6000734" y="3687842"/>
            <a:ext cx="3749488" cy="2913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Слабое влияние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10"/>
          <p:cNvSpPr/>
          <p:nvPr/>
        </p:nvSpPr>
        <p:spPr>
          <a:xfrm flipH="1">
            <a:off x="8178204" y="1884832"/>
            <a:ext cx="589277" cy="4166345"/>
          </a:xfrm>
          <a:prstGeom prst="upArrow">
            <a:avLst>
              <a:gd fmla="val 50000" name="adj1"/>
              <a:gd fmla="val 121656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 flipH="1" rot="-5400000">
            <a:off x="6568889" y="3999901"/>
            <a:ext cx="3807900" cy="2946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Сильное влияние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1288663" y="1174849"/>
            <a:ext cx="6529223" cy="4001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Структура общественно-экономической формации</a:t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213" y="4029635"/>
            <a:ext cx="709285" cy="15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37" y="3128303"/>
            <a:ext cx="589275" cy="158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p11"/>
          <p:cNvGraphicFramePr/>
          <p:nvPr/>
        </p:nvGraphicFramePr>
        <p:xfrm>
          <a:off x="155277" y="100123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{E37E4509-DC3E-4180-9D14-DFB01C045009}</a:tableStyleId>
              </a:tblPr>
              <a:tblGrid>
                <a:gridCol w="2680700"/>
                <a:gridCol w="6239000"/>
              </a:tblGrid>
              <a:tr h="356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общественно-экономические формации (по К.Марксу)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946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Первобытно-общинная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Совместный труд в рамках общины. Общественная собст- венность на средства производства. Уравнительное рас- пределение продуктов. Отсутствие общественных клас- сов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Рабовладельческая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Возникновение частной собственности на средства производства. Рабский труд. Существование классов ра- бовладельцев и рабов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Феодальная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Господство натурального хозяйства. Побуждение к труду посредством личной зависимости. Существование клас- сов феодалов (собственников земли) и зависимых крес- тьян, которые трудятся на земле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Капиталистическая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Развитие товарного хозяйства. Основной механизм по- буждения к труду – экономическое принуждение. Сущест- вование классов буржуазии (владельцев средств произ- водства) и пролетариата (наёмные рабочие)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Коммунистическая (должна возникнуть в будущем)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Существование общественной собственности на средства производства. Распределение благ не по труду, а по пот- ребностям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3" name="Google Shape;223;p11"/>
          <p:cNvSpPr txBox="1"/>
          <p:nvPr>
            <p:ph type="title"/>
          </p:nvPr>
        </p:nvSpPr>
        <p:spPr>
          <a:xfrm>
            <a:off x="311150" y="143434"/>
            <a:ext cx="8520113" cy="824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Формационный подход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Ð¸Ð¾Ð³ÑÐ°ÑÐ¸Ñ Ð£Ð¾Ð»Ñ Ð£Ð¸ÑÐ¼ÐµÐ½ Ð Ð¾ÑÑÐ¾Ñ"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0755" y="1259456"/>
            <a:ext cx="4248154" cy="54911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9" name="Google Shape;229;p12"/>
          <p:cNvSpPr txBox="1"/>
          <p:nvPr/>
        </p:nvSpPr>
        <p:spPr>
          <a:xfrm>
            <a:off x="3264076" y="6436593"/>
            <a:ext cx="1486679" cy="313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Уолт Ростоу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73805" y="1207698"/>
            <a:ext cx="4541328" cy="66423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1960-х гг. была сформулирована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тео- рия стадий экономического роста</a:t>
            </a:r>
            <a:endParaRPr b="1"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91057" y="1880558"/>
            <a:ext cx="4541328" cy="11990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Американский учёный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Уолт Ростоу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ра- боте «Стадии экономического роста. Не- коммунистический манифест» (1960 г.) выделил пять стадий развития общества</a:t>
            </a:r>
            <a:endParaRPr b="1"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2" name="Google Shape;232;p12"/>
          <p:cNvGrpSpPr/>
          <p:nvPr/>
        </p:nvGrpSpPr>
        <p:grpSpPr>
          <a:xfrm>
            <a:off x="267907" y="3122763"/>
            <a:ext cx="4346739" cy="2285997"/>
            <a:chOff x="487" y="43133"/>
            <a:chExt cx="4346739" cy="2285997"/>
          </a:xfrm>
        </p:grpSpPr>
        <p:sp>
          <p:nvSpPr>
            <p:cNvPr id="233" name="Google Shape;233;p12"/>
            <p:cNvSpPr/>
            <p:nvPr/>
          </p:nvSpPr>
          <p:spPr>
            <a:xfrm>
              <a:off x="2173857" y="930596"/>
              <a:ext cx="1518800" cy="2095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4" name="Google Shape;234;p12"/>
            <p:cNvSpPr/>
            <p:nvPr/>
          </p:nvSpPr>
          <p:spPr>
            <a:xfrm>
              <a:off x="2128136" y="930596"/>
              <a:ext cx="91440" cy="2095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12"/>
            <p:cNvSpPr/>
            <p:nvPr/>
          </p:nvSpPr>
          <p:spPr>
            <a:xfrm>
              <a:off x="655056" y="930596"/>
              <a:ext cx="1518800" cy="20953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6" name="Google Shape;236;p12"/>
            <p:cNvSpPr/>
            <p:nvPr/>
          </p:nvSpPr>
          <p:spPr>
            <a:xfrm>
              <a:off x="163901" y="43133"/>
              <a:ext cx="4019911" cy="88746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2"/>
            <p:cNvSpPr txBox="1"/>
            <p:nvPr/>
          </p:nvSpPr>
          <p:spPr>
            <a:xfrm>
              <a:off x="163901" y="43133"/>
              <a:ext cx="4019911" cy="8874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критерии выделения стадий развития общества (по У.Ростоу)</a:t>
              </a:r>
              <a:endParaRPr b="0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487" y="1140127"/>
              <a:ext cx="1309139" cy="11890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 txBox="1"/>
            <p:nvPr/>
          </p:nvSpPr>
          <p:spPr>
            <a:xfrm>
              <a:off x="487" y="1140127"/>
              <a:ext cx="1309139" cy="1189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технологи- ческие но- вовведения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1519157" y="1140127"/>
              <a:ext cx="1309398" cy="11890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1519157" y="1140127"/>
              <a:ext cx="1309398" cy="1189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скорость экономичес-кого роста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3038087" y="1140127"/>
              <a:ext cx="1309139" cy="11890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 txBox="1"/>
            <p:nvPr/>
          </p:nvSpPr>
          <p:spPr>
            <a:xfrm>
              <a:off x="3038087" y="1140127"/>
              <a:ext cx="1309139" cy="1189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изменения в структуре производ- 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4" name="Google Shape;244;p12"/>
          <p:cNvSpPr txBox="1"/>
          <p:nvPr>
            <p:ph type="title"/>
          </p:nvPr>
        </p:nvSpPr>
        <p:spPr>
          <a:xfrm>
            <a:off x="311150" y="143434"/>
            <a:ext cx="8520113" cy="824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Стадиальный подход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13"/>
          <p:cNvGraphicFramePr/>
          <p:nvPr/>
        </p:nvGraphicFramePr>
        <p:xfrm>
          <a:off x="86744" y="116514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{E37E4509-DC3E-4180-9D14-DFB01C045009}</a:tableStyleId>
              </a:tblPr>
              <a:tblGrid>
                <a:gridCol w="2044450"/>
                <a:gridCol w="6875250"/>
              </a:tblGrid>
              <a:tr h="356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Стадии развития общества (по У.Ростоу)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0524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Традиционное общество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Замедленное развитие. Низкий уровень производительности труда. Преобладание сельского хозяйства в экономике. Иерар- хическая социальная структура. Власть принадлежит крупным земельным собственникам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2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Переходное общество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Зарождение предпринимательства и капиталистических отно- шений. Формирование централизованных государств. Рост на- ционального самосознания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16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Стадия взлёта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Промышленная революция. Начало индустриализации. Со- циально-экономические и политические реформы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3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Стадия зрелости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Технический прогресс Урбанизация. Окончание индустриали- зации. Повышение доли квалифицированного труда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Эра высокого уровня массового потребления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Высокий уровень потребления товаров длительного пользо- вания и услуг. Создание системы социального обеспечения. Становление «общества всеобщего благосостояния»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«Поиск качества жизни» (добавле- на в 1971 г.)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Качественное улучшение жизненных условий человека. Расши- рение сферы услуг в области медицины, досуга, путешествий и т.д.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50" name="Google Shape;250;p13"/>
          <p:cNvSpPr txBox="1"/>
          <p:nvPr>
            <p:ph type="title"/>
          </p:nvPr>
        </p:nvSpPr>
        <p:spPr>
          <a:xfrm>
            <a:off x="311150" y="143434"/>
            <a:ext cx="8520113" cy="824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Стадиальный подход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Основные подходы к рассмотрению истории общества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Формационный подход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Стадиальный подход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3"/>
          <p:cNvGrpSpPr/>
          <p:nvPr/>
        </p:nvGrpSpPr>
        <p:grpSpPr>
          <a:xfrm>
            <a:off x="694884" y="1400021"/>
            <a:ext cx="7745603" cy="5239297"/>
            <a:chOff x="427465" y="3021"/>
            <a:chExt cx="7745603" cy="5239297"/>
          </a:xfrm>
        </p:grpSpPr>
        <p:sp>
          <p:nvSpPr>
            <p:cNvPr id="82" name="Google Shape;82;p3"/>
            <p:cNvSpPr/>
            <p:nvPr/>
          </p:nvSpPr>
          <p:spPr>
            <a:xfrm>
              <a:off x="5350084" y="999085"/>
              <a:ext cx="1516079" cy="4183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3" name="Google Shape;83;p3"/>
            <p:cNvSpPr/>
            <p:nvPr/>
          </p:nvSpPr>
          <p:spPr>
            <a:xfrm>
              <a:off x="6198760" y="3827907"/>
              <a:ext cx="91440" cy="4183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4" name="Google Shape;84;p3"/>
            <p:cNvSpPr/>
            <p:nvPr/>
          </p:nvSpPr>
          <p:spPr>
            <a:xfrm>
              <a:off x="3834004" y="2413496"/>
              <a:ext cx="2410475" cy="4183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5" name="Google Shape;85;p3"/>
            <p:cNvSpPr/>
            <p:nvPr/>
          </p:nvSpPr>
          <p:spPr>
            <a:xfrm>
              <a:off x="3788284" y="3827907"/>
              <a:ext cx="91440" cy="4183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6" name="Google Shape;86;p3"/>
            <p:cNvSpPr/>
            <p:nvPr/>
          </p:nvSpPr>
          <p:spPr>
            <a:xfrm>
              <a:off x="3788284" y="2413496"/>
              <a:ext cx="91440" cy="4183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7" name="Google Shape;87;p3"/>
            <p:cNvSpPr/>
            <p:nvPr/>
          </p:nvSpPr>
          <p:spPr>
            <a:xfrm>
              <a:off x="1377809" y="3827907"/>
              <a:ext cx="91440" cy="4183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8" name="Google Shape;88;p3"/>
            <p:cNvSpPr/>
            <p:nvPr/>
          </p:nvSpPr>
          <p:spPr>
            <a:xfrm>
              <a:off x="1423529" y="2413496"/>
              <a:ext cx="2410475" cy="4183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9" name="Google Shape;89;p3"/>
            <p:cNvSpPr/>
            <p:nvPr/>
          </p:nvSpPr>
          <p:spPr>
            <a:xfrm>
              <a:off x="3834004" y="999085"/>
              <a:ext cx="1516079" cy="4183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90" name="Google Shape;90;p3"/>
            <p:cNvSpPr/>
            <p:nvPr/>
          </p:nvSpPr>
          <p:spPr>
            <a:xfrm>
              <a:off x="3738801" y="3021"/>
              <a:ext cx="3222566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 txBox="1"/>
            <p:nvPr/>
          </p:nvSpPr>
          <p:spPr>
            <a:xfrm>
              <a:off x="3738801" y="3021"/>
              <a:ext cx="3222566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подходы к рассмотрению истории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527098" y="1417432"/>
              <a:ext cx="2613811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2527098" y="1417432"/>
              <a:ext cx="2613811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линейные подходы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27465" y="2831843"/>
              <a:ext cx="1992128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427465" y="2831843"/>
              <a:ext cx="1992128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формационный подход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27465" y="4246254"/>
              <a:ext cx="1992128" cy="99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 txBox="1"/>
            <p:nvPr/>
          </p:nvSpPr>
          <p:spPr>
            <a:xfrm>
              <a:off x="427465" y="4246254"/>
              <a:ext cx="1992128" cy="996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837940" y="2831843"/>
              <a:ext cx="1992128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2837940" y="2831843"/>
              <a:ext cx="1992128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стадиальный подход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837940" y="4246254"/>
              <a:ext cx="1992128" cy="99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2837940" y="4246254"/>
              <a:ext cx="1992128" cy="996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248415" y="2831843"/>
              <a:ext cx="1992128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5248415" y="2831843"/>
              <a:ext cx="1992128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технологический подход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48415" y="4246254"/>
              <a:ext cx="1992128" cy="99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5248415" y="4246254"/>
              <a:ext cx="1992128" cy="996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59257" y="1417432"/>
              <a:ext cx="2613811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5559257" y="1417432"/>
              <a:ext cx="2613811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цивилизационный подход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694713" y="5646276"/>
            <a:ext cx="6810268" cy="996064"/>
            <a:chOff x="427465" y="4246254"/>
            <a:chExt cx="1992128" cy="996064"/>
          </a:xfrm>
        </p:grpSpPr>
        <p:sp>
          <p:nvSpPr>
            <p:cNvPr id="109" name="Google Shape;109;p3"/>
            <p:cNvSpPr/>
            <p:nvPr/>
          </p:nvSpPr>
          <p:spPr>
            <a:xfrm>
              <a:off x="427465" y="4246254"/>
              <a:ext cx="1992128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27465" y="4246254"/>
              <a:ext cx="1992128" cy="99606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история делится на определённые стадии (ступени, этапы) в зависимости от уровня развития производительных сил, техники, технологий, экономики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1" name="Google Shape;111;p3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подходы к рассмотрению истории общества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4"/>
          <p:cNvGraphicFramePr/>
          <p:nvPr/>
        </p:nvGraphicFramePr>
        <p:xfrm>
          <a:off x="177321" y="129453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{E37E4509-DC3E-4180-9D14-DFB01C045009}</a:tableStyleId>
              </a:tblPr>
              <a:tblGrid>
                <a:gridCol w="4369275"/>
                <a:gridCol w="4369275"/>
              </a:tblGrid>
              <a:tr h="607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Линейные подходы к рассмотрению истории общества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56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Достоинства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Недостатки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</a:tr>
              <a:tr h="1393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Предоставляют возможность увидеть общие закономерности в историческом развитии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Многие процессы рассматриваются уп- рощённо (в первую очередь те, которые касаются духовной жизни общества, развития культуры)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02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Предоставляют возможность показать историю человеческого общества как единый процесс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Мало внимания уделяется своеобразию развития различных обществ и народов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02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Предлагают общую периодизацию ис- тории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117" name="Google Shape;117;p4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подходы к рассмотрению истории общества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5"/>
          <p:cNvGrpSpPr/>
          <p:nvPr/>
        </p:nvGrpSpPr>
        <p:grpSpPr>
          <a:xfrm>
            <a:off x="986352" y="1400021"/>
            <a:ext cx="7162667" cy="5239297"/>
            <a:chOff x="718933" y="3021"/>
            <a:chExt cx="7162667" cy="5239297"/>
          </a:xfrm>
        </p:grpSpPr>
        <p:sp>
          <p:nvSpPr>
            <p:cNvPr id="123" name="Google Shape;123;p5"/>
            <p:cNvSpPr/>
            <p:nvPr/>
          </p:nvSpPr>
          <p:spPr>
            <a:xfrm>
              <a:off x="6528716" y="3827907"/>
              <a:ext cx="91440" cy="4183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4" name="Google Shape;124;p5"/>
            <p:cNvSpPr/>
            <p:nvPr/>
          </p:nvSpPr>
          <p:spPr>
            <a:xfrm>
              <a:off x="5057998" y="2413496"/>
              <a:ext cx="1516437" cy="4183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5" name="Google Shape;125;p5"/>
            <p:cNvSpPr/>
            <p:nvPr/>
          </p:nvSpPr>
          <p:spPr>
            <a:xfrm>
              <a:off x="3495840" y="3827907"/>
              <a:ext cx="91440" cy="4183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6" name="Google Shape;126;p5"/>
            <p:cNvSpPr/>
            <p:nvPr/>
          </p:nvSpPr>
          <p:spPr>
            <a:xfrm>
              <a:off x="3541560" y="2413496"/>
              <a:ext cx="1516437" cy="4183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7" name="Google Shape;127;p5"/>
            <p:cNvSpPr/>
            <p:nvPr/>
          </p:nvSpPr>
          <p:spPr>
            <a:xfrm>
              <a:off x="3541919" y="999085"/>
              <a:ext cx="1516079" cy="4183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8" name="Google Shape;128;p5"/>
            <p:cNvSpPr/>
            <p:nvPr/>
          </p:nvSpPr>
          <p:spPr>
            <a:xfrm>
              <a:off x="2025839" y="999085"/>
              <a:ext cx="1516079" cy="4183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9" name="Google Shape;129;p5"/>
            <p:cNvSpPr/>
            <p:nvPr/>
          </p:nvSpPr>
          <p:spPr>
            <a:xfrm>
              <a:off x="1930635" y="3021"/>
              <a:ext cx="3222566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1930635" y="3021"/>
              <a:ext cx="3222566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подходы к рассмотрению истории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18933" y="1417432"/>
              <a:ext cx="2613811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718933" y="1417432"/>
              <a:ext cx="2613811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линейные подходы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751092" y="1417432"/>
              <a:ext cx="2613811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3751092" y="1417432"/>
              <a:ext cx="2613811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цивилизационный подход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234764" y="2831843"/>
              <a:ext cx="2613592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2234764" y="2831843"/>
              <a:ext cx="2613592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цивилизация – это определённая ступень в развитии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234196" y="4246254"/>
              <a:ext cx="2614728" cy="99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2234196" y="4246254"/>
              <a:ext cx="2614728" cy="996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267640" y="2831843"/>
              <a:ext cx="2613592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5267640" y="2831843"/>
              <a:ext cx="2613592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цивилизация – это общность людей, объединённых рядом признаков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267271" y="4246254"/>
              <a:ext cx="2614329" cy="99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5267271" y="4246254"/>
              <a:ext cx="2614329" cy="996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>
            <a:off x="2488259" y="5646276"/>
            <a:ext cx="5680956" cy="996064"/>
            <a:chOff x="2234196" y="4246254"/>
            <a:chExt cx="2614728" cy="996064"/>
          </a:xfrm>
        </p:grpSpPr>
        <p:sp>
          <p:nvSpPr>
            <p:cNvPr id="144" name="Google Shape;144;p5"/>
            <p:cNvSpPr/>
            <p:nvPr/>
          </p:nvSpPr>
          <p:spPr>
            <a:xfrm>
              <a:off x="2234196" y="4246254"/>
              <a:ext cx="2614728" cy="9960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2234196" y="4246254"/>
              <a:ext cx="2614728" cy="996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основе лежит идея уникальности социальных циви- лизаций, своеобразия путей, пройденных отдельны- ми народами (или локальными цивилизациями)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6" name="Google Shape;146;p5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подходы к рассмотрению истории общества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7/7d/Marx_color.jpg"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2958" y="1207698"/>
            <a:ext cx="4311111" cy="55352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2" name="Google Shape;152;p6"/>
          <p:cNvSpPr txBox="1"/>
          <p:nvPr/>
        </p:nvSpPr>
        <p:spPr>
          <a:xfrm>
            <a:off x="3226278" y="6428956"/>
            <a:ext cx="1486679" cy="313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Маркс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73805" y="1207698"/>
            <a:ext cx="4541328" cy="9144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Формационный подход к периодизации истории возник во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второй половине XIX в.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рамках марксизма.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82432" y="2113471"/>
            <a:ext cx="4541328" cy="17166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Немецкий философ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Маркс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во вто- рой половине XIX в. сформулировал идею о том, что исторический процесс развёр- тывается как последовательная и зако- номерная смена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общественно-экономи- ческих формаций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6"/>
          <p:cNvSpPr txBox="1"/>
          <p:nvPr>
            <p:ph type="title"/>
          </p:nvPr>
        </p:nvSpPr>
        <p:spPr>
          <a:xfrm>
            <a:off x="311150" y="143434"/>
            <a:ext cx="8520113" cy="824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Формационный подход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/>
        </p:nvSpPr>
        <p:spPr>
          <a:xfrm>
            <a:off x="0" y="6128987"/>
            <a:ext cx="1601240" cy="6116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Геологическая формация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73804" y="1207698"/>
            <a:ext cx="8944689" cy="7017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Сам термин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«формация»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был взят из геологии, где им обозначается напластова- ние геологических отложений определённого периода.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7"/>
          <p:cNvSpPr txBox="1"/>
          <p:nvPr>
            <p:ph type="title"/>
          </p:nvPr>
        </p:nvSpPr>
        <p:spPr>
          <a:xfrm>
            <a:off x="311150" y="143434"/>
            <a:ext cx="8520113" cy="824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Формационный подход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2231" y="1909482"/>
            <a:ext cx="7275271" cy="48311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2344582" y="6371855"/>
            <a:ext cx="2146735" cy="3516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 Энегльс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73804" y="1207698"/>
            <a:ext cx="8944689" cy="23064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Основы философского учения о формациях изложены в работе «Немецкая идео- логия», написанной в 1845-1846 гг. К.Марксом и Ф.Энгельсом. В данной работе ав- торы выделили структуру общества, включающую в себя базис (производитель- ные силы и производственные отношения) и общественную надстройку (идеоло- гия, правовые нормы, политическая власть), а также дали периодизацию истори- ческого процесса как перечень последовательно сменяющих друг друга общест- венно-экономических формаций: первобытнообщинной, рабовладельческой, фео- дальной, капиталистической и коммунистической (наступит в будущем).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8"/>
          <p:cNvSpPr txBox="1"/>
          <p:nvPr>
            <p:ph type="title"/>
          </p:nvPr>
        </p:nvSpPr>
        <p:spPr>
          <a:xfrm>
            <a:off x="311150" y="143434"/>
            <a:ext cx="8520113" cy="824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Формационный подход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Ñ ÐµÐ²ÑÐµÑÐ¼ Ð¾ÑÐµÐ½Ñ Ð¼Ð½Ð¾Ð³Ð¸Ð¼ Ð¾Ð±ÑÐ·Ð°Ð½ÑÂ» - ÐÐ²ÑÐµÐ¹ÑÐºÐ¸Ð¹ ÐÐ±Ð¾Ð·ÑÐµÐ²Ð°ÑÐµÐ»ÑÐÐ²ÑÐµÐ¹ÑÐºÐ¸Ð¹  ÐÐ±Ð¾Ð·ÑÐµÐ²Ð°ÑÐµÐ»Ñ" id="171" name="Google Shape;1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0" y="3514165"/>
            <a:ext cx="2203763" cy="32093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upload.wikimedia.org/wikipedia/commons/7/7d/Marx_color.jpg" id="172" name="Google Shape;1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8893" y="3514165"/>
            <a:ext cx="2499600" cy="32093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3" name="Google Shape;173;p8"/>
          <p:cNvSpPr txBox="1"/>
          <p:nvPr/>
        </p:nvSpPr>
        <p:spPr>
          <a:xfrm>
            <a:off x="4917653" y="6371855"/>
            <a:ext cx="1601240" cy="3516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Маркс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/>
        </p:nvSpPr>
        <p:spPr>
          <a:xfrm>
            <a:off x="106393" y="1293961"/>
            <a:ext cx="8880414" cy="9144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Общества, где утвердилась одна и та же социально-экономическая система, отно- сятся к единому историческому типу, называемому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общественно-экономи- ческой формацией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9" name="Google Shape;179;p9"/>
          <p:cNvGrpSpPr/>
          <p:nvPr/>
        </p:nvGrpSpPr>
        <p:grpSpPr>
          <a:xfrm>
            <a:off x="909734" y="2363773"/>
            <a:ext cx="7315903" cy="4278430"/>
            <a:chOff x="642315" y="135"/>
            <a:chExt cx="7315903" cy="4278430"/>
          </a:xfrm>
        </p:grpSpPr>
        <p:sp>
          <p:nvSpPr>
            <p:cNvPr id="180" name="Google Shape;180;p9"/>
            <p:cNvSpPr/>
            <p:nvPr/>
          </p:nvSpPr>
          <p:spPr>
            <a:xfrm>
              <a:off x="4800492" y="1114310"/>
              <a:ext cx="1695851" cy="4679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1" name="Google Shape;181;p9"/>
            <p:cNvSpPr/>
            <p:nvPr/>
          </p:nvSpPr>
          <p:spPr>
            <a:xfrm>
              <a:off x="3104641" y="2696438"/>
              <a:ext cx="1348151" cy="4679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9"/>
            <p:cNvSpPr/>
            <p:nvPr/>
          </p:nvSpPr>
          <p:spPr>
            <a:xfrm>
              <a:off x="1756490" y="2696438"/>
              <a:ext cx="1348151" cy="4679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3" name="Google Shape;183;p9"/>
            <p:cNvSpPr/>
            <p:nvPr/>
          </p:nvSpPr>
          <p:spPr>
            <a:xfrm>
              <a:off x="3104641" y="1114310"/>
              <a:ext cx="1695851" cy="4679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4" name="Google Shape;184;p9"/>
            <p:cNvSpPr/>
            <p:nvPr/>
          </p:nvSpPr>
          <p:spPr>
            <a:xfrm>
              <a:off x="2998148" y="135"/>
              <a:ext cx="3604688" cy="11141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9"/>
            <p:cNvSpPr txBox="1"/>
            <p:nvPr/>
          </p:nvSpPr>
          <p:spPr>
            <a:xfrm>
              <a:off x="2998148" y="135"/>
              <a:ext cx="3604800" cy="1114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Общественно- экономическая формация 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характеризуется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642766" y="1582263"/>
              <a:ext cx="2923749" cy="11141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9"/>
            <p:cNvSpPr txBox="1"/>
            <p:nvPr/>
          </p:nvSpPr>
          <p:spPr>
            <a:xfrm>
              <a:off x="1642766" y="1582263"/>
              <a:ext cx="2923749" cy="11141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ступенью развития производительных сил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642315" y="3164391"/>
              <a:ext cx="2228349" cy="11141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642315" y="3164391"/>
              <a:ext cx="2228349" cy="11141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средства производства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338617" y="3164391"/>
              <a:ext cx="2228349" cy="11141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3338617" y="3164391"/>
              <a:ext cx="2228349" cy="11141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рабочая сила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5034469" y="1582263"/>
              <a:ext cx="2923749" cy="11141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9"/>
            <p:cNvSpPr txBox="1"/>
            <p:nvPr/>
          </p:nvSpPr>
          <p:spPr>
            <a:xfrm>
              <a:off x="5034469" y="1582263"/>
              <a:ext cx="2923749" cy="11141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типом экономических производственных отношений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4" name="Google Shape;194;p9"/>
          <p:cNvSpPr txBox="1"/>
          <p:nvPr>
            <p:ph type="title"/>
          </p:nvPr>
        </p:nvSpPr>
        <p:spPr>
          <a:xfrm>
            <a:off x="311150" y="143434"/>
            <a:ext cx="8520113" cy="8247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Формационный подход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22.09.2021</vt:lpwstr>
  </property>
</Properties>
</file>