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jrS5kR8hBrh1KULbsVEG/dMZi0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C4F8406-9155-4052-9D4F-4EC53B13A2D7}">
  <a:tblStyle styleId="{EC4F8406-9155-4052-9D4F-4EC53B13A2D7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AE9"/>
          </a:solidFill>
        </a:fill>
      </a:tcStyle>
    </a:wholeTbl>
    <a:band1H>
      <a:tcTxStyle/>
      <a:tcStyle>
        <a:fill>
          <a:solidFill>
            <a:srgbClr val="CED2D1"/>
          </a:solidFill>
        </a:fill>
      </a:tcStyle>
    </a:band1H>
    <a:band2H>
      <a:tcTxStyle/>
    </a:band2H>
    <a:band1V>
      <a:tcTxStyle/>
      <a:tcStyle>
        <a:fill>
          <a:solidFill>
            <a:srgbClr val="CED2D1"/>
          </a:solidFill>
        </a:fill>
      </a:tcStyle>
    </a:band1V>
    <a:band2V>
      <a:tcTxStyle/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9"/>
          <p:cNvSpPr/>
          <p:nvPr/>
        </p:nvSpPr>
        <p:spPr>
          <a:xfrm>
            <a:off x="0" y="0"/>
            <a:ext cx="9144000" cy="33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9"/>
          <p:cNvSpPr txBox="1"/>
          <p:nvPr>
            <p:ph type="ctrTitle"/>
          </p:nvPr>
        </p:nvSpPr>
        <p:spPr>
          <a:xfrm>
            <a:off x="3214678" y="3352800"/>
            <a:ext cx="578647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9"/>
          <p:cNvSpPr txBox="1"/>
          <p:nvPr/>
        </p:nvSpPr>
        <p:spPr>
          <a:xfrm>
            <a:off x="0" y="142852"/>
            <a:ext cx="4114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sz="1800" cap="none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" name="Google Shape;1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286124"/>
            <a:ext cx="9144000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71942"/>
            <a:ext cx="1331640" cy="280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/>
          <p:nvPr/>
        </p:nvSpPr>
        <p:spPr>
          <a:xfrm>
            <a:off x="0" y="2784972"/>
            <a:ext cx="41148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История Беларуси. 11 класс</a:t>
            </a:r>
            <a:endParaRPr b="1" sz="2200" cap="none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" type="body"/>
          </p:nvPr>
        </p:nvSpPr>
        <p:spPr>
          <a:xfrm rot="5400000">
            <a:off x="1988317" y="-273861"/>
            <a:ext cx="5443538" cy="78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8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/>
          <p:nvPr>
            <p:ph type="title"/>
          </p:nvPr>
        </p:nvSpPr>
        <p:spPr>
          <a:xfrm rot="5400000">
            <a:off x="4620419" y="2275682"/>
            <a:ext cx="6170613" cy="1962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9"/>
          <p:cNvSpPr txBox="1"/>
          <p:nvPr>
            <p:ph idx="1" type="body"/>
          </p:nvPr>
        </p:nvSpPr>
        <p:spPr>
          <a:xfrm rot="5400000">
            <a:off x="619918" y="389732"/>
            <a:ext cx="6170613" cy="573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9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аблица" type="tbl">
  <p:cSld name="TAB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/>
          <p:nvPr>
            <p:ph type="title"/>
          </p:nvPr>
        </p:nvSpPr>
        <p:spPr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type="title"/>
          </p:nvPr>
        </p:nvSpPr>
        <p:spPr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785786" y="785794"/>
            <a:ext cx="78486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3" name="Google Shape;23;p21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type="title"/>
          </p:nvPr>
        </p:nvSpPr>
        <p:spPr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838200" y="898525"/>
            <a:ext cx="38481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22"/>
          <p:cNvSpPr txBox="1"/>
          <p:nvPr>
            <p:ph idx="2" type="body"/>
          </p:nvPr>
        </p:nvSpPr>
        <p:spPr>
          <a:xfrm>
            <a:off x="4838700" y="898525"/>
            <a:ext cx="38481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22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4" name="Google Shape;34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5" name="Google Shape;35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6" name="Google Shape;36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7" name="Google Shape;37;p23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23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/>
          <p:nvPr>
            <p:ph type="title"/>
          </p:nvPr>
        </p:nvSpPr>
        <p:spPr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24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25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❖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9" name="Google Shape;49;p2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0" name="Google Shape;50;p26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26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C5B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idx="1" type="body"/>
          </p:nvPr>
        </p:nvSpPr>
        <p:spPr>
          <a:xfrm>
            <a:off x="785786" y="928670"/>
            <a:ext cx="78486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❖"/>
              <a:defRPr b="1" i="0" sz="28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type="title"/>
          </p:nvPr>
        </p:nvSpPr>
        <p:spPr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8" name="Google Shape;8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5400000">
            <a:off x="-2643210" y="3357566"/>
            <a:ext cx="6143644" cy="8572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16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8.jpg"/><Relationship Id="rId6" Type="http://schemas.openxmlformats.org/officeDocument/2006/relationships/image" Target="../media/image5.jpg"/><Relationship Id="rId7" Type="http://schemas.openxmlformats.org/officeDocument/2006/relationships/image" Target="../media/image15.png"/><Relationship Id="rId8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idx="4294967295" type="subTitle"/>
          </p:nvPr>
        </p:nvSpPr>
        <p:spPr>
          <a:xfrm>
            <a:off x="0" y="4221088"/>
            <a:ext cx="9144000" cy="11589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Noto Sans Symbols"/>
              <a:buNone/>
            </a:pPr>
            <a:r>
              <a:rPr b="1" i="0" lang="ru-RU" sz="3600" u="none" cap="none" strike="noStrike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Общественно-политическая жизнь во второй половине XIX – начале XX в.</a:t>
            </a:r>
            <a:endParaRPr b="1" i="0" sz="3600" u="none" cap="none" strike="noStrike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7286644" y="5308048"/>
            <a:ext cx="1857356" cy="60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2F"/>
              </a:buClr>
              <a:buSzPts val="2000"/>
              <a:buFont typeface="Cambria"/>
              <a:buNone/>
            </a:pPr>
            <a:r>
              <a:rPr b="1" i="0" lang="ru-RU" sz="2000" u="none" cap="none" strike="noStrike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000" u="none" cap="none" strike="noStrike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3857620" y="6248400"/>
            <a:ext cx="928694" cy="60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2F"/>
              </a:buClr>
              <a:buSzPts val="1800"/>
              <a:buFont typeface="Cambria"/>
              <a:buNone/>
            </a:pPr>
            <a:r>
              <a:rPr b="1" i="0" lang="ru-RU" sz="1800" u="none" cap="none" strike="noStrike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2021</a:t>
            </a:r>
            <a:endParaRPr b="1" i="0" sz="1800" u="none" cap="none" strike="noStrike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ÐÐ° Ð¿Ð»Ð¾ÑÐ°Ð´Ð¸ Ñ Ð²Ð¾ÐºÐ·Ð°Ð»Ð°. ÐÑÐ¾ Ð¸ Ð¿Ð¾ÑÐµÐ¼Ñ 115 Ð»ÐµÑ Ð½Ð°Ð·Ð°Ð´ ÑÐ°ÑÑÑÑÐµÐ»ÑÐ» Ð¼Ð¸ÑÐ¸Ð½Ð³ Ð² ÑÐµÐ½ÑÑÐµ  ÐÐ¸Ð½ÑÐºÐ°" id="79" name="Google Shape;79;p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www.postkomsg.com/files/%D0%9A%D0%B0%D1%80%D1%82%D0%B8%D0%BD%D0%B0%20%D0%98%D0%BB%D1%8C%D0%B8%20%D0%A0%D0%B5%D0%BF%D0%B8%D0%BD%D0%B0%20%C2%AB%D0%9C%D0%B0%D0%BD%D0%B8%D1%84%D0%B5%D1%81%D1%82%D0%B0%D1%86%D0%B8%D1%8F%2017%20%D0%BE%D0%BA%D1%82%D1%8F%D0%B1%D1%80%D1%8F%201905%20%D0%B3%D0%BE%D0%B4%D0%B0%C2%BB.jpg" id="80" name="Google Shape;80;p1"/>
          <p:cNvPicPr preferRelativeResize="0"/>
          <p:nvPr/>
        </p:nvPicPr>
        <p:blipFill rotWithShape="1">
          <a:blip r:embed="rId3">
            <a:alphaModFix/>
          </a:blip>
          <a:srcRect b="0" l="8535" r="7329" t="0"/>
          <a:stretch/>
        </p:blipFill>
        <p:spPr>
          <a:xfrm>
            <a:off x="4175448" y="-18080"/>
            <a:ext cx="4968552" cy="327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"/>
          <p:cNvSpPr txBox="1"/>
          <p:nvPr>
            <p:ph type="title"/>
          </p:nvPr>
        </p:nvSpPr>
        <p:spPr>
          <a:xfrm>
            <a:off x="107504" y="44624"/>
            <a:ext cx="8928992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latin typeface="Cambria"/>
                <a:ea typeface="Cambria"/>
                <a:cs typeface="Cambria"/>
                <a:sym typeface="Cambria"/>
              </a:rPr>
              <a:t>Создание социал-демократических организаций в Бела- руси. Распространение идей марксизма</a:t>
            </a:r>
            <a:endParaRPr/>
          </a:p>
        </p:txBody>
      </p:sp>
      <p:grpSp>
        <p:nvGrpSpPr>
          <p:cNvPr id="278" name="Google Shape;278;p10"/>
          <p:cNvGrpSpPr/>
          <p:nvPr/>
        </p:nvGrpSpPr>
        <p:grpSpPr>
          <a:xfrm>
            <a:off x="2195736" y="894804"/>
            <a:ext cx="5220899" cy="504056"/>
            <a:chOff x="0" y="0"/>
            <a:chExt cx="3784839" cy="796203"/>
          </a:xfrm>
        </p:grpSpPr>
        <p:sp>
          <p:nvSpPr>
            <p:cNvPr id="279" name="Google Shape;279;p10"/>
            <p:cNvSpPr/>
            <p:nvPr/>
          </p:nvSpPr>
          <p:spPr>
            <a:xfrm>
              <a:off x="0" y="0"/>
              <a:ext cx="3784839" cy="79620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0"/>
            <p:cNvSpPr txBox="1"/>
            <p:nvPr/>
          </p:nvSpPr>
          <p:spPr>
            <a:xfrm>
              <a:off x="23320" y="23320"/>
              <a:ext cx="3738199" cy="7495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1903 г.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 – II съезд РСДРП в Брюсселе и Лондоне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81" name="Google Shape;281;p10"/>
          <p:cNvGrpSpPr/>
          <p:nvPr/>
        </p:nvGrpSpPr>
        <p:grpSpPr>
          <a:xfrm>
            <a:off x="1063704" y="1499820"/>
            <a:ext cx="7952695" cy="4233162"/>
            <a:chOff x="20096" y="273"/>
            <a:chExt cx="7952695" cy="4233162"/>
          </a:xfrm>
        </p:grpSpPr>
        <p:sp>
          <p:nvSpPr>
            <p:cNvPr id="282" name="Google Shape;282;p10"/>
            <p:cNvSpPr/>
            <p:nvPr/>
          </p:nvSpPr>
          <p:spPr>
            <a:xfrm>
              <a:off x="6009714" y="1463442"/>
              <a:ext cx="91440" cy="28326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3" name="Google Shape;283;p10"/>
            <p:cNvSpPr/>
            <p:nvPr/>
          </p:nvSpPr>
          <p:spPr>
            <a:xfrm>
              <a:off x="3996444" y="674721"/>
              <a:ext cx="2058990" cy="28326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4" name="Google Shape;284;p10"/>
            <p:cNvSpPr/>
            <p:nvPr/>
          </p:nvSpPr>
          <p:spPr>
            <a:xfrm>
              <a:off x="1891733" y="3468969"/>
              <a:ext cx="91440" cy="28326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5" name="Google Shape;285;p10"/>
            <p:cNvSpPr/>
            <p:nvPr/>
          </p:nvSpPr>
          <p:spPr>
            <a:xfrm>
              <a:off x="1891733" y="1463442"/>
              <a:ext cx="91440" cy="28326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6" name="Google Shape;286;p10"/>
            <p:cNvSpPr/>
            <p:nvPr/>
          </p:nvSpPr>
          <p:spPr>
            <a:xfrm>
              <a:off x="1937453" y="674721"/>
              <a:ext cx="2058990" cy="28326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7" name="Google Shape;287;p10"/>
            <p:cNvSpPr/>
            <p:nvPr/>
          </p:nvSpPr>
          <p:spPr>
            <a:xfrm>
              <a:off x="2812590" y="273"/>
              <a:ext cx="2367706" cy="67444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0"/>
            <p:cNvSpPr txBox="1"/>
            <p:nvPr/>
          </p:nvSpPr>
          <p:spPr>
            <a:xfrm>
              <a:off x="2812590" y="273"/>
              <a:ext cx="2367706" cy="6744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Раскол в РСДРП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20096" y="957990"/>
              <a:ext cx="3834713" cy="50545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0"/>
            <p:cNvSpPr txBox="1"/>
            <p:nvPr/>
          </p:nvSpPr>
          <p:spPr>
            <a:xfrm>
              <a:off x="20096" y="957990"/>
              <a:ext cx="3834713" cy="5054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большевики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20096" y="1746710"/>
              <a:ext cx="3834713" cy="172225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0"/>
            <p:cNvSpPr txBox="1"/>
            <p:nvPr/>
          </p:nvSpPr>
          <p:spPr>
            <a:xfrm>
              <a:off x="20096" y="1746710"/>
              <a:ext cx="3834713" cy="17222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ближайшая цель - свержение само- державия и установление демокра- тической республики; конечная цель - установление диктатуры про- летариата и построение социализма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20096" y="3752237"/>
              <a:ext cx="3834713" cy="48119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0"/>
            <p:cNvSpPr txBox="1"/>
            <p:nvPr/>
          </p:nvSpPr>
          <p:spPr>
            <a:xfrm>
              <a:off x="20096" y="3752237"/>
              <a:ext cx="3834713" cy="4811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В.И.Ленин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4138078" y="957990"/>
              <a:ext cx="3834713" cy="50545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0"/>
            <p:cNvSpPr txBox="1"/>
            <p:nvPr/>
          </p:nvSpPr>
          <p:spPr>
            <a:xfrm>
              <a:off x="4138078" y="957990"/>
              <a:ext cx="3834713" cy="50545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меньшевики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4138078" y="1746710"/>
              <a:ext cx="3834713" cy="172248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0"/>
            <p:cNvSpPr txBox="1"/>
            <p:nvPr/>
          </p:nvSpPr>
          <p:spPr>
            <a:xfrm>
              <a:off x="4138078" y="1746710"/>
              <a:ext cx="3834713" cy="17224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выступали за борьбу только за улучшение экономического поло- жения и повышение культурного уровня рабочего класса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99" name="Google Shape;299;p10"/>
          <p:cNvGrpSpPr/>
          <p:nvPr/>
        </p:nvGrpSpPr>
        <p:grpSpPr>
          <a:xfrm>
            <a:off x="971600" y="5949280"/>
            <a:ext cx="8064896" cy="864096"/>
            <a:chOff x="0" y="0"/>
            <a:chExt cx="3784839" cy="796203"/>
          </a:xfrm>
        </p:grpSpPr>
        <p:sp>
          <p:nvSpPr>
            <p:cNvPr id="300" name="Google Shape;300;p10"/>
            <p:cNvSpPr/>
            <p:nvPr/>
          </p:nvSpPr>
          <p:spPr>
            <a:xfrm>
              <a:off x="0" y="0"/>
              <a:ext cx="3784839" cy="79620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0"/>
            <p:cNvSpPr txBox="1"/>
            <p:nvPr/>
          </p:nvSpPr>
          <p:spPr>
            <a:xfrm>
              <a:off x="23320" y="23320"/>
              <a:ext cx="3738199" cy="7495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1901-1902 гг.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 - создание на базе ранее существовавших народнических организаций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партии социалистов-революционеров (эсеров)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(активно участвовала в революционном терроре)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ÐÐ°ÑÐ»Ð°Ñ ÐÐ²Ð°Ð½Ð¾ÑÑÐºÑ" id="306" name="Google Shape;30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936" y="2564904"/>
            <a:ext cx="1778047" cy="251786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Ð»ÐµÑÑ ÐÑÑÐ±ÑÑ.jpg" id="307" name="Google Shape;30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4623" y="3846229"/>
            <a:ext cx="1733729" cy="251786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08" name="Google Shape;308;p11"/>
          <p:cNvSpPr txBox="1"/>
          <p:nvPr>
            <p:ph type="title"/>
          </p:nvPr>
        </p:nvSpPr>
        <p:spPr>
          <a:xfrm>
            <a:off x="0" y="0"/>
            <a:ext cx="9144000" cy="73501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latin typeface="Cambria"/>
                <a:ea typeface="Cambria"/>
                <a:cs typeface="Cambria"/>
                <a:sym typeface="Cambria"/>
              </a:rPr>
              <a:t>Программные требования Белорусской социалисти- ческой громады</a:t>
            </a:r>
            <a:endParaRPr sz="3100"/>
          </a:p>
        </p:txBody>
      </p:sp>
      <p:grpSp>
        <p:nvGrpSpPr>
          <p:cNvPr id="309" name="Google Shape;309;p11"/>
          <p:cNvGrpSpPr/>
          <p:nvPr/>
        </p:nvGrpSpPr>
        <p:grpSpPr>
          <a:xfrm>
            <a:off x="971600" y="908720"/>
            <a:ext cx="8064896" cy="360040"/>
            <a:chOff x="0" y="0"/>
            <a:chExt cx="3784839" cy="796203"/>
          </a:xfrm>
        </p:grpSpPr>
        <p:sp>
          <p:nvSpPr>
            <p:cNvPr id="310" name="Google Shape;310;p11"/>
            <p:cNvSpPr/>
            <p:nvPr/>
          </p:nvSpPr>
          <p:spPr>
            <a:xfrm>
              <a:off x="0" y="0"/>
              <a:ext cx="3784839" cy="79620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1"/>
            <p:cNvSpPr txBox="1"/>
            <p:nvPr/>
          </p:nvSpPr>
          <p:spPr>
            <a:xfrm>
              <a:off x="23320" y="23320"/>
              <a:ext cx="3738199" cy="7495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Начало XX в.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– подъём в белорусском национальном движении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971600" y="1340768"/>
            <a:ext cx="8064896" cy="576064"/>
            <a:chOff x="0" y="0"/>
            <a:chExt cx="3784839" cy="796203"/>
          </a:xfrm>
        </p:grpSpPr>
        <p:sp>
          <p:nvSpPr>
            <p:cNvPr id="313" name="Google Shape;313;p11"/>
            <p:cNvSpPr/>
            <p:nvPr/>
          </p:nvSpPr>
          <p:spPr>
            <a:xfrm>
              <a:off x="0" y="0"/>
              <a:ext cx="3784839" cy="79620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1"/>
            <p:cNvSpPr txBox="1"/>
            <p:nvPr/>
          </p:nvSpPr>
          <p:spPr>
            <a:xfrm>
              <a:off x="23320" y="23320"/>
              <a:ext cx="3738199" cy="7495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1903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– создание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Белорусской социалистической громады (БСГ)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 – пер- вая белорусская национальная политическая партия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15" name="Google Shape;315;p11"/>
          <p:cNvGrpSpPr/>
          <p:nvPr/>
        </p:nvGrpSpPr>
        <p:grpSpPr>
          <a:xfrm>
            <a:off x="3111378" y="2079625"/>
            <a:ext cx="2921244" cy="360040"/>
            <a:chOff x="0" y="0"/>
            <a:chExt cx="3784839" cy="796203"/>
          </a:xfrm>
        </p:grpSpPr>
        <p:sp>
          <p:nvSpPr>
            <p:cNvPr id="316" name="Google Shape;316;p11"/>
            <p:cNvSpPr/>
            <p:nvPr/>
          </p:nvSpPr>
          <p:spPr>
            <a:xfrm>
              <a:off x="0" y="0"/>
              <a:ext cx="3784839" cy="79620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1"/>
            <p:cNvSpPr txBox="1"/>
            <p:nvPr/>
          </p:nvSpPr>
          <p:spPr>
            <a:xfrm>
              <a:off x="23320" y="23320"/>
              <a:ext cx="3738199" cy="7495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Организаторы БСГ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Ivan Lutskevich.jpg" id="318" name="Google Shape;31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600" y="2564904"/>
            <a:ext cx="1745577" cy="252485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Ð°ÑÑÐ¸Ð½ÐºÐ¸ Ð¿Ð¾ Ð·Ð°Ð¿ÑÐ¾ÑÑ &quot;Ð°Ð»Ð¾Ð¸Ð·Ð° Ð¿Ð°ÑÐºÐµÐ²Ð¸Ñ&quot;" id="319" name="Google Shape;31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13533" y="2564904"/>
            <a:ext cx="1724737" cy="251786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Ð¾ÑÑÑÐµÑ" id="320" name="Google Shape;32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41457" y="3845084"/>
            <a:ext cx="1886673" cy="252015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21" name="Google Shape;321;p11"/>
          <p:cNvSpPr txBox="1"/>
          <p:nvPr/>
        </p:nvSpPr>
        <p:spPr>
          <a:xfrm>
            <a:off x="922620" y="5082768"/>
            <a:ext cx="1718837" cy="35160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Иван Луцкевич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2" name="Google Shape;322;p11"/>
          <p:cNvSpPr txBox="1"/>
          <p:nvPr/>
        </p:nvSpPr>
        <p:spPr>
          <a:xfrm>
            <a:off x="2641457" y="6366049"/>
            <a:ext cx="1886673" cy="35160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Антон Луцкевич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3" name="Google Shape;323;p11"/>
          <p:cNvSpPr txBox="1"/>
          <p:nvPr/>
        </p:nvSpPr>
        <p:spPr>
          <a:xfrm>
            <a:off x="4553283" y="5089756"/>
            <a:ext cx="1479340" cy="8595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Алоиза Пашкевич (Тётка)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4" name="Google Shape;324;p11"/>
          <p:cNvSpPr txBox="1"/>
          <p:nvPr/>
        </p:nvSpPr>
        <p:spPr>
          <a:xfrm>
            <a:off x="5941382" y="6364093"/>
            <a:ext cx="1880209" cy="35160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Александр Бурбис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5" name="Google Shape;325;p11"/>
          <p:cNvSpPr txBox="1"/>
          <p:nvPr/>
        </p:nvSpPr>
        <p:spPr>
          <a:xfrm>
            <a:off x="7748352" y="5089756"/>
            <a:ext cx="1395648" cy="57149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Вацлав Ивановский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"/>
          <p:cNvSpPr txBox="1"/>
          <p:nvPr>
            <p:ph type="title"/>
          </p:nvPr>
        </p:nvSpPr>
        <p:spPr>
          <a:xfrm>
            <a:off x="0" y="0"/>
            <a:ext cx="9144000" cy="73501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latin typeface="Cambria"/>
                <a:ea typeface="Cambria"/>
                <a:cs typeface="Cambria"/>
                <a:sym typeface="Cambria"/>
              </a:rPr>
              <a:t>Программные требования Белорусской социалисти- ческой громады</a:t>
            </a:r>
            <a:endParaRPr sz="3100"/>
          </a:p>
        </p:txBody>
      </p:sp>
      <p:grpSp>
        <p:nvGrpSpPr>
          <p:cNvPr id="331" name="Google Shape;331;p12"/>
          <p:cNvGrpSpPr/>
          <p:nvPr/>
        </p:nvGrpSpPr>
        <p:grpSpPr>
          <a:xfrm>
            <a:off x="1049323" y="1096619"/>
            <a:ext cx="7981456" cy="5312832"/>
            <a:chOff x="5715" y="259907"/>
            <a:chExt cx="7981456" cy="5312832"/>
          </a:xfrm>
        </p:grpSpPr>
        <p:sp>
          <p:nvSpPr>
            <p:cNvPr id="332" name="Google Shape;332;p12"/>
            <p:cNvSpPr/>
            <p:nvPr/>
          </p:nvSpPr>
          <p:spPr>
            <a:xfrm>
              <a:off x="6017161" y="3650554"/>
              <a:ext cx="91440" cy="28429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3" name="Google Shape;333;p12"/>
            <p:cNvSpPr/>
            <p:nvPr/>
          </p:nvSpPr>
          <p:spPr>
            <a:xfrm>
              <a:off x="6017161" y="2689461"/>
              <a:ext cx="91440" cy="28429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4" name="Google Shape;334;p12"/>
            <p:cNvSpPr/>
            <p:nvPr/>
          </p:nvSpPr>
          <p:spPr>
            <a:xfrm>
              <a:off x="6017161" y="1728368"/>
              <a:ext cx="91440" cy="28429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5" name="Google Shape;335;p12"/>
            <p:cNvSpPr/>
            <p:nvPr/>
          </p:nvSpPr>
          <p:spPr>
            <a:xfrm>
              <a:off x="3996444" y="936795"/>
              <a:ext cx="2066437" cy="28429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6" name="Google Shape;336;p12"/>
            <p:cNvSpPr/>
            <p:nvPr/>
          </p:nvSpPr>
          <p:spPr>
            <a:xfrm>
              <a:off x="1884286" y="4611647"/>
              <a:ext cx="91440" cy="28429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7" name="Google Shape;337;p12"/>
            <p:cNvSpPr/>
            <p:nvPr/>
          </p:nvSpPr>
          <p:spPr>
            <a:xfrm>
              <a:off x="1884286" y="3650554"/>
              <a:ext cx="91440" cy="28429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8" name="Google Shape;338;p12"/>
            <p:cNvSpPr/>
            <p:nvPr/>
          </p:nvSpPr>
          <p:spPr>
            <a:xfrm>
              <a:off x="1884286" y="2689461"/>
              <a:ext cx="91440" cy="28429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9" name="Google Shape;339;p12"/>
            <p:cNvSpPr/>
            <p:nvPr/>
          </p:nvSpPr>
          <p:spPr>
            <a:xfrm>
              <a:off x="1884286" y="1728368"/>
              <a:ext cx="91440" cy="28429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0" name="Google Shape;340;p12"/>
            <p:cNvSpPr/>
            <p:nvPr/>
          </p:nvSpPr>
          <p:spPr>
            <a:xfrm>
              <a:off x="1930006" y="936795"/>
              <a:ext cx="2066437" cy="28429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1" name="Google Shape;341;p12"/>
            <p:cNvSpPr/>
            <p:nvPr/>
          </p:nvSpPr>
          <p:spPr>
            <a:xfrm>
              <a:off x="1800199" y="259907"/>
              <a:ext cx="4392488" cy="67688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2"/>
            <p:cNvSpPr txBox="1"/>
            <p:nvPr/>
          </p:nvSpPr>
          <p:spPr>
            <a:xfrm>
              <a:off x="1800199" y="259907"/>
              <a:ext cx="4392488" cy="6768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Программные требования БСГ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3" name="Google Shape;343;p12"/>
            <p:cNvSpPr/>
            <p:nvPr/>
          </p:nvSpPr>
          <p:spPr>
            <a:xfrm>
              <a:off x="5715" y="1221088"/>
              <a:ext cx="3848581" cy="50728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2"/>
            <p:cNvSpPr txBox="1"/>
            <p:nvPr/>
          </p:nvSpPr>
          <p:spPr>
            <a:xfrm>
              <a:off x="5715" y="1221088"/>
              <a:ext cx="3848581" cy="5072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 социально-экономической сфере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5" name="Google Shape;345;p12"/>
            <p:cNvSpPr/>
            <p:nvPr/>
          </p:nvSpPr>
          <p:spPr>
            <a:xfrm>
              <a:off x="5715" y="2012661"/>
              <a:ext cx="3848581" cy="67679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2"/>
            <p:cNvSpPr txBox="1"/>
            <p:nvPr/>
          </p:nvSpPr>
          <p:spPr>
            <a:xfrm>
              <a:off x="5715" y="2012661"/>
              <a:ext cx="3848581" cy="6767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переход всех основных средств производства, земли в обществен- ную собственность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12"/>
            <p:cNvSpPr/>
            <p:nvPr/>
          </p:nvSpPr>
          <p:spPr>
            <a:xfrm>
              <a:off x="5715" y="2973754"/>
              <a:ext cx="3848581" cy="67679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2"/>
            <p:cNvSpPr txBox="1"/>
            <p:nvPr/>
          </p:nvSpPr>
          <p:spPr>
            <a:xfrm>
              <a:off x="5715" y="2973754"/>
              <a:ext cx="3848581" cy="6767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право каждого человека на обработ- ку земли без использования наём- ного труда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12"/>
            <p:cNvSpPr/>
            <p:nvPr/>
          </p:nvSpPr>
          <p:spPr>
            <a:xfrm>
              <a:off x="5715" y="3934847"/>
              <a:ext cx="3848581" cy="67679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2"/>
            <p:cNvSpPr txBox="1"/>
            <p:nvPr/>
          </p:nvSpPr>
          <p:spPr>
            <a:xfrm>
              <a:off x="5715" y="3934847"/>
              <a:ext cx="3848581" cy="6767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восьмичасовой рабочий день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1" name="Google Shape;351;p12"/>
            <p:cNvSpPr/>
            <p:nvPr/>
          </p:nvSpPr>
          <p:spPr>
            <a:xfrm>
              <a:off x="5715" y="4895940"/>
              <a:ext cx="3848581" cy="67679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2"/>
            <p:cNvSpPr txBox="1"/>
            <p:nvPr/>
          </p:nvSpPr>
          <p:spPr>
            <a:xfrm>
              <a:off x="5715" y="4895940"/>
              <a:ext cx="3848581" cy="6767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бесплатная медицинская помощь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3" name="Google Shape;353;p12"/>
            <p:cNvSpPr/>
            <p:nvPr/>
          </p:nvSpPr>
          <p:spPr>
            <a:xfrm>
              <a:off x="4138590" y="1221088"/>
              <a:ext cx="3848581" cy="50728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2"/>
            <p:cNvSpPr txBox="1"/>
            <p:nvPr/>
          </p:nvSpPr>
          <p:spPr>
            <a:xfrm>
              <a:off x="4138590" y="1221088"/>
              <a:ext cx="3848581" cy="5072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 политической сфере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" name="Google Shape;355;p12"/>
            <p:cNvSpPr/>
            <p:nvPr/>
          </p:nvSpPr>
          <p:spPr>
            <a:xfrm>
              <a:off x="4138590" y="2012661"/>
              <a:ext cx="3848581" cy="67679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2"/>
            <p:cNvSpPr txBox="1"/>
            <p:nvPr/>
          </p:nvSpPr>
          <p:spPr>
            <a:xfrm>
              <a:off x="4138590" y="2012661"/>
              <a:ext cx="3848581" cy="6767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равноправие людей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" name="Google Shape;357;p12"/>
            <p:cNvSpPr/>
            <p:nvPr/>
          </p:nvSpPr>
          <p:spPr>
            <a:xfrm>
              <a:off x="4138590" y="2973754"/>
              <a:ext cx="3848581" cy="67679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2"/>
            <p:cNvSpPr txBox="1"/>
            <p:nvPr/>
          </p:nvSpPr>
          <p:spPr>
            <a:xfrm>
              <a:off x="4138590" y="2973754"/>
              <a:ext cx="3848581" cy="6767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прямое, всеобщее, равное избира- тельное право с тайным голосова- нием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" name="Google Shape;359;p12"/>
            <p:cNvSpPr/>
            <p:nvPr/>
          </p:nvSpPr>
          <p:spPr>
            <a:xfrm>
              <a:off x="4138590" y="3934847"/>
              <a:ext cx="3848581" cy="67679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2"/>
            <p:cNvSpPr txBox="1"/>
            <p:nvPr/>
          </p:nvSpPr>
          <p:spPr>
            <a:xfrm>
              <a:off x="4138590" y="3934847"/>
              <a:ext cx="3848581" cy="6767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свобода печати, слова, собраний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3"/>
          <p:cNvSpPr txBox="1"/>
          <p:nvPr>
            <p:ph type="title"/>
          </p:nvPr>
        </p:nvSpPr>
        <p:spPr>
          <a:xfrm>
            <a:off x="0" y="0"/>
            <a:ext cx="9144000" cy="73501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mbria"/>
                <a:ea typeface="Cambria"/>
                <a:cs typeface="Cambria"/>
                <a:sym typeface="Cambria"/>
              </a:rPr>
              <a:t>Социальная база и основные цели трёх общественно-поли- тических лагерей в революции 1905-1907 гг.</a:t>
            </a:r>
            <a:endParaRPr/>
          </a:p>
        </p:txBody>
      </p:sp>
      <p:graphicFrame>
        <p:nvGraphicFramePr>
          <p:cNvPr id="366" name="Google Shape;366;p13"/>
          <p:cNvGraphicFramePr/>
          <p:nvPr/>
        </p:nvGraphicFramePr>
        <p:xfrm>
          <a:off x="971600" y="83671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{EC4F8406-9155-4052-9D4F-4EC53B13A2D7}</a:tableStyleId>
              </a:tblPr>
              <a:tblGrid>
                <a:gridCol w="1872200"/>
                <a:gridCol w="2837275"/>
                <a:gridCol w="3283400"/>
              </a:tblGrid>
              <a:tr h="3820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Политические партии в революции 1905-1907 гг.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</a:tr>
              <a:tr h="617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Политический лагерь</a:t>
                      </a:r>
                      <a:endParaRPr b="1"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B2C5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Политические партии</a:t>
                      </a:r>
                      <a:endParaRPr b="1"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B2C5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Политическая позиция</a:t>
                      </a:r>
                      <a:endParaRPr b="1"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B2C5BF"/>
                    </a:solidFill>
                  </a:tcPr>
                </a:tc>
              </a:tr>
              <a:tr h="141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Правые (монар- хисты и нацио- налисты)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Союз русского народа (черносотенцы) – 1905 г.; Русский окраинный союз (РОС) – 1906 г.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Защищали царизм и сущест- вующий строй. Выступали за «единую и неделимую Россию». Отрицали сущест- вование белорусской нации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675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Центристы (ли- берально-бур- жуазные пар- тии)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Партия конституцион- ных демократов (каде- ты) – 1905 г.; Союз 17 октября (октябристы) – 1905 г.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Добивались ограничения са- модержавия и установления буржуазных свобод,</a:t>
                      </a: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культур- но</a:t>
                      </a: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</a:t>
                      </a: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национальной автономии для народностей, местного самоуправления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675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Левые (револю- ционно-демо- кратические партии)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РСДРП – 1898 г.; эсеры – 1902 г.; БСГ – 1903 г.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Выступали за свержение са- модержавия, ликвидацию эксплуатации человека чело- веком, построение в будущем социалистического общества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4"/>
          <p:cNvSpPr txBox="1"/>
          <p:nvPr>
            <p:ph type="title"/>
          </p:nvPr>
        </p:nvSpPr>
        <p:spPr>
          <a:xfrm>
            <a:off x="0" y="0"/>
            <a:ext cx="9144000" cy="73501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Динамика и формы революционного движения в Беларуси</a:t>
            </a:r>
            <a:endParaRPr/>
          </a:p>
        </p:txBody>
      </p:sp>
      <p:pic>
        <p:nvPicPr>
          <p:cNvPr descr="Ð Ð¸ÑÐ»Ðµ 1920 Ð³." id="372" name="Google Shape;37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1080" y="908721"/>
            <a:ext cx="4133669" cy="561662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73" name="Google Shape;373;p14"/>
          <p:cNvSpPr txBox="1"/>
          <p:nvPr/>
        </p:nvSpPr>
        <p:spPr>
          <a:xfrm>
            <a:off x="4851080" y="6506394"/>
            <a:ext cx="4133669" cy="35160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Владимир Ульянов (Ленин)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74" name="Google Shape;374;p14"/>
          <p:cNvGrpSpPr/>
          <p:nvPr/>
        </p:nvGrpSpPr>
        <p:grpSpPr>
          <a:xfrm>
            <a:off x="902417" y="1199281"/>
            <a:ext cx="3810774" cy="5179516"/>
            <a:chOff x="2824" y="290560"/>
            <a:chExt cx="3810774" cy="5179516"/>
          </a:xfrm>
        </p:grpSpPr>
        <p:sp>
          <p:nvSpPr>
            <p:cNvPr id="375" name="Google Shape;375;p14"/>
            <p:cNvSpPr/>
            <p:nvPr/>
          </p:nvSpPr>
          <p:spPr>
            <a:xfrm>
              <a:off x="774861" y="2880319"/>
              <a:ext cx="506456" cy="180316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4"/>
            <p:cNvSpPr txBox="1"/>
            <p:nvPr/>
          </p:nvSpPr>
          <p:spPr>
            <a:xfrm>
              <a:off x="981265" y="3735079"/>
              <a:ext cx="93647" cy="93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774861" y="2880319"/>
              <a:ext cx="506456" cy="6510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4"/>
            <p:cNvSpPr txBox="1"/>
            <p:nvPr/>
          </p:nvSpPr>
          <p:spPr>
            <a:xfrm>
              <a:off x="1007468" y="3185216"/>
              <a:ext cx="41241" cy="412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774861" y="1728188"/>
              <a:ext cx="506456" cy="115213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4"/>
            <p:cNvSpPr txBox="1"/>
            <p:nvPr/>
          </p:nvSpPr>
          <p:spPr>
            <a:xfrm>
              <a:off x="996626" y="2272790"/>
              <a:ext cx="62926" cy="62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 rot="-5400000">
              <a:off x="-2200915" y="2494300"/>
              <a:ext cx="5179516" cy="77203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4"/>
            <p:cNvSpPr txBox="1"/>
            <p:nvPr/>
          </p:nvSpPr>
          <p:spPr>
            <a:xfrm rot="-5400000">
              <a:off x="-2200915" y="2494300"/>
              <a:ext cx="5179516" cy="7720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Признаки революционной ситуации </a:t>
              </a:r>
              <a:r>
                <a:rPr b="0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(В.И.Ленин «Крах II Интернационала»)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1281317" y="691134"/>
              <a:ext cx="2532282" cy="207410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4"/>
            <p:cNvSpPr txBox="1"/>
            <p:nvPr/>
          </p:nvSpPr>
          <p:spPr>
            <a:xfrm>
              <a:off x="1281317" y="691134"/>
              <a:ext cx="2532282" cy="207410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Невозможность для господствующих клас- сов сохранить в неизменном виде своё господство; тот или иной кризис «верхов», кризис политики гос- подствующего класса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1281317" y="2958252"/>
              <a:ext cx="2532282" cy="114620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4"/>
            <p:cNvSpPr txBox="1"/>
            <p:nvPr/>
          </p:nvSpPr>
          <p:spPr>
            <a:xfrm>
              <a:off x="1281317" y="2958252"/>
              <a:ext cx="2532282" cy="11462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Обострение, выше обычного, нужды и бедствий угнетённых классов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1281317" y="4297467"/>
              <a:ext cx="2532282" cy="77203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4"/>
            <p:cNvSpPr txBox="1"/>
            <p:nvPr/>
          </p:nvSpPr>
          <p:spPr>
            <a:xfrm>
              <a:off x="1281317" y="4297467"/>
              <a:ext cx="2532282" cy="7720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Значительное повыше- ние активности масс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5"/>
          <p:cNvSpPr txBox="1"/>
          <p:nvPr>
            <p:ph type="title"/>
          </p:nvPr>
        </p:nvSpPr>
        <p:spPr>
          <a:xfrm>
            <a:off x="0" y="0"/>
            <a:ext cx="9144000" cy="73501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Динамика и формы революционного движения в Беларуси</a:t>
            </a:r>
            <a:endParaRPr/>
          </a:p>
        </p:txBody>
      </p:sp>
      <p:graphicFrame>
        <p:nvGraphicFramePr>
          <p:cNvPr id="394" name="Google Shape;394;p15"/>
          <p:cNvGraphicFramePr/>
          <p:nvPr/>
        </p:nvGraphicFramePr>
        <p:xfrm>
          <a:off x="971600" y="90872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{EC4F8406-9155-4052-9D4F-4EC53B13A2D7}</a:tableStyleId>
              </a:tblPr>
              <a:tblGrid>
                <a:gridCol w="1860950"/>
                <a:gridCol w="6203950"/>
              </a:tblGrid>
              <a:tr h="3804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Календарь событий революции 1905-1907 гг.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614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 января 1905 г.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Расстрел мирного шествия рабочих – «Кровавое воскре- сенье»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877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Январь 1905 г.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Акции протеста рабочих в 30 городах Беларуси. Усиление крестьянского движения. Политические стачки, уличные демонстрации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641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Весна 1905 г.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Экономические стачки – требования сокращения рабоче- го дня, улучшения условий труда, увеличения зарплаты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877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Октябрь 1905 г.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Всероссийская Октябрьская политическая стачка. Требо- вания ликвидации самодержавия и установления демо- кратической республики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877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17 октября 1905 г.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Манифест Николая II о  провозглашении демократичес- ких свобод и о созыве Государственной думы с законода- тельными полномочиями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614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18 октября 1905 г.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«Курловский расстрел» в Минске – солдаты открыли огонь по митингу трудящихся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56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1906 г.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Спад революции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56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 июня 1907 г.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Поражение</a:t>
                      </a: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революции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6"/>
          <p:cNvSpPr txBox="1"/>
          <p:nvPr>
            <p:ph type="title"/>
          </p:nvPr>
        </p:nvSpPr>
        <p:spPr>
          <a:xfrm>
            <a:off x="0" y="0"/>
            <a:ext cx="9144000" cy="73501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Динамика и формы революционного движения в Беларуси</a:t>
            </a:r>
            <a:endParaRPr/>
          </a:p>
        </p:txBody>
      </p:sp>
      <p:grpSp>
        <p:nvGrpSpPr>
          <p:cNvPr id="400" name="Google Shape;400;p16"/>
          <p:cNvGrpSpPr/>
          <p:nvPr/>
        </p:nvGrpSpPr>
        <p:grpSpPr>
          <a:xfrm>
            <a:off x="971600" y="4653136"/>
            <a:ext cx="8064896" cy="2088232"/>
            <a:chOff x="0" y="0"/>
            <a:chExt cx="3784839" cy="796203"/>
          </a:xfrm>
        </p:grpSpPr>
        <p:sp>
          <p:nvSpPr>
            <p:cNvPr id="401" name="Google Shape;401;p16"/>
            <p:cNvSpPr/>
            <p:nvPr/>
          </p:nvSpPr>
          <p:spPr>
            <a:xfrm>
              <a:off x="0" y="0"/>
              <a:ext cx="3784839" cy="79620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6"/>
            <p:cNvSpPr txBox="1"/>
            <p:nvPr/>
          </p:nvSpPr>
          <p:spPr>
            <a:xfrm>
              <a:off x="23320" y="23320"/>
              <a:ext cx="3738199" cy="7495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 начале 1906 г. прошли выборы в Государственную думу. Избирательный закон был составлен таким образом, чтобы в Думе были представлены по- мещики, буржуазия и часть крестьянства. Эсеры, бундовцы, большевики, БСГ бойкотировали выборы. В  I Государственную думу прошли 36 депута- тов от 5 белорусских губерний, создавших группу автономистов -  сторон- ников предоставления самоуправления национальным окраинам. Государ- ственная дума попыталась найти решение аграрного вопроса. Но прави- тельство, недовольное радикализмом I Думы, в июле 1906 г. распустило её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http://d3mlntcv38ck9k.cloudfront.net/content/article_image/360/17705a7725f245341e342f97a2a9ada9.jpg" id="403" name="Google Shape;4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3928" y="1033576"/>
            <a:ext cx="4825821" cy="332099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04" name="Google Shape;404;p16"/>
          <p:cNvSpPr txBox="1"/>
          <p:nvPr/>
        </p:nvSpPr>
        <p:spPr>
          <a:xfrm>
            <a:off x="1021291" y="2418185"/>
            <a:ext cx="2902725" cy="62269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Открытие I Государственной думы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7"/>
          <p:cNvSpPr txBox="1"/>
          <p:nvPr>
            <p:ph type="title"/>
          </p:nvPr>
        </p:nvSpPr>
        <p:spPr>
          <a:xfrm>
            <a:off x="0" y="0"/>
            <a:ext cx="9144000" cy="73501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Динамика и формы революционного движения в Беларуси</a:t>
            </a:r>
            <a:endParaRPr/>
          </a:p>
        </p:txBody>
      </p:sp>
      <p:grpSp>
        <p:nvGrpSpPr>
          <p:cNvPr id="410" name="Google Shape;410;p17"/>
          <p:cNvGrpSpPr/>
          <p:nvPr/>
        </p:nvGrpSpPr>
        <p:grpSpPr>
          <a:xfrm>
            <a:off x="971600" y="4293096"/>
            <a:ext cx="8064896" cy="2448272"/>
            <a:chOff x="0" y="0"/>
            <a:chExt cx="3784839" cy="796203"/>
          </a:xfrm>
        </p:grpSpPr>
        <p:sp>
          <p:nvSpPr>
            <p:cNvPr id="411" name="Google Shape;411;p17"/>
            <p:cNvSpPr/>
            <p:nvPr/>
          </p:nvSpPr>
          <p:spPr>
            <a:xfrm>
              <a:off x="0" y="0"/>
              <a:ext cx="3784839" cy="79620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7"/>
            <p:cNvSpPr txBox="1"/>
            <p:nvPr/>
          </p:nvSpPr>
          <p:spPr>
            <a:xfrm>
              <a:off x="23320" y="23320"/>
              <a:ext cx="3738199" cy="7495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 выборах во II Государственную думу от белорусских губерний прошли монархисты и октябристы. Перед Государственной Думой стояли те же за- дачи - найти выход из аграрного и национального кризисов. Однако они не были  решены.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3 июня 1907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Дума была распущена. Одновременно без её  одобрения был изменен избирательный закон, ограничивший числен- ность депутатов от национальных окраин, усиливался государственный контроль над избирательной кампанией. По существу, это был  государст- венный переворот, который означал окончание первой российской бур- жуазно-демократической революции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13" name="Google Shape;413;p17"/>
          <p:cNvSpPr txBox="1"/>
          <p:nvPr/>
        </p:nvSpPr>
        <p:spPr>
          <a:xfrm>
            <a:off x="1331640" y="2235168"/>
            <a:ext cx="3048996" cy="62269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Заседание II Государственной думы</a:t>
            </a:r>
            <a:endParaRPr/>
          </a:p>
        </p:txBody>
      </p:sp>
      <p:pic>
        <p:nvPicPr>
          <p:cNvPr descr="http://www.rcoit.ru/upload/medialibrary/d50/zasedanie-2-dumi.jpg" id="414" name="Google Shape;4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0636" y="909020"/>
            <a:ext cx="4331630" cy="324006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107504" y="44624"/>
            <a:ext cx="8928992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1063821" y="1268760"/>
            <a:ext cx="7937530" cy="5303512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Народнические организации в Беларуси. Уроженцы Бела- руси в народнических организациях России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Создание социал-демократических организаций в Белару- си. Распространение идей марксизма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Программные требования Белорусской социалистической громады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Социальная база и основные цели трёх общественно-поли- тических лагерей в революции 1905-1907 гг.</a:t>
            </a:r>
            <a:endParaRPr/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Динамика и формы революционного движения в Беларуси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71450" lvl="1" marL="74295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84462A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107504" y="44624"/>
            <a:ext cx="8928992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mbria"/>
                <a:ea typeface="Cambria"/>
                <a:cs typeface="Cambria"/>
                <a:sym typeface="Cambria"/>
              </a:rPr>
              <a:t>Народнические организации в Беларуси. Уроженцы Бела- руси в народнических организациях России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92" name="Google Shape;92;p3"/>
          <p:cNvGrpSpPr/>
          <p:nvPr/>
        </p:nvGrpSpPr>
        <p:grpSpPr>
          <a:xfrm>
            <a:off x="971600" y="980728"/>
            <a:ext cx="8064895" cy="2380174"/>
            <a:chOff x="0" y="0"/>
            <a:chExt cx="8064895" cy="2380174"/>
          </a:xfrm>
        </p:grpSpPr>
        <p:sp>
          <p:nvSpPr>
            <p:cNvPr id="93" name="Google Shape;93;p3"/>
            <p:cNvSpPr/>
            <p:nvPr/>
          </p:nvSpPr>
          <p:spPr>
            <a:xfrm>
              <a:off x="0" y="0"/>
              <a:ext cx="3784839" cy="79620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 txBox="1"/>
            <p:nvPr/>
          </p:nvSpPr>
          <p:spPr>
            <a:xfrm>
              <a:off x="23320" y="23320"/>
              <a:ext cx="3738199" cy="7495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Нерешённость аграрного вопроса в России после реформы 1861 г.</a:t>
              </a:r>
              <a:endParaRPr b="0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 rot="34770">
              <a:off x="3816544" y="143962"/>
              <a:ext cx="995160" cy="55726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dk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 txBox="1"/>
            <p:nvPr/>
          </p:nvSpPr>
          <p:spPr>
            <a:xfrm rot="34770">
              <a:off x="3816548" y="254570"/>
              <a:ext cx="827980" cy="334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843410" y="0"/>
              <a:ext cx="3221485" cy="88848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 txBox="1"/>
            <p:nvPr/>
          </p:nvSpPr>
          <p:spPr>
            <a:xfrm>
              <a:off x="4869433" y="26023"/>
              <a:ext cx="3169439" cy="8364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Возникновение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народничества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 rot="5400013">
              <a:off x="6185667" y="943125"/>
              <a:ext cx="465532" cy="45148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dk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 txBox="1"/>
            <p:nvPr/>
          </p:nvSpPr>
          <p:spPr>
            <a:xfrm rot="13">
              <a:off x="6282987" y="936104"/>
              <a:ext cx="270893" cy="330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843171" y="1440146"/>
              <a:ext cx="3221724" cy="94002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широкое движение разночинной интеллигенции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971600" y="2420888"/>
            <a:ext cx="3816424" cy="940028"/>
            <a:chOff x="4843171" y="1440146"/>
            <a:chExt cx="3221724" cy="940028"/>
          </a:xfrm>
        </p:grpSpPr>
        <p:sp>
          <p:nvSpPr>
            <p:cNvPr id="104" name="Google Shape;104;p3"/>
            <p:cNvSpPr/>
            <p:nvPr/>
          </p:nvSpPr>
          <p:spPr>
            <a:xfrm>
              <a:off x="4843171" y="1440146"/>
              <a:ext cx="3221724" cy="94002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1876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– создание в Петербурге организации «Земля и воля»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06" name="Google Shape;106;p3"/>
          <p:cNvGrpSpPr/>
          <p:nvPr/>
        </p:nvGrpSpPr>
        <p:grpSpPr>
          <a:xfrm>
            <a:off x="1116275" y="3567901"/>
            <a:ext cx="7919560" cy="2273931"/>
            <a:chOff x="659" y="179454"/>
            <a:chExt cx="7919560" cy="2273931"/>
          </a:xfrm>
        </p:grpSpPr>
        <p:sp>
          <p:nvSpPr>
            <p:cNvPr id="107" name="Google Shape;107;p3"/>
            <p:cNvSpPr/>
            <p:nvPr/>
          </p:nvSpPr>
          <p:spPr>
            <a:xfrm>
              <a:off x="3960440" y="867566"/>
              <a:ext cx="2843006" cy="46904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8" name="Google Shape;108;p3"/>
            <p:cNvSpPr/>
            <p:nvPr/>
          </p:nvSpPr>
          <p:spPr>
            <a:xfrm>
              <a:off x="3914720" y="867566"/>
              <a:ext cx="91440" cy="46904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9" name="Google Shape;109;p3"/>
            <p:cNvSpPr/>
            <p:nvPr/>
          </p:nvSpPr>
          <p:spPr>
            <a:xfrm>
              <a:off x="1117433" y="867566"/>
              <a:ext cx="2843006" cy="46904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0" name="Google Shape;110;p3"/>
            <p:cNvSpPr/>
            <p:nvPr/>
          </p:nvSpPr>
          <p:spPr>
            <a:xfrm>
              <a:off x="2227172" y="179454"/>
              <a:ext cx="3466534" cy="68811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2227172" y="179454"/>
              <a:ext cx="3466534" cy="6881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Программа «Земли и воли»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659" y="1336611"/>
              <a:ext cx="2233548" cy="111677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659" y="1336611"/>
              <a:ext cx="2233548" cy="11167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передача всей земли крестьянам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703253" y="1336611"/>
              <a:ext cx="2514373" cy="111677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2703253" y="1336611"/>
              <a:ext cx="2514373" cy="11167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введение полного общинного самоуправления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686671" y="1336611"/>
              <a:ext cx="2233548" cy="111677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5686671" y="1336611"/>
              <a:ext cx="2233548" cy="11167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предоставление нациям права на самоопределение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18" name="Google Shape;118;p3"/>
          <p:cNvGrpSpPr/>
          <p:nvPr/>
        </p:nvGrpSpPr>
        <p:grpSpPr>
          <a:xfrm>
            <a:off x="976052" y="6048819"/>
            <a:ext cx="8073522" cy="679527"/>
            <a:chOff x="4843171" y="1440146"/>
            <a:chExt cx="3221724" cy="940028"/>
          </a:xfrm>
        </p:grpSpPr>
        <p:sp>
          <p:nvSpPr>
            <p:cNvPr id="119" name="Google Shape;119;p3"/>
            <p:cNvSpPr/>
            <p:nvPr/>
          </p:nvSpPr>
          <p:spPr>
            <a:xfrm>
              <a:off x="4843171" y="1440146"/>
              <a:ext cx="3221724" cy="94002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методы деятельности: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«хождение в народ», покушения на представителей власти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>
            <p:ph type="title"/>
          </p:nvPr>
        </p:nvSpPr>
        <p:spPr>
          <a:xfrm>
            <a:off x="107504" y="44624"/>
            <a:ext cx="8928992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mbria"/>
                <a:ea typeface="Cambria"/>
                <a:cs typeface="Cambria"/>
                <a:sym typeface="Cambria"/>
              </a:rPr>
              <a:t>Народнические организации в Беларуси. Уроженцы Бела- руси в народнических организациях России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6" name="Google Shape;126;p4"/>
          <p:cNvGrpSpPr/>
          <p:nvPr/>
        </p:nvGrpSpPr>
        <p:grpSpPr>
          <a:xfrm>
            <a:off x="1049323" y="977504"/>
            <a:ext cx="7981456" cy="5551062"/>
            <a:chOff x="5715" y="140792"/>
            <a:chExt cx="7981456" cy="5551062"/>
          </a:xfrm>
        </p:grpSpPr>
        <p:sp>
          <p:nvSpPr>
            <p:cNvPr id="127" name="Google Shape;127;p4"/>
            <p:cNvSpPr/>
            <p:nvPr/>
          </p:nvSpPr>
          <p:spPr>
            <a:xfrm>
              <a:off x="6017161" y="3531615"/>
              <a:ext cx="91440" cy="28429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8" name="Google Shape;128;p4"/>
            <p:cNvSpPr/>
            <p:nvPr/>
          </p:nvSpPr>
          <p:spPr>
            <a:xfrm>
              <a:off x="6017161" y="2570434"/>
              <a:ext cx="91440" cy="28429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9" name="Google Shape;129;p4"/>
            <p:cNvSpPr/>
            <p:nvPr/>
          </p:nvSpPr>
          <p:spPr>
            <a:xfrm>
              <a:off x="6017161" y="1609253"/>
              <a:ext cx="91440" cy="28429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0" name="Google Shape;130;p4"/>
            <p:cNvSpPr/>
            <p:nvPr/>
          </p:nvSpPr>
          <p:spPr>
            <a:xfrm>
              <a:off x="3996444" y="817680"/>
              <a:ext cx="2066437" cy="28429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1" name="Google Shape;131;p4"/>
            <p:cNvSpPr/>
            <p:nvPr/>
          </p:nvSpPr>
          <p:spPr>
            <a:xfrm>
              <a:off x="1884286" y="4730674"/>
              <a:ext cx="91440" cy="28429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2" name="Google Shape;132;p4"/>
            <p:cNvSpPr/>
            <p:nvPr/>
          </p:nvSpPr>
          <p:spPr>
            <a:xfrm>
              <a:off x="1884286" y="3769493"/>
              <a:ext cx="91440" cy="28429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3" name="Google Shape;133;p4"/>
            <p:cNvSpPr/>
            <p:nvPr/>
          </p:nvSpPr>
          <p:spPr>
            <a:xfrm>
              <a:off x="1884286" y="2808312"/>
              <a:ext cx="91440" cy="28429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4" name="Google Shape;134;p4"/>
            <p:cNvSpPr/>
            <p:nvPr/>
          </p:nvSpPr>
          <p:spPr>
            <a:xfrm>
              <a:off x="1884286" y="1609253"/>
              <a:ext cx="91440" cy="28429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5" name="Google Shape;135;p4"/>
            <p:cNvSpPr/>
            <p:nvPr/>
          </p:nvSpPr>
          <p:spPr>
            <a:xfrm>
              <a:off x="1930006" y="817680"/>
              <a:ext cx="2066437" cy="28429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6" name="Google Shape;136;p4"/>
            <p:cNvSpPr/>
            <p:nvPr/>
          </p:nvSpPr>
          <p:spPr>
            <a:xfrm>
              <a:off x="1800199" y="140792"/>
              <a:ext cx="4392488" cy="67688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1800199" y="140792"/>
              <a:ext cx="4392488" cy="6768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Раздел «Земли и воли» (1879 г.)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715" y="1101973"/>
              <a:ext cx="3848581" cy="50728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5715" y="1101973"/>
              <a:ext cx="3848581" cy="5072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«Чёрный передел»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715" y="1893546"/>
              <a:ext cx="3848581" cy="91476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5715" y="1893546"/>
              <a:ext cx="3848581" cy="9147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стремились подтолкнуть прави- тельство к проведению уравнитель- ного («чёрного») передела земли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715" y="3092605"/>
              <a:ext cx="3848581" cy="67688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5715" y="3092605"/>
              <a:ext cx="3848581" cy="6768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преуменьшали значение политической борьбы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5715" y="4053786"/>
              <a:ext cx="3848581" cy="67688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5715" y="4053786"/>
              <a:ext cx="3848581" cy="6768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отрицали индивидуальный террор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715" y="5014967"/>
              <a:ext cx="3848581" cy="67688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5715" y="5014967"/>
              <a:ext cx="3848581" cy="6768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выступали за широкую агитацию и пропаганду в массах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4138590" y="1101973"/>
              <a:ext cx="3848581" cy="50728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4138590" y="1101973"/>
              <a:ext cx="3848581" cy="5072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«Народная воля»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4138590" y="1893546"/>
              <a:ext cx="3848581" cy="67688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4138590" y="1893546"/>
              <a:ext cx="3848581" cy="6768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главная задача – политический переворот и захват власти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4138590" y="2854727"/>
              <a:ext cx="3848581" cy="67688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4138590" y="2854727"/>
              <a:ext cx="3848581" cy="6768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сторонники тактики индивидуального террора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4138590" y="3815908"/>
              <a:ext cx="3848581" cy="82090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4138590" y="3815908"/>
              <a:ext cx="3848581" cy="8209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стремились принудить правитель- ство проводить демократические реформы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/>
          <p:nvPr>
            <p:ph type="title"/>
          </p:nvPr>
        </p:nvSpPr>
        <p:spPr>
          <a:xfrm>
            <a:off x="107504" y="44624"/>
            <a:ext cx="8928992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mbria"/>
                <a:ea typeface="Cambria"/>
                <a:cs typeface="Cambria"/>
                <a:sym typeface="Cambria"/>
              </a:rPr>
              <a:t>Народнические организации в Беларуси. Уроженцы Бела- руси в народнических организациях России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Картинки по запросу &quot;сергей ковалик&quot;" id="161" name="Google Shape;16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4514" y="1670569"/>
            <a:ext cx="1875720" cy="230425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Николай Судзиловский: «Изумительно содержательная жизнь»" id="162" name="Google Shape;162;p5"/>
          <p:cNvPicPr preferRelativeResize="0"/>
          <p:nvPr/>
        </p:nvPicPr>
        <p:blipFill rotWithShape="1">
          <a:blip r:embed="rId4">
            <a:alphaModFix/>
          </a:blip>
          <a:srcRect b="0" l="52522" r="0" t="0"/>
          <a:stretch/>
        </p:blipFill>
        <p:spPr>
          <a:xfrm>
            <a:off x="966873" y="1687041"/>
            <a:ext cx="1639684" cy="230425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Картинки по запросу &quot;Брешко-Брешковская&quot;" id="163" name="Google Shape;16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74514" y="4384707"/>
            <a:ext cx="1590258" cy="228361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ttps://sun9-37.userapi.com/c852120/v852120239/73df5/TkhpNxWzP90.jpg" id="164" name="Google Shape;16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5449" y="4384708"/>
            <a:ext cx="1553931" cy="231176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165" name="Google Shape;165;p5"/>
          <p:cNvGrpSpPr/>
          <p:nvPr/>
        </p:nvGrpSpPr>
        <p:grpSpPr>
          <a:xfrm>
            <a:off x="962974" y="836712"/>
            <a:ext cx="8073522" cy="679527"/>
            <a:chOff x="4843171" y="1440146"/>
            <a:chExt cx="3221724" cy="940028"/>
          </a:xfrm>
        </p:grpSpPr>
        <p:sp>
          <p:nvSpPr>
            <p:cNvPr id="166" name="Google Shape;166;p5"/>
            <p:cNvSpPr/>
            <p:nvPr/>
          </p:nvSpPr>
          <p:spPr>
            <a:xfrm>
              <a:off x="4843171" y="1440146"/>
              <a:ext cx="3221724" cy="94002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Уроженцы Беларуси в народнических организациях России</a:t>
              </a:r>
              <a:endParaRPr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¤Ð°Ð¹Ð»:ÐÐ½Ð°ÑÐ¾Ð»Ð¸Ð¹ ÐÐ¾ÑÐ¸ÑÐ¾Ð²Ð¸Ñ (ÐÑÐ¸Ð¿Ð¾Ð²Ð¸Ñ) ÐÐ¾Ð½Ñ-ÐÑÐ¼Ð¾Ð»Ð¾Ð²ÑÐºÐ¸Ð¹.jpg â ÐÑÐºÑÐ¿ÐµÐ´ÑÑ" id="168" name="Google Shape;16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36621" y="1687041"/>
            <a:ext cx="1482405" cy="230425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ttps://upload.wikimedia.org/wikipedia/commons/0/0d/G_Gelfman.jpg" id="169" name="Google Shape;16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77068" y="4384707"/>
            <a:ext cx="1666276" cy="229946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0" name="Google Shape;170;p5"/>
          <p:cNvSpPr txBox="1"/>
          <p:nvPr>
            <p:ph idx="1" type="body"/>
          </p:nvPr>
        </p:nvSpPr>
        <p:spPr>
          <a:xfrm>
            <a:off x="2606557" y="1667138"/>
            <a:ext cx="1507491" cy="6817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Николай Судзиловский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5968665" y="1670343"/>
            <a:ext cx="1507491" cy="6817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Сергей Ковалик</a:t>
            </a:r>
            <a:endParaRPr/>
          </a:p>
        </p:txBody>
      </p:sp>
      <p:sp>
        <p:nvSpPr>
          <p:cNvPr id="172" name="Google Shape;172;p5"/>
          <p:cNvSpPr txBox="1"/>
          <p:nvPr/>
        </p:nvSpPr>
        <p:spPr>
          <a:xfrm>
            <a:off x="5929130" y="3165389"/>
            <a:ext cx="1507491" cy="82590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Анатолий Бонч- Осмоловский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2550949" y="4390407"/>
            <a:ext cx="1444987" cy="6817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Игнатий Гриневицкий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5664772" y="4401178"/>
            <a:ext cx="1507491" cy="90002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Екатерина Брешко- Брешковская</a:t>
            </a:r>
            <a:endParaRPr/>
          </a:p>
        </p:txBody>
      </p:sp>
      <p:sp>
        <p:nvSpPr>
          <p:cNvPr id="175" name="Google Shape;175;p5"/>
          <p:cNvSpPr txBox="1"/>
          <p:nvPr/>
        </p:nvSpPr>
        <p:spPr>
          <a:xfrm>
            <a:off x="5755096" y="6165303"/>
            <a:ext cx="1507491" cy="536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Геся Гельфман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/>
          <p:nvPr>
            <p:ph type="title"/>
          </p:nvPr>
        </p:nvSpPr>
        <p:spPr>
          <a:xfrm>
            <a:off x="107504" y="44624"/>
            <a:ext cx="8928992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mbria"/>
                <a:ea typeface="Cambria"/>
                <a:cs typeface="Cambria"/>
                <a:sym typeface="Cambria"/>
              </a:rPr>
              <a:t>Народнические организации в Беларуси. Уроженцы Бела- руси в народнических организациях России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rusmuseumvrm.ru/data/collections/painting/19_20/silaev_m._p._ubiystvo_aleksandra_ii_1_marta_1881_goda._1880-e._zh-11916/26163_mainfoto_01.jpg" id="181" name="Google Shape;18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9383" y="1946524"/>
            <a:ext cx="5437113" cy="429078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182" name="Google Shape;182;p6"/>
          <p:cNvGrpSpPr/>
          <p:nvPr/>
        </p:nvGrpSpPr>
        <p:grpSpPr>
          <a:xfrm>
            <a:off x="962974" y="908720"/>
            <a:ext cx="8073522" cy="864096"/>
            <a:chOff x="4843171" y="1440146"/>
            <a:chExt cx="3221724" cy="940028"/>
          </a:xfrm>
        </p:grpSpPr>
        <p:sp>
          <p:nvSpPr>
            <p:cNvPr id="183" name="Google Shape;183;p6"/>
            <p:cNvSpPr/>
            <p:nvPr/>
          </p:nvSpPr>
          <p:spPr>
            <a:xfrm>
              <a:off x="4843171" y="1440146"/>
              <a:ext cx="3221724" cy="94002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6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 марта 1881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группа народовольцев во главе с 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И.Гриневицким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 совер- шила покушение на царя Александра II, в результате которого монарх был смертельно ранен, а сам И.Гриневицкий погиб от разрыва бомбы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https://sun9-37.userapi.com/c852120/v852120239/73df5/TkhpNxWzP90.jpg" id="185" name="Google Shape;18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9756" y="1946522"/>
            <a:ext cx="2430116" cy="361524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86" name="Google Shape;186;p6"/>
          <p:cNvSpPr txBox="1"/>
          <p:nvPr/>
        </p:nvSpPr>
        <p:spPr>
          <a:xfrm>
            <a:off x="962974" y="5555570"/>
            <a:ext cx="2456898" cy="3217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Игнатий Гриневицкий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87" name="Google Shape;187;p6"/>
          <p:cNvGrpSpPr/>
          <p:nvPr/>
        </p:nvGrpSpPr>
        <p:grpSpPr>
          <a:xfrm>
            <a:off x="966058" y="5941606"/>
            <a:ext cx="2453814" cy="799761"/>
            <a:chOff x="4843171" y="1440146"/>
            <a:chExt cx="3221724" cy="940028"/>
          </a:xfrm>
        </p:grpSpPr>
        <p:sp>
          <p:nvSpPr>
            <p:cNvPr id="188" name="Google Shape;188;p6"/>
            <p:cNvSpPr/>
            <p:nvPr/>
          </p:nvSpPr>
          <p:spPr>
            <a:xfrm>
              <a:off x="4843171" y="1440146"/>
              <a:ext cx="3221724" cy="94002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6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1882 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– распад орга- низации «Чёрный передел»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90" name="Google Shape;190;p6"/>
          <p:cNvSpPr txBox="1"/>
          <p:nvPr/>
        </p:nvSpPr>
        <p:spPr>
          <a:xfrm>
            <a:off x="4067434" y="6254251"/>
            <a:ext cx="4501010" cy="6037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Убийство Александра II 1 марта 1881 года. Худ. М.П.Силаев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/>
          <p:nvPr>
            <p:ph type="title"/>
          </p:nvPr>
        </p:nvSpPr>
        <p:spPr>
          <a:xfrm>
            <a:off x="107504" y="44624"/>
            <a:ext cx="8928992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latin typeface="Cambria"/>
                <a:ea typeface="Cambria"/>
                <a:cs typeface="Cambria"/>
                <a:sym typeface="Cambria"/>
              </a:rPr>
              <a:t>Создание социал-демократических организаций в Бела- руси. Распространение идей марксизма</a:t>
            </a:r>
            <a:endParaRPr/>
          </a:p>
        </p:txBody>
      </p:sp>
      <p:grpSp>
        <p:nvGrpSpPr>
          <p:cNvPr id="196" name="Google Shape;196;p7"/>
          <p:cNvGrpSpPr/>
          <p:nvPr/>
        </p:nvGrpSpPr>
        <p:grpSpPr>
          <a:xfrm>
            <a:off x="1007285" y="908720"/>
            <a:ext cx="2988651" cy="796203"/>
            <a:chOff x="0" y="0"/>
            <a:chExt cx="3784839" cy="796203"/>
          </a:xfrm>
        </p:grpSpPr>
        <p:sp>
          <p:nvSpPr>
            <p:cNvPr id="197" name="Google Shape;197;p7"/>
            <p:cNvSpPr/>
            <p:nvPr/>
          </p:nvSpPr>
          <p:spPr>
            <a:xfrm>
              <a:off x="0" y="0"/>
              <a:ext cx="3784839" cy="79620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7"/>
            <p:cNvSpPr txBox="1"/>
            <p:nvPr/>
          </p:nvSpPr>
          <p:spPr>
            <a:xfrm>
              <a:off x="23320" y="23320"/>
              <a:ext cx="3738199" cy="7495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Идеология народничества</a:t>
              </a:r>
              <a:endParaRPr b="0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99" name="Google Shape;199;p7"/>
          <p:cNvGrpSpPr/>
          <p:nvPr/>
        </p:nvGrpSpPr>
        <p:grpSpPr>
          <a:xfrm>
            <a:off x="4015522" y="1047664"/>
            <a:ext cx="2306846" cy="567303"/>
            <a:chOff x="3813751" y="138944"/>
            <a:chExt cx="1000745" cy="567303"/>
          </a:xfrm>
        </p:grpSpPr>
        <p:sp>
          <p:nvSpPr>
            <p:cNvPr id="200" name="Google Shape;200;p7"/>
            <p:cNvSpPr/>
            <p:nvPr/>
          </p:nvSpPr>
          <p:spPr>
            <a:xfrm rot="34770">
              <a:off x="3816544" y="143962"/>
              <a:ext cx="995160" cy="55726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dk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7"/>
            <p:cNvSpPr txBox="1"/>
            <p:nvPr/>
          </p:nvSpPr>
          <p:spPr>
            <a:xfrm rot="34770">
              <a:off x="3816548" y="254570"/>
              <a:ext cx="827980" cy="334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C66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7"/>
          <p:cNvGrpSpPr/>
          <p:nvPr/>
        </p:nvGrpSpPr>
        <p:grpSpPr>
          <a:xfrm>
            <a:off x="6339190" y="908720"/>
            <a:ext cx="2732990" cy="888482"/>
            <a:chOff x="4843410" y="0"/>
            <a:chExt cx="3221485" cy="888482"/>
          </a:xfrm>
        </p:grpSpPr>
        <p:sp>
          <p:nvSpPr>
            <p:cNvPr id="203" name="Google Shape;203;p7"/>
            <p:cNvSpPr/>
            <p:nvPr/>
          </p:nvSpPr>
          <p:spPr>
            <a:xfrm>
              <a:off x="4843410" y="0"/>
              <a:ext cx="3221485" cy="88848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7"/>
            <p:cNvSpPr txBox="1"/>
            <p:nvPr/>
          </p:nvSpPr>
          <p:spPr>
            <a:xfrm>
              <a:off x="4869433" y="26023"/>
              <a:ext cx="3169439" cy="8364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Идеология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марксизма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05" name="Google Shape;205;p7"/>
          <p:cNvGrpSpPr/>
          <p:nvPr/>
        </p:nvGrpSpPr>
        <p:grpSpPr>
          <a:xfrm>
            <a:off x="7479940" y="1851235"/>
            <a:ext cx="451491" cy="465534"/>
            <a:chOff x="6192688" y="936103"/>
            <a:chExt cx="451491" cy="465534"/>
          </a:xfrm>
        </p:grpSpPr>
        <p:sp>
          <p:nvSpPr>
            <p:cNvPr id="206" name="Google Shape;206;p7"/>
            <p:cNvSpPr/>
            <p:nvPr/>
          </p:nvSpPr>
          <p:spPr>
            <a:xfrm rot="5400013">
              <a:off x="6185667" y="943125"/>
              <a:ext cx="465532" cy="45148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dk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7"/>
            <p:cNvSpPr txBox="1"/>
            <p:nvPr/>
          </p:nvSpPr>
          <p:spPr>
            <a:xfrm rot="13">
              <a:off x="6282987" y="936104"/>
              <a:ext cx="270893" cy="330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4C66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7"/>
          <p:cNvGrpSpPr/>
          <p:nvPr/>
        </p:nvGrpSpPr>
        <p:grpSpPr>
          <a:xfrm>
            <a:off x="6317112" y="2348866"/>
            <a:ext cx="2755067" cy="940028"/>
            <a:chOff x="4843171" y="1440146"/>
            <a:chExt cx="3221724" cy="940028"/>
          </a:xfrm>
        </p:grpSpPr>
        <p:sp>
          <p:nvSpPr>
            <p:cNvPr id="209" name="Google Shape;209;p7"/>
            <p:cNvSpPr/>
            <p:nvPr/>
          </p:nvSpPr>
          <p:spPr>
            <a:xfrm>
              <a:off x="4843171" y="1440146"/>
              <a:ext cx="3221724" cy="94002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7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Социал-демократы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1" name="Google Shape;211;p7"/>
          <p:cNvSpPr txBox="1"/>
          <p:nvPr/>
        </p:nvSpPr>
        <p:spPr>
          <a:xfrm>
            <a:off x="3860215" y="1125826"/>
            <a:ext cx="2456898" cy="3217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1"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Середина 1880-х гг.</a:t>
            </a:r>
            <a:endParaRPr b="1"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2" name="Google Shape;212;p7"/>
          <p:cNvGrpSpPr/>
          <p:nvPr/>
        </p:nvGrpSpPr>
        <p:grpSpPr>
          <a:xfrm>
            <a:off x="1002390" y="2401925"/>
            <a:ext cx="4510372" cy="888816"/>
            <a:chOff x="4843171" y="1440146"/>
            <a:chExt cx="3221724" cy="940028"/>
          </a:xfrm>
        </p:grpSpPr>
        <p:sp>
          <p:nvSpPr>
            <p:cNvPr id="213" name="Google Shape;213;p7"/>
            <p:cNvSpPr/>
            <p:nvPr/>
          </p:nvSpPr>
          <p:spPr>
            <a:xfrm>
              <a:off x="4843171" y="1440146"/>
              <a:ext cx="3221724" cy="94002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7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 недрах капитализма зреют предпосылки для социалистической революции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15" name="Google Shape;215;p7"/>
          <p:cNvGrpSpPr/>
          <p:nvPr/>
        </p:nvGrpSpPr>
        <p:grpSpPr>
          <a:xfrm>
            <a:off x="5338157" y="4016225"/>
            <a:ext cx="3680691" cy="1687920"/>
            <a:chOff x="4843171" y="1440146"/>
            <a:chExt cx="3221724" cy="940028"/>
          </a:xfrm>
        </p:grpSpPr>
        <p:sp>
          <p:nvSpPr>
            <p:cNvPr id="216" name="Google Shape;216;p7"/>
            <p:cNvSpPr/>
            <p:nvPr/>
          </p:nvSpPr>
          <p:spPr>
            <a:xfrm>
              <a:off x="4843171" y="1440146"/>
              <a:ext cx="3221724" cy="94002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7"/>
            <p:cNvSpPr txBox="1"/>
            <p:nvPr/>
          </p:nvSpPr>
          <p:spPr>
            <a:xfrm>
              <a:off x="4870703" y="1467678"/>
              <a:ext cx="3166660" cy="8849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рабочий класс (пролетариат) - главная сила, которая способна привести к уничтожению экс- плуатации человека человеком и созданию нового общества без классов и эксплуатации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18" name="Google Shape;218;p7"/>
          <p:cNvGrpSpPr/>
          <p:nvPr/>
        </p:nvGrpSpPr>
        <p:grpSpPr>
          <a:xfrm>
            <a:off x="7479940" y="3288891"/>
            <a:ext cx="451491" cy="727332"/>
            <a:chOff x="6192688" y="936103"/>
            <a:chExt cx="451491" cy="465534"/>
          </a:xfrm>
        </p:grpSpPr>
        <p:sp>
          <p:nvSpPr>
            <p:cNvPr id="219" name="Google Shape;219;p7"/>
            <p:cNvSpPr/>
            <p:nvPr/>
          </p:nvSpPr>
          <p:spPr>
            <a:xfrm rot="5400013">
              <a:off x="6185667" y="943125"/>
              <a:ext cx="465532" cy="45148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dk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7"/>
            <p:cNvSpPr txBox="1"/>
            <p:nvPr/>
          </p:nvSpPr>
          <p:spPr>
            <a:xfrm rot="13">
              <a:off x="6282987" y="936104"/>
              <a:ext cx="270893" cy="330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4C66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7"/>
          <p:cNvGrpSpPr/>
          <p:nvPr/>
        </p:nvGrpSpPr>
        <p:grpSpPr>
          <a:xfrm rot="5400000">
            <a:off x="5700474" y="2495320"/>
            <a:ext cx="451491" cy="727332"/>
            <a:chOff x="6192688" y="936103"/>
            <a:chExt cx="451491" cy="465534"/>
          </a:xfrm>
        </p:grpSpPr>
        <p:sp>
          <p:nvSpPr>
            <p:cNvPr id="222" name="Google Shape;222;p7"/>
            <p:cNvSpPr/>
            <p:nvPr/>
          </p:nvSpPr>
          <p:spPr>
            <a:xfrm rot="5400013">
              <a:off x="6185667" y="943125"/>
              <a:ext cx="465532" cy="45148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dk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7"/>
            <p:cNvSpPr txBox="1"/>
            <p:nvPr/>
          </p:nvSpPr>
          <p:spPr>
            <a:xfrm rot="13">
              <a:off x="6282987" y="936104"/>
              <a:ext cx="270893" cy="330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4C66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7"/>
          <p:cNvGrpSpPr/>
          <p:nvPr/>
        </p:nvGrpSpPr>
        <p:grpSpPr>
          <a:xfrm>
            <a:off x="1002390" y="3429000"/>
            <a:ext cx="4104456" cy="3289576"/>
            <a:chOff x="4781609" y="1431984"/>
            <a:chExt cx="5191140" cy="4106175"/>
          </a:xfrm>
        </p:grpSpPr>
        <p:pic>
          <p:nvPicPr>
            <p:cNvPr id="225" name="Google Shape;225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81609" y="1431984"/>
              <a:ext cx="5191140" cy="4106175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sp>
          <p:nvSpPr>
            <p:cNvPr id="226" name="Google Shape;226;p7"/>
            <p:cNvSpPr/>
            <p:nvPr/>
          </p:nvSpPr>
          <p:spPr>
            <a:xfrm>
              <a:off x="6666931" y="2531659"/>
              <a:ext cx="218364" cy="20471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2060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7158815" y="3042865"/>
              <a:ext cx="218364" cy="20471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0000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6366681" y="2326943"/>
              <a:ext cx="218364" cy="20471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2060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8509379" y="1954476"/>
              <a:ext cx="218364" cy="20471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2060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9062113" y="4333165"/>
              <a:ext cx="218364" cy="20471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2060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5356746" y="3130537"/>
              <a:ext cx="218364" cy="20471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2060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5192973" y="4511313"/>
              <a:ext cx="218364" cy="20471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2060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Google Shape;233;p7"/>
          <p:cNvSpPr txBox="1"/>
          <p:nvPr/>
        </p:nvSpPr>
        <p:spPr>
          <a:xfrm>
            <a:off x="5106846" y="5917224"/>
            <a:ext cx="3785634" cy="8013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Кружки по пропаганде марксизма в Беларуси в середине 1880-х – первой половине 1990-х гг.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4" name="Google Shape;234;p7"/>
          <p:cNvSpPr/>
          <p:nvPr/>
        </p:nvSpPr>
        <p:spPr>
          <a:xfrm>
            <a:off x="2768450" y="4263368"/>
            <a:ext cx="913117" cy="416756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Минск; 1884 г.</a:t>
            </a:r>
            <a:endParaRPr b="1" sz="14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5" name="Google Shape;235;p7"/>
          <p:cNvSpPr/>
          <p:nvPr/>
        </p:nvSpPr>
        <p:spPr>
          <a:xfrm>
            <a:off x="2019542" y="3847584"/>
            <a:ext cx="913117" cy="29038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Вильно</a:t>
            </a:r>
            <a:endParaRPr b="1" sz="14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6" name="Google Shape;236;p7"/>
          <p:cNvSpPr/>
          <p:nvPr/>
        </p:nvSpPr>
        <p:spPr>
          <a:xfrm>
            <a:off x="3860215" y="3564135"/>
            <a:ext cx="913117" cy="29038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Витебск</a:t>
            </a:r>
            <a:endParaRPr b="1" sz="14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7" name="Google Shape;237;p7"/>
          <p:cNvSpPr/>
          <p:nvPr/>
        </p:nvSpPr>
        <p:spPr>
          <a:xfrm>
            <a:off x="4209457" y="5412728"/>
            <a:ext cx="866600" cy="29038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Гомель</a:t>
            </a:r>
            <a:endParaRPr b="1" sz="14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8" name="Google Shape;238;p7"/>
          <p:cNvSpPr/>
          <p:nvPr/>
        </p:nvSpPr>
        <p:spPr>
          <a:xfrm>
            <a:off x="1352895" y="4471746"/>
            <a:ext cx="866600" cy="29038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Гродно</a:t>
            </a:r>
            <a:endParaRPr b="1" sz="14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9" name="Google Shape;239;p7"/>
          <p:cNvSpPr/>
          <p:nvPr/>
        </p:nvSpPr>
        <p:spPr>
          <a:xfrm>
            <a:off x="1217334" y="5605560"/>
            <a:ext cx="796410" cy="29038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Брест</a:t>
            </a:r>
            <a:endParaRPr b="1" sz="14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"/>
          <p:cNvSpPr txBox="1"/>
          <p:nvPr>
            <p:ph type="title"/>
          </p:nvPr>
        </p:nvSpPr>
        <p:spPr>
          <a:xfrm>
            <a:off x="107504" y="44624"/>
            <a:ext cx="8928992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latin typeface="Cambria"/>
                <a:ea typeface="Cambria"/>
                <a:cs typeface="Cambria"/>
                <a:sym typeface="Cambria"/>
              </a:rPr>
              <a:t>Создание социал-демократических организаций в Бела- руси. Распространение идей марксизма</a:t>
            </a:r>
            <a:endParaRPr/>
          </a:p>
        </p:txBody>
      </p:sp>
      <p:grpSp>
        <p:nvGrpSpPr>
          <p:cNvPr id="245" name="Google Shape;245;p8"/>
          <p:cNvGrpSpPr/>
          <p:nvPr/>
        </p:nvGrpSpPr>
        <p:grpSpPr>
          <a:xfrm>
            <a:off x="1007285" y="973869"/>
            <a:ext cx="8029211" cy="936104"/>
            <a:chOff x="0" y="0"/>
            <a:chExt cx="3784839" cy="796203"/>
          </a:xfrm>
        </p:grpSpPr>
        <p:sp>
          <p:nvSpPr>
            <p:cNvPr id="246" name="Google Shape;246;p8"/>
            <p:cNvSpPr/>
            <p:nvPr/>
          </p:nvSpPr>
          <p:spPr>
            <a:xfrm>
              <a:off x="0" y="0"/>
              <a:ext cx="3784839" cy="79620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8"/>
            <p:cNvSpPr txBox="1"/>
            <p:nvPr/>
          </p:nvSpPr>
          <p:spPr>
            <a:xfrm>
              <a:off x="23320" y="23320"/>
              <a:ext cx="3738199" cy="7495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Специфические черты социал-демократического движения Беларуси с конца 1890-х гг. 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- стремление польских и еврейских социал-демократов создавать рабочие организации по национальному признаку</a:t>
              </a:r>
              <a:endParaRPr b="0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>
            <a:off x="1116275" y="2288284"/>
            <a:ext cx="7919560" cy="2922643"/>
            <a:chOff x="659" y="378311"/>
            <a:chExt cx="7919560" cy="2922643"/>
          </a:xfrm>
        </p:grpSpPr>
        <p:sp>
          <p:nvSpPr>
            <p:cNvPr id="249" name="Google Shape;249;p8"/>
            <p:cNvSpPr/>
            <p:nvPr/>
          </p:nvSpPr>
          <p:spPr>
            <a:xfrm>
              <a:off x="3960440" y="1198448"/>
              <a:ext cx="2843006" cy="46904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0" name="Google Shape;250;p8"/>
            <p:cNvSpPr/>
            <p:nvPr/>
          </p:nvSpPr>
          <p:spPr>
            <a:xfrm>
              <a:off x="3914720" y="1198448"/>
              <a:ext cx="91440" cy="46904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1" name="Google Shape;251;p8"/>
            <p:cNvSpPr/>
            <p:nvPr/>
          </p:nvSpPr>
          <p:spPr>
            <a:xfrm>
              <a:off x="1117433" y="1198448"/>
              <a:ext cx="2843006" cy="46904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2" name="Google Shape;252;p8"/>
            <p:cNvSpPr/>
            <p:nvPr/>
          </p:nvSpPr>
          <p:spPr>
            <a:xfrm>
              <a:off x="1656188" y="378311"/>
              <a:ext cx="4608503" cy="82013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8"/>
            <p:cNvSpPr txBox="1"/>
            <p:nvPr/>
          </p:nvSpPr>
          <p:spPr>
            <a:xfrm>
              <a:off x="1656188" y="378311"/>
              <a:ext cx="4608503" cy="8201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Партийные ячейки на территории западных губерний Российской империи в конце XIX в.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659" y="1667493"/>
              <a:ext cx="2233548" cy="163346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8"/>
            <p:cNvSpPr txBox="1"/>
            <p:nvPr/>
          </p:nvSpPr>
          <p:spPr>
            <a:xfrm>
              <a:off x="659" y="1667493"/>
              <a:ext cx="2233548" cy="16334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польская рабочая партия «Пролетариат»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703253" y="1667493"/>
              <a:ext cx="2514373" cy="163346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8"/>
            <p:cNvSpPr txBox="1"/>
            <p:nvPr/>
          </p:nvSpPr>
          <p:spPr>
            <a:xfrm>
              <a:off x="2703253" y="1667493"/>
              <a:ext cx="2514373" cy="16334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Польская социалистическая партия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5686671" y="1667493"/>
              <a:ext cx="2233548" cy="1633461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8"/>
            <p:cNvSpPr txBox="1"/>
            <p:nvPr/>
          </p:nvSpPr>
          <p:spPr>
            <a:xfrm>
              <a:off x="5686671" y="1667493"/>
              <a:ext cx="2233548" cy="16334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Социал-демократия Королевства Польского и Литвы (СДКПиЛ)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60" name="Google Shape;260;p8"/>
          <p:cNvGrpSpPr/>
          <p:nvPr/>
        </p:nvGrpSpPr>
        <p:grpSpPr>
          <a:xfrm>
            <a:off x="1007285" y="5733256"/>
            <a:ext cx="8029211" cy="936104"/>
            <a:chOff x="0" y="0"/>
            <a:chExt cx="3784839" cy="796203"/>
          </a:xfrm>
        </p:grpSpPr>
        <p:sp>
          <p:nvSpPr>
            <p:cNvPr id="261" name="Google Shape;261;p8"/>
            <p:cNvSpPr/>
            <p:nvPr/>
          </p:nvSpPr>
          <p:spPr>
            <a:xfrm>
              <a:off x="0" y="0"/>
              <a:ext cx="3784839" cy="79620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8"/>
            <p:cNvSpPr txBox="1"/>
            <p:nvPr/>
          </p:nvSpPr>
          <p:spPr>
            <a:xfrm>
              <a:off x="23320" y="23320"/>
              <a:ext cx="3738199" cy="7495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1897  г.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 - создание Всеобщего еврейского рабочего союза в Литве, Польше и России - Бунд (Союз). Первоочередная задача – организация борьбы еврейских рабочих за улучшение своего экономического положения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"/>
          <p:cNvSpPr txBox="1"/>
          <p:nvPr>
            <p:ph type="title"/>
          </p:nvPr>
        </p:nvSpPr>
        <p:spPr>
          <a:xfrm>
            <a:off x="107504" y="44624"/>
            <a:ext cx="8928992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>
                <a:latin typeface="Cambria"/>
                <a:ea typeface="Cambria"/>
                <a:cs typeface="Cambria"/>
                <a:sym typeface="Cambria"/>
              </a:rPr>
              <a:t>Создание социал-демократических организаций в Бела- руси. Распространение идей марксизма</a:t>
            </a:r>
            <a:endParaRPr/>
          </a:p>
        </p:txBody>
      </p:sp>
      <p:pic>
        <p:nvPicPr>
          <p:cNvPr id="268" name="Google Shape;26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0977" y="2204864"/>
            <a:ext cx="6981825" cy="37528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269" name="Google Shape;269;p9"/>
          <p:cNvGrpSpPr/>
          <p:nvPr/>
        </p:nvGrpSpPr>
        <p:grpSpPr>
          <a:xfrm>
            <a:off x="1007285" y="1052736"/>
            <a:ext cx="8029211" cy="936104"/>
            <a:chOff x="0" y="0"/>
            <a:chExt cx="3784839" cy="796203"/>
          </a:xfrm>
        </p:grpSpPr>
        <p:sp>
          <p:nvSpPr>
            <p:cNvPr id="270" name="Google Shape;270;p9"/>
            <p:cNvSpPr/>
            <p:nvPr/>
          </p:nvSpPr>
          <p:spPr>
            <a:xfrm>
              <a:off x="0" y="0"/>
              <a:ext cx="3784839" cy="79620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9"/>
            <p:cNvSpPr txBox="1"/>
            <p:nvPr/>
          </p:nvSpPr>
          <p:spPr>
            <a:xfrm>
              <a:off x="23320" y="23320"/>
              <a:ext cx="3738199" cy="7495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1-3 марта 1898  г.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 - в Минске состоялся I съезд </a:t>
              </a: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Российской социал-демо- кратической партии (РСДРП)</a:t>
              </a: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, на котором был принят «Манифест» и избран Центральный комитет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2" name="Google Shape;272;p9"/>
          <p:cNvSpPr txBox="1"/>
          <p:nvPr/>
        </p:nvSpPr>
        <p:spPr>
          <a:xfrm>
            <a:off x="1530976" y="5957715"/>
            <a:ext cx="6981825" cy="35160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Дом-музей I съезда РСДРП в Минске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db2004c017l">
  <a:themeElements>
    <a:clrScheme name="sample 3">
      <a:dk1>
        <a:srgbClr val="4C665F"/>
      </a:dk1>
      <a:lt1>
        <a:srgbClr val="FFFFFF"/>
      </a:lt1>
      <a:dk2>
        <a:srgbClr val="000000"/>
      </a:dk2>
      <a:lt2>
        <a:srgbClr val="DDDDDD"/>
      </a:lt2>
      <a:accent1>
        <a:srgbClr val="845084"/>
      </a:accent1>
      <a:accent2>
        <a:srgbClr val="C26840"/>
      </a:accent2>
      <a:accent3>
        <a:srgbClr val="FFFFFF"/>
      </a:accent3>
      <a:accent4>
        <a:srgbClr val="405650"/>
      </a:accent4>
      <a:accent5>
        <a:srgbClr val="C2B3C2"/>
      </a:accent5>
      <a:accent6>
        <a:srgbClr val="B05E39"/>
      </a:accent6>
      <a:hlink>
        <a:srgbClr val="C8BA74"/>
      </a:hlink>
      <a:folHlink>
        <a:srgbClr val="438B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2009-01-18T11:28:08Z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09.09.2021</vt:lpwstr>
  </property>
</Properties>
</file>