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Cambria Math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5" roundtripDataSignature="AMtx7mhV19jky/69ANuLbn8EnISq+D/p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B8B03A-4A6B-45FE-BF3E-A534E7E8099B}">
  <a:tblStyle styleId="{5DB8B03A-4A6B-45FE-BF3E-A534E7E809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ambriaMath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9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9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9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9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9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9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9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9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9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30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2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3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3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3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4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4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4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4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0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0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3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3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4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4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6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7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7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8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8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8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8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8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8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/>
              <a:t>Социальный статус и социальные роли</a:t>
            </a:r>
            <a:endParaRPr sz="3200"/>
          </a:p>
        </p:txBody>
      </p:sp>
      <p:sp>
        <p:nvSpPr>
          <p:cNvPr id="162" name="Google Shape;162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 (повышенный уровень)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роли</a:t>
            </a:r>
            <a:endParaRPr sz="3600"/>
          </a:p>
        </p:txBody>
      </p:sp>
      <p:grpSp>
        <p:nvGrpSpPr>
          <p:cNvPr id="272" name="Google Shape;272;p10"/>
          <p:cNvGrpSpPr/>
          <p:nvPr/>
        </p:nvGrpSpPr>
        <p:grpSpPr>
          <a:xfrm>
            <a:off x="258200" y="1578421"/>
            <a:ext cx="8040918" cy="4822047"/>
            <a:chOff x="6680" y="237653"/>
            <a:chExt cx="8040918" cy="4822047"/>
          </a:xfrm>
        </p:grpSpPr>
        <p:sp>
          <p:nvSpPr>
            <p:cNvPr id="273" name="Google Shape;273;p10"/>
            <p:cNvSpPr/>
            <p:nvPr/>
          </p:nvSpPr>
          <p:spPr>
            <a:xfrm>
              <a:off x="6680" y="237653"/>
              <a:ext cx="4025025" cy="56729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0"/>
            <p:cNvSpPr txBox="1"/>
            <p:nvPr/>
          </p:nvSpPr>
          <p:spPr>
            <a:xfrm>
              <a:off x="23296" y="254269"/>
              <a:ext cx="3991793" cy="5340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Характеристики социальной роли (по Т.Парсонсу)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409183" y="804952"/>
              <a:ext cx="402502" cy="4254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6" name="Google Shape;276;p10"/>
            <p:cNvSpPr/>
            <p:nvPr/>
          </p:nvSpPr>
          <p:spPr>
            <a:xfrm>
              <a:off x="811686" y="946777"/>
              <a:ext cx="7235912" cy="5672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0"/>
            <p:cNvSpPr txBox="1"/>
            <p:nvPr/>
          </p:nvSpPr>
          <p:spPr>
            <a:xfrm>
              <a:off x="828302" y="963393"/>
              <a:ext cx="7202680" cy="5340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эмоциональная сторона (одни роли требуют эмоциональной сдер- жанности, другие - раскованности)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409183" y="804952"/>
              <a:ext cx="402502" cy="11345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9" name="Google Shape;279;p10"/>
            <p:cNvSpPr/>
            <p:nvPr/>
          </p:nvSpPr>
          <p:spPr>
            <a:xfrm>
              <a:off x="811686" y="1655902"/>
              <a:ext cx="7235912" cy="5672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0"/>
            <p:cNvSpPr txBox="1"/>
            <p:nvPr/>
          </p:nvSpPr>
          <p:spPr>
            <a:xfrm>
              <a:off x="828302" y="1672518"/>
              <a:ext cx="7202680" cy="5340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 получения роли (одни роли предписываются, другие – за- воёвываются)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409183" y="804952"/>
              <a:ext cx="402021" cy="1845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2" name="Google Shape;282;p10"/>
            <p:cNvSpPr/>
            <p:nvPr/>
          </p:nvSpPr>
          <p:spPr>
            <a:xfrm>
              <a:off x="811205" y="2366989"/>
              <a:ext cx="7235912" cy="5672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0"/>
            <p:cNvSpPr txBox="1"/>
            <p:nvPr/>
          </p:nvSpPr>
          <p:spPr>
            <a:xfrm>
              <a:off x="827821" y="2383605"/>
              <a:ext cx="7202680" cy="5340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масштаб (роли строго ограничены или размыты)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409183" y="804952"/>
              <a:ext cx="402502" cy="25528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10"/>
            <p:cNvSpPr/>
            <p:nvPr/>
          </p:nvSpPr>
          <p:spPr>
            <a:xfrm>
              <a:off x="811686" y="3074151"/>
              <a:ext cx="7235912" cy="5672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0"/>
            <p:cNvSpPr txBox="1"/>
            <p:nvPr/>
          </p:nvSpPr>
          <p:spPr>
            <a:xfrm>
              <a:off x="828302" y="3090767"/>
              <a:ext cx="7202680" cy="5340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степень формализации роли (действие по строго установленным правилам или произвольно)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409183" y="804952"/>
              <a:ext cx="402502" cy="32619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8" name="Google Shape;288;p10"/>
            <p:cNvSpPr/>
            <p:nvPr/>
          </p:nvSpPr>
          <p:spPr>
            <a:xfrm>
              <a:off x="811686" y="3783276"/>
              <a:ext cx="7235912" cy="5672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0"/>
            <p:cNvSpPr txBox="1"/>
            <p:nvPr/>
          </p:nvSpPr>
          <p:spPr>
            <a:xfrm>
              <a:off x="828302" y="3799892"/>
              <a:ext cx="7202680" cy="5340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мотивация (ориентация на личную выгоду, на общее благо, на ин- тересы группы)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409183" y="804952"/>
              <a:ext cx="402502" cy="39710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1" name="Google Shape;291;p10"/>
            <p:cNvSpPr/>
            <p:nvPr/>
          </p:nvSpPr>
          <p:spPr>
            <a:xfrm>
              <a:off x="811686" y="4492401"/>
              <a:ext cx="7235912" cy="5672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0"/>
            <p:cNvSpPr txBox="1"/>
            <p:nvPr/>
          </p:nvSpPr>
          <p:spPr>
            <a:xfrm>
              <a:off x="828302" y="4509017"/>
              <a:ext cx="7202680" cy="5340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роли</a:t>
            </a:r>
            <a:endParaRPr sz="3600"/>
          </a:p>
        </p:txBody>
      </p:sp>
      <p:grpSp>
        <p:nvGrpSpPr>
          <p:cNvPr id="298" name="Google Shape;298;p11"/>
          <p:cNvGrpSpPr/>
          <p:nvPr/>
        </p:nvGrpSpPr>
        <p:grpSpPr>
          <a:xfrm>
            <a:off x="324924" y="2492892"/>
            <a:ext cx="7774070" cy="2880326"/>
            <a:chOff x="1396" y="1224132"/>
            <a:chExt cx="7774070" cy="2880326"/>
          </a:xfrm>
        </p:grpSpPr>
        <p:sp>
          <p:nvSpPr>
            <p:cNvPr id="299" name="Google Shape;299;p11"/>
            <p:cNvSpPr/>
            <p:nvPr/>
          </p:nvSpPr>
          <p:spPr>
            <a:xfrm>
              <a:off x="3888432" y="2041738"/>
              <a:ext cx="3069429" cy="3433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0" name="Google Shape;300;p11"/>
            <p:cNvSpPr/>
            <p:nvPr/>
          </p:nvSpPr>
          <p:spPr>
            <a:xfrm>
              <a:off x="3888432" y="2041738"/>
              <a:ext cx="1090824" cy="3433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1" name="Google Shape;301;p11"/>
            <p:cNvSpPr/>
            <p:nvPr/>
          </p:nvSpPr>
          <p:spPr>
            <a:xfrm>
              <a:off x="2899129" y="2041738"/>
              <a:ext cx="989302" cy="34339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2" name="Google Shape;302;p11"/>
            <p:cNvSpPr/>
            <p:nvPr/>
          </p:nvSpPr>
          <p:spPr>
            <a:xfrm>
              <a:off x="819002" y="2041738"/>
              <a:ext cx="3069429" cy="34339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3" name="Google Shape;303;p11"/>
            <p:cNvSpPr/>
            <p:nvPr/>
          </p:nvSpPr>
          <p:spPr>
            <a:xfrm>
              <a:off x="1853362" y="1224132"/>
              <a:ext cx="4070138" cy="8176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1853362" y="1224132"/>
              <a:ext cx="4070138" cy="8176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Структура роли (по Т.Парсонсу)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1396" y="2385132"/>
              <a:ext cx="1635210" cy="17193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1396" y="2385132"/>
              <a:ext cx="1635210" cy="17193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тип поведения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1980001" y="2385132"/>
              <a:ext cx="1838255" cy="17193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1"/>
            <p:cNvSpPr txBox="1"/>
            <p:nvPr/>
          </p:nvSpPr>
          <p:spPr>
            <a:xfrm>
              <a:off x="1980001" y="2385132"/>
              <a:ext cx="1838255" cy="17193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правила поведения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4161651" y="2385132"/>
              <a:ext cx="1635210" cy="17193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1"/>
            <p:cNvSpPr txBox="1"/>
            <p:nvPr/>
          </p:nvSpPr>
          <p:spPr>
            <a:xfrm>
              <a:off x="4161651" y="2385132"/>
              <a:ext cx="1635210" cy="17193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оценка выполнения роли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140256" y="2385132"/>
              <a:ext cx="1635210" cy="17193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1"/>
            <p:cNvSpPr txBox="1"/>
            <p:nvPr/>
          </p:nvSpPr>
          <p:spPr>
            <a:xfrm>
              <a:off x="6140256" y="2385132"/>
              <a:ext cx="1635210" cy="17193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система санкция за нарушение правил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роли</a:t>
            </a:r>
            <a:endParaRPr sz="3600"/>
          </a:p>
        </p:txBody>
      </p:sp>
      <p:grpSp>
        <p:nvGrpSpPr>
          <p:cNvPr id="318" name="Google Shape;318;p12"/>
          <p:cNvGrpSpPr/>
          <p:nvPr/>
        </p:nvGrpSpPr>
        <p:grpSpPr>
          <a:xfrm>
            <a:off x="324924" y="2492892"/>
            <a:ext cx="7774070" cy="2880326"/>
            <a:chOff x="1396" y="1224132"/>
            <a:chExt cx="7774070" cy="2880326"/>
          </a:xfrm>
        </p:grpSpPr>
        <p:sp>
          <p:nvSpPr>
            <p:cNvPr id="319" name="Google Shape;319;p12"/>
            <p:cNvSpPr/>
            <p:nvPr/>
          </p:nvSpPr>
          <p:spPr>
            <a:xfrm>
              <a:off x="3888432" y="2041738"/>
              <a:ext cx="3069429" cy="3433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0" name="Google Shape;320;p12"/>
            <p:cNvSpPr/>
            <p:nvPr/>
          </p:nvSpPr>
          <p:spPr>
            <a:xfrm>
              <a:off x="3888432" y="2041738"/>
              <a:ext cx="1090824" cy="3433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12"/>
            <p:cNvSpPr/>
            <p:nvPr/>
          </p:nvSpPr>
          <p:spPr>
            <a:xfrm>
              <a:off x="2899129" y="2041738"/>
              <a:ext cx="989302" cy="34339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2" name="Google Shape;322;p12"/>
            <p:cNvSpPr/>
            <p:nvPr/>
          </p:nvSpPr>
          <p:spPr>
            <a:xfrm>
              <a:off x="819002" y="2041738"/>
              <a:ext cx="3069429" cy="34339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3" name="Google Shape;323;p12"/>
            <p:cNvSpPr/>
            <p:nvPr/>
          </p:nvSpPr>
          <p:spPr>
            <a:xfrm>
              <a:off x="1853362" y="1224132"/>
              <a:ext cx="4070138" cy="8176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 txBox="1"/>
            <p:nvPr/>
          </p:nvSpPr>
          <p:spPr>
            <a:xfrm>
              <a:off x="1853362" y="1224132"/>
              <a:ext cx="4070138" cy="8176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социальные роли личности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1396" y="2385132"/>
              <a:ext cx="1635210" cy="17193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 txBox="1"/>
            <p:nvPr/>
          </p:nvSpPr>
          <p:spPr>
            <a:xfrm>
              <a:off x="1396" y="2385132"/>
              <a:ext cx="1635210" cy="17193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семейно- бытовые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1980001" y="2385132"/>
              <a:ext cx="1838255" cy="17193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2"/>
            <p:cNvSpPr txBox="1"/>
            <p:nvPr/>
          </p:nvSpPr>
          <p:spPr>
            <a:xfrm>
              <a:off x="1980001" y="2385132"/>
              <a:ext cx="1838255" cy="17193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профессиональ- 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4161651" y="2385132"/>
              <a:ext cx="1635210" cy="17193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2"/>
            <p:cNvSpPr txBox="1"/>
            <p:nvPr/>
          </p:nvSpPr>
          <p:spPr>
            <a:xfrm>
              <a:off x="4161651" y="2385132"/>
              <a:ext cx="1635210" cy="17193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общественно- политические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6140256" y="2385132"/>
              <a:ext cx="1635210" cy="17193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2"/>
            <p:cNvSpPr txBox="1"/>
            <p:nvPr/>
          </p:nvSpPr>
          <p:spPr>
            <a:xfrm>
              <a:off x="6140256" y="2385132"/>
              <a:ext cx="1635210" cy="17193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ситуационные (пешеход, покупатель, пассажир)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роли</a:t>
            </a:r>
            <a:endParaRPr sz="3600"/>
          </a:p>
        </p:txBody>
      </p:sp>
      <p:grpSp>
        <p:nvGrpSpPr>
          <p:cNvPr id="338" name="Google Shape;338;p13"/>
          <p:cNvGrpSpPr/>
          <p:nvPr/>
        </p:nvGrpSpPr>
        <p:grpSpPr>
          <a:xfrm>
            <a:off x="253205" y="2138944"/>
            <a:ext cx="8050908" cy="3644455"/>
            <a:chOff x="1685" y="741944"/>
            <a:chExt cx="8050908" cy="3644455"/>
          </a:xfrm>
        </p:grpSpPr>
        <p:sp>
          <p:nvSpPr>
            <p:cNvPr id="339" name="Google Shape;339;p13"/>
            <p:cNvSpPr/>
            <p:nvPr/>
          </p:nvSpPr>
          <p:spPr>
            <a:xfrm>
              <a:off x="6766840" y="2171514"/>
              <a:ext cx="91440" cy="3799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0" name="Google Shape;340;p13"/>
            <p:cNvSpPr/>
            <p:nvPr/>
          </p:nvSpPr>
          <p:spPr>
            <a:xfrm>
              <a:off x="4027139" y="1243869"/>
              <a:ext cx="2785420" cy="3799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1" name="Google Shape;341;p13"/>
            <p:cNvSpPr/>
            <p:nvPr/>
          </p:nvSpPr>
          <p:spPr>
            <a:xfrm>
              <a:off x="3944144" y="2171278"/>
              <a:ext cx="91440" cy="3799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2" name="Google Shape;342;p13"/>
            <p:cNvSpPr/>
            <p:nvPr/>
          </p:nvSpPr>
          <p:spPr>
            <a:xfrm>
              <a:off x="3944144" y="1243869"/>
              <a:ext cx="91440" cy="379904"/>
            </a:xfrm>
            <a:custGeom>
              <a:rect b="b" l="l" r="r" t="t"/>
              <a:pathLst>
                <a:path extrusionOk="0" h="120000" w="120000">
                  <a:moveTo>
                    <a:pt x="108917" y="0"/>
                  </a:moveTo>
                  <a:lnTo>
                    <a:pt x="108917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3" name="Google Shape;343;p13"/>
            <p:cNvSpPr/>
            <p:nvPr/>
          </p:nvSpPr>
          <p:spPr>
            <a:xfrm>
              <a:off x="1158724" y="2171278"/>
              <a:ext cx="91440" cy="3799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4" name="Google Shape;344;p13"/>
            <p:cNvSpPr/>
            <p:nvPr/>
          </p:nvSpPr>
          <p:spPr>
            <a:xfrm>
              <a:off x="1204444" y="1243869"/>
              <a:ext cx="2822695" cy="37990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13"/>
            <p:cNvSpPr/>
            <p:nvPr/>
          </p:nvSpPr>
          <p:spPr>
            <a:xfrm>
              <a:off x="2510707" y="741944"/>
              <a:ext cx="3032864" cy="50192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 txBox="1"/>
            <p:nvPr/>
          </p:nvSpPr>
          <p:spPr>
            <a:xfrm>
              <a:off x="2510707" y="741944"/>
              <a:ext cx="3032864" cy="5019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роль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1685" y="1623773"/>
              <a:ext cx="2405516" cy="5475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3"/>
            <p:cNvSpPr txBox="1"/>
            <p:nvPr/>
          </p:nvSpPr>
          <p:spPr>
            <a:xfrm>
              <a:off x="1685" y="1623773"/>
              <a:ext cx="2405516" cy="5475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ролевое ожидание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1685" y="2551182"/>
              <a:ext cx="2405516" cy="183288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 txBox="1"/>
            <p:nvPr/>
          </p:nvSpPr>
          <p:spPr>
            <a:xfrm>
              <a:off x="1685" y="2551182"/>
              <a:ext cx="2405516" cy="18328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нормы, требования, правила поведения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2787106" y="1623773"/>
              <a:ext cx="2405516" cy="5475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 txBox="1"/>
            <p:nvPr/>
          </p:nvSpPr>
          <p:spPr>
            <a:xfrm>
              <a:off x="2787106" y="1623773"/>
              <a:ext cx="2405516" cy="5475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ролевое исполнение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2787106" y="2551182"/>
              <a:ext cx="2405516" cy="183288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 txBox="1"/>
            <p:nvPr/>
          </p:nvSpPr>
          <p:spPr>
            <a:xfrm>
              <a:off x="2787106" y="2551182"/>
              <a:ext cx="2405516" cy="18328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реальное поведение (выполнение или невыполнение правил, норм)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572526" y="1623773"/>
              <a:ext cx="2480067" cy="54774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3"/>
            <p:cNvSpPr txBox="1"/>
            <p:nvPr/>
          </p:nvSpPr>
          <p:spPr>
            <a:xfrm>
              <a:off x="5572526" y="1623773"/>
              <a:ext cx="2480067" cy="5477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ролевое напряжение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572526" y="2551418"/>
              <a:ext cx="2480067" cy="18349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3"/>
            <p:cNvSpPr txBox="1"/>
            <p:nvPr/>
          </p:nvSpPr>
          <p:spPr>
            <a:xfrm>
              <a:off x="5572526" y="2551418"/>
              <a:ext cx="2480067" cy="1834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трудность, связанная с неудачным выполнением роли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роли</a:t>
            </a:r>
            <a:endParaRPr sz="3600"/>
          </a:p>
        </p:txBody>
      </p:sp>
      <p:sp>
        <p:nvSpPr>
          <p:cNvPr id="364" name="Google Shape;364;p14"/>
          <p:cNvSpPr txBox="1"/>
          <p:nvPr/>
        </p:nvSpPr>
        <p:spPr>
          <a:xfrm>
            <a:off x="243708" y="1850340"/>
            <a:ext cx="2869800" cy="17547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роль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об- разец поведения, кото- рый общество признаёт целесообразным для обладателя данного статуса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65" name="Google Shape;365;p14"/>
          <p:cNvSpPr txBox="1"/>
          <p:nvPr/>
        </p:nvSpPr>
        <p:spPr>
          <a:xfrm>
            <a:off x="5435281" y="1863068"/>
            <a:ext cx="2869704" cy="175432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Ролевые требования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обязательные и необходимые действия, вытекающие из принятой личностью роли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3113412" y="2331458"/>
            <a:ext cx="2314872" cy="817545"/>
          </a:xfrm>
          <a:prstGeom prst="leftRightArrow">
            <a:avLst>
              <a:gd fmla="val 50000" name="adj1"/>
              <a:gd fmla="val 62662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взаимосвязаны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7" name="Google Shape;367;p14"/>
          <p:cNvSpPr txBox="1"/>
          <p:nvPr/>
        </p:nvSpPr>
        <p:spPr>
          <a:xfrm>
            <a:off x="2259932" y="4019697"/>
            <a:ext cx="4188364" cy="64633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Невыполнение предписанной социальной роли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68" name="Google Shape;368;p14"/>
          <p:cNvSpPr txBox="1"/>
          <p:nvPr/>
        </p:nvSpPr>
        <p:spPr>
          <a:xfrm>
            <a:off x="603748" y="5589240"/>
            <a:ext cx="3096344" cy="36933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общественное порицание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69" name="Google Shape;369;p14"/>
          <p:cNvSpPr txBox="1"/>
          <p:nvPr/>
        </p:nvSpPr>
        <p:spPr>
          <a:xfrm>
            <a:off x="4996236" y="5589240"/>
            <a:ext cx="3096344" cy="36933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формальные санкции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2763988" y="4728738"/>
            <a:ext cx="468052" cy="809677"/>
          </a:xfrm>
          <a:prstGeom prst="downArrow">
            <a:avLst>
              <a:gd fmla="val 50000" name="adj1"/>
              <a:gd fmla="val 77227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4"/>
          <p:cNvSpPr/>
          <p:nvPr/>
        </p:nvSpPr>
        <p:spPr>
          <a:xfrm>
            <a:off x="5428284" y="4728737"/>
            <a:ext cx="468052" cy="809677"/>
          </a:xfrm>
          <a:prstGeom prst="downArrow">
            <a:avLst>
              <a:gd fmla="val 50000" name="adj1"/>
              <a:gd fmla="val 77227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роли</a:t>
            </a:r>
            <a:endParaRPr sz="3600"/>
          </a:p>
        </p:txBody>
      </p:sp>
      <p:grpSp>
        <p:nvGrpSpPr>
          <p:cNvPr id="377" name="Google Shape;377;p15"/>
          <p:cNvGrpSpPr/>
          <p:nvPr/>
        </p:nvGrpSpPr>
        <p:grpSpPr>
          <a:xfrm>
            <a:off x="328304" y="1592792"/>
            <a:ext cx="7911327" cy="3168359"/>
            <a:chOff x="4776" y="468048"/>
            <a:chExt cx="7911327" cy="3168359"/>
          </a:xfrm>
        </p:grpSpPr>
        <p:sp>
          <p:nvSpPr>
            <p:cNvPr id="378" name="Google Shape;378;p15"/>
            <p:cNvSpPr/>
            <p:nvPr/>
          </p:nvSpPr>
          <p:spPr>
            <a:xfrm>
              <a:off x="3960440" y="1287499"/>
              <a:ext cx="3076138" cy="3441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9" name="Google Shape;379;p15"/>
            <p:cNvSpPr/>
            <p:nvPr/>
          </p:nvSpPr>
          <p:spPr>
            <a:xfrm>
              <a:off x="3960440" y="1287499"/>
              <a:ext cx="959208" cy="3441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0" name="Google Shape;380;p15"/>
            <p:cNvSpPr/>
            <p:nvPr/>
          </p:nvSpPr>
          <p:spPr>
            <a:xfrm>
              <a:off x="2835046" y="1287499"/>
              <a:ext cx="1125393" cy="3441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1" name="Google Shape;381;p15"/>
            <p:cNvSpPr/>
            <p:nvPr/>
          </p:nvSpPr>
          <p:spPr>
            <a:xfrm>
              <a:off x="824227" y="1287499"/>
              <a:ext cx="3136212" cy="3441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2" name="Google Shape;382;p15"/>
            <p:cNvSpPr/>
            <p:nvPr/>
          </p:nvSpPr>
          <p:spPr>
            <a:xfrm>
              <a:off x="1920776" y="468048"/>
              <a:ext cx="4079327" cy="81945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5"/>
            <p:cNvSpPr txBox="1"/>
            <p:nvPr/>
          </p:nvSpPr>
          <p:spPr>
            <a:xfrm>
              <a:off x="1920776" y="468048"/>
              <a:ext cx="4079327" cy="819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Причины трудностей выполнения социальных ролей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4776" y="1631669"/>
              <a:ext cx="1638902" cy="20047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5"/>
            <p:cNvSpPr txBox="1"/>
            <p:nvPr/>
          </p:nvSpPr>
          <p:spPr>
            <a:xfrm>
              <a:off x="4776" y="1631669"/>
              <a:ext cx="1638902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неправильная ролевая подготовка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1987848" y="1631669"/>
              <a:ext cx="1694396" cy="20047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5"/>
            <p:cNvSpPr txBox="1"/>
            <p:nvPr/>
          </p:nvSpPr>
          <p:spPr>
            <a:xfrm>
              <a:off x="1987848" y="1631669"/>
              <a:ext cx="1694396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неудачное исполнение роли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4026414" y="1631669"/>
              <a:ext cx="1786469" cy="20047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5"/>
            <p:cNvSpPr txBox="1"/>
            <p:nvPr/>
          </p:nvSpPr>
          <p:spPr>
            <a:xfrm>
              <a:off x="4026414" y="1631669"/>
              <a:ext cx="1786469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несовместимые требования разных ролей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6157053" y="1631669"/>
              <a:ext cx="1759050" cy="20047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5"/>
            <p:cNvSpPr txBox="1"/>
            <p:nvPr/>
          </p:nvSpPr>
          <p:spPr>
            <a:xfrm>
              <a:off x="6157053" y="1631669"/>
              <a:ext cx="1759050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значительные усилия и временные затраты для выполнения ролевых предписаний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92" name="Google Shape;392;p15"/>
          <p:cNvSpPr txBox="1"/>
          <p:nvPr/>
        </p:nvSpPr>
        <p:spPr>
          <a:xfrm>
            <a:off x="323528" y="5445224"/>
            <a:ext cx="2844636" cy="64633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Трудности выполнения социальных ролей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93" name="Google Shape;393;p15"/>
          <p:cNvSpPr txBox="1"/>
          <p:nvPr/>
        </p:nvSpPr>
        <p:spPr>
          <a:xfrm>
            <a:off x="5399772" y="5445224"/>
            <a:ext cx="2844636" cy="6480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Ролевой конфликт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94" name="Google Shape;394;p15"/>
          <p:cNvSpPr/>
          <p:nvPr/>
        </p:nvSpPr>
        <p:spPr>
          <a:xfrm rot="-5400000">
            <a:off x="4005372" y="4760276"/>
            <a:ext cx="557192" cy="2016225"/>
          </a:xfrm>
          <a:prstGeom prst="downArrow">
            <a:avLst>
              <a:gd fmla="val 50000" name="adj1"/>
              <a:gd fmla="val 16937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роли</a:t>
            </a:r>
            <a:endParaRPr sz="3600"/>
          </a:p>
        </p:txBody>
      </p:sp>
      <p:grpSp>
        <p:nvGrpSpPr>
          <p:cNvPr id="400" name="Google Shape;400;p16"/>
          <p:cNvGrpSpPr/>
          <p:nvPr/>
        </p:nvGrpSpPr>
        <p:grpSpPr>
          <a:xfrm>
            <a:off x="293770" y="1399969"/>
            <a:ext cx="7969779" cy="5122404"/>
            <a:chOff x="42250" y="2969"/>
            <a:chExt cx="7969779" cy="5122404"/>
          </a:xfrm>
        </p:grpSpPr>
        <p:sp>
          <p:nvSpPr>
            <p:cNvPr id="401" name="Google Shape;401;p16"/>
            <p:cNvSpPr/>
            <p:nvPr/>
          </p:nvSpPr>
          <p:spPr>
            <a:xfrm>
              <a:off x="6119684" y="2197464"/>
              <a:ext cx="91440" cy="58327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2" name="Google Shape;402;p16"/>
            <p:cNvSpPr/>
            <p:nvPr/>
          </p:nvSpPr>
          <p:spPr>
            <a:xfrm>
              <a:off x="4027140" y="773589"/>
              <a:ext cx="2138264" cy="5832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3" name="Google Shape;403;p16"/>
            <p:cNvSpPr/>
            <p:nvPr/>
          </p:nvSpPr>
          <p:spPr>
            <a:xfrm>
              <a:off x="1843155" y="2197464"/>
              <a:ext cx="91440" cy="58327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4" name="Google Shape;404;p16"/>
            <p:cNvSpPr/>
            <p:nvPr/>
          </p:nvSpPr>
          <p:spPr>
            <a:xfrm>
              <a:off x="1888875" y="773589"/>
              <a:ext cx="2138264" cy="58327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5" name="Google Shape;405;p16"/>
            <p:cNvSpPr/>
            <p:nvPr/>
          </p:nvSpPr>
          <p:spPr>
            <a:xfrm>
              <a:off x="1698922" y="2969"/>
              <a:ext cx="4656435" cy="77061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6"/>
            <p:cNvSpPr txBox="1"/>
            <p:nvPr/>
          </p:nvSpPr>
          <p:spPr>
            <a:xfrm>
              <a:off x="1698922" y="2969"/>
              <a:ext cx="4656435" cy="7706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Возможные ситуации при выполнении социальных ролей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42250" y="1356865"/>
              <a:ext cx="3693251" cy="8405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6"/>
            <p:cNvSpPr txBox="1"/>
            <p:nvPr/>
          </p:nvSpPr>
          <p:spPr>
            <a:xfrm>
              <a:off x="42250" y="1356865"/>
              <a:ext cx="3693251" cy="8405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ролевой конфликт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42250" y="2780741"/>
              <a:ext cx="3693251" cy="234463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6"/>
            <p:cNvSpPr txBox="1"/>
            <p:nvPr/>
          </p:nvSpPr>
          <p:spPr>
            <a:xfrm>
              <a:off x="42250" y="2780741"/>
              <a:ext cx="3693251" cy="23446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возникает в ситуации несовпаде- ния ролей при наличии несколь- ких статусов одновременно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4318778" y="1356865"/>
              <a:ext cx="3693251" cy="8405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6"/>
            <p:cNvSpPr txBox="1"/>
            <p:nvPr/>
          </p:nvSpPr>
          <p:spPr>
            <a:xfrm>
              <a:off x="4318778" y="1356865"/>
              <a:ext cx="3693251" cy="8405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дистанцирование от роли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4318778" y="2780741"/>
              <a:ext cx="3693251" cy="234463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6"/>
            <p:cNvSpPr txBox="1"/>
            <p:nvPr/>
          </p:nvSpPr>
          <p:spPr>
            <a:xfrm>
              <a:off x="4318778" y="2780741"/>
              <a:ext cx="3693251" cy="23446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представляет собой сознательное нарушение стратегии предписан- ного ролевого поведения (подпа- дает под определение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девиации</a:t>
              </a: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роли</a:t>
            </a:r>
            <a:endParaRPr sz="3600"/>
          </a:p>
        </p:txBody>
      </p:sp>
      <p:grpSp>
        <p:nvGrpSpPr>
          <p:cNvPr id="420" name="Google Shape;420;p17"/>
          <p:cNvGrpSpPr/>
          <p:nvPr/>
        </p:nvGrpSpPr>
        <p:grpSpPr>
          <a:xfrm>
            <a:off x="253205" y="2138944"/>
            <a:ext cx="8050908" cy="3644455"/>
            <a:chOff x="1685" y="741944"/>
            <a:chExt cx="8050908" cy="3644455"/>
          </a:xfrm>
        </p:grpSpPr>
        <p:sp>
          <p:nvSpPr>
            <p:cNvPr id="421" name="Google Shape;421;p17"/>
            <p:cNvSpPr/>
            <p:nvPr/>
          </p:nvSpPr>
          <p:spPr>
            <a:xfrm>
              <a:off x="6766840" y="2171514"/>
              <a:ext cx="91440" cy="3799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2" name="Google Shape;422;p17"/>
            <p:cNvSpPr/>
            <p:nvPr/>
          </p:nvSpPr>
          <p:spPr>
            <a:xfrm>
              <a:off x="4027140" y="1243869"/>
              <a:ext cx="2785420" cy="3799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3" name="Google Shape;423;p17"/>
            <p:cNvSpPr/>
            <p:nvPr/>
          </p:nvSpPr>
          <p:spPr>
            <a:xfrm>
              <a:off x="3944144" y="2171278"/>
              <a:ext cx="91440" cy="3799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4" name="Google Shape;424;p17"/>
            <p:cNvSpPr/>
            <p:nvPr/>
          </p:nvSpPr>
          <p:spPr>
            <a:xfrm>
              <a:off x="3944144" y="1243869"/>
              <a:ext cx="91440" cy="379904"/>
            </a:xfrm>
            <a:custGeom>
              <a:rect b="b" l="l" r="r" t="t"/>
              <a:pathLst>
                <a:path extrusionOk="0" h="120000" w="120000">
                  <a:moveTo>
                    <a:pt x="108917" y="0"/>
                  </a:moveTo>
                  <a:lnTo>
                    <a:pt x="108917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5" name="Google Shape;425;p17"/>
            <p:cNvSpPr/>
            <p:nvPr/>
          </p:nvSpPr>
          <p:spPr>
            <a:xfrm>
              <a:off x="1158724" y="2171278"/>
              <a:ext cx="91440" cy="3799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6" name="Google Shape;426;p17"/>
            <p:cNvSpPr/>
            <p:nvPr/>
          </p:nvSpPr>
          <p:spPr>
            <a:xfrm>
              <a:off x="1204444" y="1243869"/>
              <a:ext cx="2822695" cy="37990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7" name="Google Shape;427;p17"/>
            <p:cNvSpPr/>
            <p:nvPr/>
          </p:nvSpPr>
          <p:spPr>
            <a:xfrm>
              <a:off x="2077617" y="741944"/>
              <a:ext cx="3899045" cy="50192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7"/>
            <p:cNvSpPr txBox="1"/>
            <p:nvPr/>
          </p:nvSpPr>
          <p:spPr>
            <a:xfrm>
              <a:off x="2077617" y="741944"/>
              <a:ext cx="3899045" cy="5019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ролевых конфликтов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1685" y="1623773"/>
              <a:ext cx="2405516" cy="5475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7"/>
            <p:cNvSpPr txBox="1"/>
            <p:nvPr/>
          </p:nvSpPr>
          <p:spPr>
            <a:xfrm>
              <a:off x="1685" y="1623773"/>
              <a:ext cx="2405516" cy="5475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внутриролевой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685" y="2551182"/>
              <a:ext cx="2405516" cy="183288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7"/>
            <p:cNvSpPr txBox="1"/>
            <p:nvPr/>
          </p:nvSpPr>
          <p:spPr>
            <a:xfrm>
              <a:off x="1685" y="2551182"/>
              <a:ext cx="2405516" cy="18328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конфликт, при кото- ром требования одной и той же роли проти- воречат друг другу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2787106" y="1623773"/>
              <a:ext cx="2405516" cy="5475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7"/>
            <p:cNvSpPr txBox="1"/>
            <p:nvPr/>
          </p:nvSpPr>
          <p:spPr>
            <a:xfrm>
              <a:off x="2787106" y="1623773"/>
              <a:ext cx="2405516" cy="5475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межролевой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2787106" y="2551182"/>
              <a:ext cx="2405516" cy="183288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7"/>
            <p:cNvSpPr txBox="1"/>
            <p:nvPr/>
          </p:nvSpPr>
          <p:spPr>
            <a:xfrm>
              <a:off x="2787106" y="2551182"/>
              <a:ext cx="2405516" cy="18328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конфликт, возникаю- щий в ситуациях, ког- да требования одной роли противоречат требованиям другой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5572526" y="1623773"/>
              <a:ext cx="2480067" cy="54774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7"/>
            <p:cNvSpPr txBox="1"/>
            <p:nvPr/>
          </p:nvSpPr>
          <p:spPr>
            <a:xfrm>
              <a:off x="5572526" y="1623773"/>
              <a:ext cx="2480067" cy="5477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личностно-ролевой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5572526" y="2551418"/>
              <a:ext cx="2480067" cy="18349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7"/>
            <p:cNvSpPr txBox="1"/>
            <p:nvPr/>
          </p:nvSpPr>
          <p:spPr>
            <a:xfrm>
              <a:off x="5572526" y="2551418"/>
              <a:ext cx="2480067" cy="1834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требования социаль- ной роли противоре- чат интересам и жиз- ненным устремлениям личности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Социальный статус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Социальные роли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Социальный статус</a:t>
            </a:r>
            <a:endParaRPr sz="3600"/>
          </a:p>
        </p:txBody>
      </p:sp>
      <p:sp>
        <p:nvSpPr>
          <p:cNvPr id="177" name="Google Shape;177;p3"/>
          <p:cNvSpPr txBox="1"/>
          <p:nvPr/>
        </p:nvSpPr>
        <p:spPr>
          <a:xfrm>
            <a:off x="600944" y="1484784"/>
            <a:ext cx="7139400" cy="646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Социальный статус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- это положение человека в обществе, с кото- рым связан определённый набор прав и  обязанностей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78" name="Google Shape;178;p3"/>
          <p:cNvGrpSpPr/>
          <p:nvPr/>
        </p:nvGrpSpPr>
        <p:grpSpPr>
          <a:xfrm>
            <a:off x="246212" y="2710537"/>
            <a:ext cx="7848871" cy="3309133"/>
            <a:chOff x="0" y="1617"/>
            <a:chExt cx="7848871" cy="3309133"/>
          </a:xfrm>
        </p:grpSpPr>
        <p:sp>
          <p:nvSpPr>
            <p:cNvPr id="179" name="Google Shape;179;p3"/>
            <p:cNvSpPr/>
            <p:nvPr/>
          </p:nvSpPr>
          <p:spPr>
            <a:xfrm rot="5400000">
              <a:off x="4013579" y="-855455"/>
              <a:ext cx="2647306" cy="502327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FD7E7">
                <a:alpha val="89803"/>
              </a:srgbClr>
            </a:solidFill>
            <a:ln cap="flat" cmpd="sng" w="9525">
              <a:solidFill>
                <a:srgbClr val="CFD7E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 txBox="1"/>
            <p:nvPr/>
          </p:nvSpPr>
          <p:spPr>
            <a:xfrm>
              <a:off x="2825594" y="461761"/>
              <a:ext cx="4894047" cy="23888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возраст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семейное положение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должность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материальное положение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политическое влияние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другие факторы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0" y="1617"/>
              <a:ext cx="2825593" cy="330913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 txBox="1"/>
            <p:nvPr/>
          </p:nvSpPr>
          <p:spPr>
            <a:xfrm>
              <a:off x="137934" y="139551"/>
              <a:ext cx="2549725" cy="30332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Факторы, влияющие на социальный статус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Социальный статус</a:t>
            </a:r>
            <a:endParaRPr sz="3600"/>
          </a:p>
        </p:txBody>
      </p:sp>
      <p:pic>
        <p:nvPicPr>
          <p:cNvPr descr="Картинки по запросу социальные статусы человека примеры" id="188" name="Google Shape;188;p4"/>
          <p:cNvPicPr preferRelativeResize="0"/>
          <p:nvPr/>
        </p:nvPicPr>
        <p:blipFill rotWithShape="1">
          <a:blip r:embed="rId3">
            <a:alphaModFix/>
          </a:blip>
          <a:srcRect b="5812" l="0" r="0" t="0"/>
          <a:stretch/>
        </p:blipFill>
        <p:spPr>
          <a:xfrm>
            <a:off x="3715496" y="1600035"/>
            <a:ext cx="4445147" cy="453650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9" name="Google Shape;189;p4"/>
          <p:cNvSpPr txBox="1"/>
          <p:nvPr/>
        </p:nvSpPr>
        <p:spPr>
          <a:xfrm>
            <a:off x="4644008" y="6165304"/>
            <a:ext cx="269336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Статусный набор человека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145792" y="1600035"/>
            <a:ext cx="3490200" cy="20319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Статусный набор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вся сово- купность статусов, характери- зующих данную личность в многообразии её взаимодейст- вий с другими людьми с точки зрения выполнения ею своих прав и обязанностей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Социальный статус</a:t>
            </a:r>
            <a:endParaRPr sz="3600"/>
          </a:p>
        </p:txBody>
      </p:sp>
      <p:graphicFrame>
        <p:nvGraphicFramePr>
          <p:cNvPr id="196" name="Google Shape;196;p5"/>
          <p:cNvGraphicFramePr/>
          <p:nvPr/>
        </p:nvGraphicFramePr>
        <p:xfrm>
          <a:off x="323528" y="128928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{5DB8B03A-4A6B-45FE-BF3E-A534E7E8099B}</a:tableStyleId>
              </a:tblPr>
              <a:tblGrid>
                <a:gridCol w="2088225"/>
                <a:gridCol w="5760650"/>
              </a:tblGrid>
              <a:tr h="5791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социального статуса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796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Прирождённый статус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Положение, которое биологически унаследовано че- ловеком от рождения (пол, национальность, раса)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9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Приписываемый статус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Положение, которое будет признано обществом или группой. Является социально приобретённым стату- сом (социальное происхождение)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419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Достигаемый ста- 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Положение, которое человек получает благодаря собственным усилиям и свободному выбору, а также благодаря случаю или везению (например, выигрыш в лотерею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419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Смешанный ста- 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Статус, который обладает признаками приписывае- мого и достигаемого, но достигаемого не по жела- нию человека. Например, в результате экономичес- кого кризиса человек становится безработным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Социальный статус</a:t>
            </a:r>
            <a:endParaRPr sz="3600"/>
          </a:p>
        </p:txBody>
      </p:sp>
      <p:graphicFrame>
        <p:nvGraphicFramePr>
          <p:cNvPr id="202" name="Google Shape;202;p6"/>
          <p:cNvGraphicFramePr/>
          <p:nvPr/>
        </p:nvGraphicFramePr>
        <p:xfrm>
          <a:off x="323528" y="13407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{5DB8B03A-4A6B-45FE-BF3E-A534E7E8099B}</a:tableStyleId>
              </a:tblPr>
              <a:tblGrid>
                <a:gridCol w="2088225"/>
                <a:gridCol w="57606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социального статуса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Главный статус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Статус, который сам человек или окружающие его люди считают основным. Он определяет преимущес- твенное положение человека в обществе, его образ жизни, круг знакомых, манеру поведения. В совре- менном обществе это, как правило,  профессиональ- ный статус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Личный статус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Статус, который проявляется на уровне малой со- циальной группы, например семьи, школьного клас- са, круга близких друзей, родственников. В малой группе статус человека определяется личными ка- чествами и чертами характера, авторитетом, кото- рым он пользуется среди других людей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Групповой статус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Статус, который характеризует индивида как члена большой социальной группы в качестве, например, представителя нации, конфессии, профессии, возрас- тной или гендерной группы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роли</a:t>
            </a:r>
            <a:endParaRPr sz="3600"/>
          </a:p>
        </p:txBody>
      </p:sp>
      <p:grpSp>
        <p:nvGrpSpPr>
          <p:cNvPr id="208" name="Google Shape;208;p7"/>
          <p:cNvGrpSpPr/>
          <p:nvPr/>
        </p:nvGrpSpPr>
        <p:grpSpPr>
          <a:xfrm>
            <a:off x="851445" y="5229200"/>
            <a:ext cx="6758191" cy="782094"/>
            <a:chOff x="653352" y="0"/>
            <a:chExt cx="6758191" cy="782094"/>
          </a:xfrm>
        </p:grpSpPr>
        <p:sp>
          <p:nvSpPr>
            <p:cNvPr id="209" name="Google Shape;209;p7"/>
            <p:cNvSpPr/>
            <p:nvPr/>
          </p:nvSpPr>
          <p:spPr>
            <a:xfrm>
              <a:off x="653352" y="0"/>
              <a:ext cx="6758191" cy="78209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53352" y="0"/>
              <a:ext cx="6758191" cy="7820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определяют то, что носитель данного статуса может делать и что он должен делать</a:t>
              </a:r>
              <a:endParaRPr sz="2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grpSp>
        <p:nvGrpSpPr>
          <p:cNvPr id="211" name="Google Shape;211;p7"/>
          <p:cNvGrpSpPr/>
          <p:nvPr/>
        </p:nvGrpSpPr>
        <p:grpSpPr>
          <a:xfrm>
            <a:off x="2351900" y="4896113"/>
            <a:ext cx="3757279" cy="330823"/>
            <a:chOff x="2693360" y="3263588"/>
            <a:chExt cx="3757279" cy="330823"/>
          </a:xfrm>
        </p:grpSpPr>
        <p:sp>
          <p:nvSpPr>
            <p:cNvPr id="212" name="Google Shape;212;p7"/>
            <p:cNvSpPr/>
            <p:nvPr/>
          </p:nvSpPr>
          <p:spPr>
            <a:xfrm flipH="1" rot="10800000">
              <a:off x="4528279" y="3263588"/>
              <a:ext cx="1922360" cy="3308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56163"/>
                  </a:lnTo>
                  <a:lnTo>
                    <a:pt x="120000" y="56163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7"/>
            <p:cNvSpPr/>
            <p:nvPr/>
          </p:nvSpPr>
          <p:spPr>
            <a:xfrm flipH="1" rot="10800000">
              <a:off x="2693360" y="3263588"/>
              <a:ext cx="1834918" cy="3308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6163"/>
                  </a:lnTo>
                  <a:lnTo>
                    <a:pt x="0" y="56163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214" name="Google Shape;214;p7"/>
          <p:cNvGrpSpPr/>
          <p:nvPr/>
        </p:nvGrpSpPr>
        <p:grpSpPr>
          <a:xfrm>
            <a:off x="629150" y="2204864"/>
            <a:ext cx="7194341" cy="2713192"/>
            <a:chOff x="478997" y="0"/>
            <a:chExt cx="7194341" cy="2713192"/>
          </a:xfrm>
        </p:grpSpPr>
        <p:sp>
          <p:nvSpPr>
            <p:cNvPr id="215" name="Google Shape;215;p7"/>
            <p:cNvSpPr/>
            <p:nvPr/>
          </p:nvSpPr>
          <p:spPr>
            <a:xfrm>
              <a:off x="4032448" y="782094"/>
              <a:ext cx="1922360" cy="3308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56163"/>
                  </a:lnTo>
                  <a:lnTo>
                    <a:pt x="120000" y="56163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6" name="Google Shape;216;p7"/>
            <p:cNvSpPr/>
            <p:nvPr/>
          </p:nvSpPr>
          <p:spPr>
            <a:xfrm>
              <a:off x="2197529" y="782094"/>
              <a:ext cx="1834918" cy="3308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6163"/>
                  </a:lnTo>
                  <a:lnTo>
                    <a:pt x="0" y="56163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7"/>
            <p:cNvSpPr/>
            <p:nvPr/>
          </p:nvSpPr>
          <p:spPr>
            <a:xfrm>
              <a:off x="653352" y="0"/>
              <a:ext cx="6758191" cy="78209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 txBox="1"/>
            <p:nvPr/>
          </p:nvSpPr>
          <p:spPr>
            <a:xfrm>
              <a:off x="653352" y="0"/>
              <a:ext cx="6758191" cy="7820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Социальный статус</a:t>
              </a:r>
              <a:endParaRPr b="1" sz="2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478997" y="1112917"/>
              <a:ext cx="3437062" cy="160027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478997" y="1112917"/>
              <a:ext cx="3437062" cy="1600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статусные права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4236276" y="1112917"/>
              <a:ext cx="3437062" cy="160027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4236276" y="1112917"/>
              <a:ext cx="3437062" cy="1600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статусные обязанности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роли</a:t>
            </a:r>
            <a:endParaRPr sz="3600"/>
          </a:p>
        </p:txBody>
      </p:sp>
      <p:sp>
        <p:nvSpPr>
          <p:cNvPr id="228" name="Google Shape;228;p8"/>
          <p:cNvSpPr txBox="1"/>
          <p:nvPr/>
        </p:nvSpPr>
        <p:spPr>
          <a:xfrm>
            <a:off x="605846" y="1790909"/>
            <a:ext cx="7139408" cy="64633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роль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образец поведения, который общество признаёт целесообразным для обладателя данного статуса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5148064" y="3063443"/>
            <a:ext cx="2592288" cy="36933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роль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683568" y="3063443"/>
            <a:ext cx="2592288" cy="36933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Социальный статус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683568" y="4365104"/>
            <a:ext cx="2592288" cy="36933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им обладают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5148064" y="4373192"/>
            <a:ext cx="2592288" cy="36933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её выполняют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1745686" y="3483418"/>
            <a:ext cx="468052" cy="809677"/>
          </a:xfrm>
          <a:prstGeom prst="downArrow">
            <a:avLst>
              <a:gd fmla="val 50000" name="adj1"/>
              <a:gd fmla="val 77227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6210182" y="3517805"/>
            <a:ext cx="468052" cy="809677"/>
          </a:xfrm>
          <a:prstGeom prst="downArrow">
            <a:avLst>
              <a:gd fmla="val 50000" name="adj1"/>
              <a:gd fmla="val 77227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671218" y="5429418"/>
            <a:ext cx="7139408" cy="64633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Ролевой набор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совокупность принадлежащих конкретному человеку ролей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роли</a:t>
            </a:r>
            <a:endParaRPr sz="3600"/>
          </a:p>
        </p:txBody>
      </p:sp>
      <p:sp>
        <p:nvSpPr>
          <p:cNvPr id="241" name="Google Shape;241;p9"/>
          <p:cNvSpPr txBox="1"/>
          <p:nvPr/>
        </p:nvSpPr>
        <p:spPr>
          <a:xfrm>
            <a:off x="90644" y="1268760"/>
            <a:ext cx="8160008" cy="36933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Толкотт Парсонс описал характеристики, присущие любой социальной роли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Парсонс, Толкотт — Википедия" id="242" name="Google Shape;242;p9"/>
          <p:cNvPicPr preferRelativeResize="0"/>
          <p:nvPr/>
        </p:nvPicPr>
        <p:blipFill rotWithShape="1">
          <a:blip r:embed="rId3">
            <a:alphaModFix/>
          </a:blip>
          <a:srcRect b="776" l="1575" r="775" t="1180"/>
          <a:stretch/>
        </p:blipFill>
        <p:spPr>
          <a:xfrm>
            <a:off x="150878" y="1916832"/>
            <a:ext cx="3173558" cy="424847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43" name="Google Shape;243;p9"/>
          <p:cNvGrpSpPr/>
          <p:nvPr/>
        </p:nvGrpSpPr>
        <p:grpSpPr>
          <a:xfrm>
            <a:off x="683568" y="6288628"/>
            <a:ext cx="2108178" cy="360040"/>
            <a:chOff x="13016" y="1180738"/>
            <a:chExt cx="2554350" cy="2282289"/>
          </a:xfrm>
        </p:grpSpPr>
        <p:sp>
          <p:nvSpPr>
            <p:cNvPr id="244" name="Google Shape;244;p9"/>
            <p:cNvSpPr/>
            <p:nvPr/>
          </p:nvSpPr>
          <p:spPr>
            <a:xfrm>
              <a:off x="13016" y="1180738"/>
              <a:ext cx="2554350" cy="2282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13016" y="1247582"/>
              <a:ext cx="2487505" cy="21485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Толкотт Парсонс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46" name="Google Shape;246;p9"/>
          <p:cNvGrpSpPr/>
          <p:nvPr/>
        </p:nvGrpSpPr>
        <p:grpSpPr>
          <a:xfrm>
            <a:off x="3493008" y="1866503"/>
            <a:ext cx="4811663" cy="4745166"/>
            <a:chOff x="1128" y="26451"/>
            <a:chExt cx="4811663" cy="4745166"/>
          </a:xfrm>
        </p:grpSpPr>
        <p:sp>
          <p:nvSpPr>
            <p:cNvPr id="247" name="Google Shape;247;p9"/>
            <p:cNvSpPr/>
            <p:nvPr/>
          </p:nvSpPr>
          <p:spPr>
            <a:xfrm>
              <a:off x="1128" y="26451"/>
              <a:ext cx="4101197" cy="55825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17479" y="42802"/>
              <a:ext cx="4068495" cy="5255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Характеристики социальной роли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11247" y="584706"/>
              <a:ext cx="410119" cy="4186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0" name="Google Shape;250;p9"/>
            <p:cNvSpPr/>
            <p:nvPr/>
          </p:nvSpPr>
          <p:spPr>
            <a:xfrm>
              <a:off x="821367" y="724270"/>
              <a:ext cx="3991424" cy="55825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837718" y="740621"/>
              <a:ext cx="3958722" cy="5255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эмоциональная сторона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11247" y="584706"/>
              <a:ext cx="410119" cy="11165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3" name="Google Shape;253;p9"/>
            <p:cNvSpPr/>
            <p:nvPr/>
          </p:nvSpPr>
          <p:spPr>
            <a:xfrm>
              <a:off x="821367" y="1422088"/>
              <a:ext cx="3991424" cy="55825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837718" y="1438439"/>
              <a:ext cx="3958722" cy="5255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 получения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11247" y="584706"/>
              <a:ext cx="410119" cy="18143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9"/>
            <p:cNvSpPr/>
            <p:nvPr/>
          </p:nvSpPr>
          <p:spPr>
            <a:xfrm>
              <a:off x="821367" y="2119907"/>
              <a:ext cx="3991424" cy="55825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9"/>
            <p:cNvSpPr txBox="1"/>
            <p:nvPr/>
          </p:nvSpPr>
          <p:spPr>
            <a:xfrm>
              <a:off x="837718" y="2136258"/>
              <a:ext cx="3958722" cy="5255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масштаб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11247" y="584706"/>
              <a:ext cx="410119" cy="25121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9" name="Google Shape;259;p9"/>
            <p:cNvSpPr/>
            <p:nvPr/>
          </p:nvSpPr>
          <p:spPr>
            <a:xfrm>
              <a:off x="821367" y="2817726"/>
              <a:ext cx="3991424" cy="55825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9"/>
            <p:cNvSpPr txBox="1"/>
            <p:nvPr/>
          </p:nvSpPr>
          <p:spPr>
            <a:xfrm>
              <a:off x="837718" y="2834077"/>
              <a:ext cx="3958722" cy="5255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степень формализации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11247" y="584706"/>
              <a:ext cx="410119" cy="32099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2" name="Google Shape;262;p9"/>
            <p:cNvSpPr/>
            <p:nvPr/>
          </p:nvSpPr>
          <p:spPr>
            <a:xfrm>
              <a:off x="821367" y="3515544"/>
              <a:ext cx="3991424" cy="55825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9"/>
            <p:cNvSpPr txBox="1"/>
            <p:nvPr/>
          </p:nvSpPr>
          <p:spPr>
            <a:xfrm>
              <a:off x="837718" y="3531895"/>
              <a:ext cx="3958722" cy="5255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мотивация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11247" y="584706"/>
              <a:ext cx="410119" cy="39077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5" name="Google Shape;265;p9"/>
            <p:cNvSpPr/>
            <p:nvPr/>
          </p:nvSpPr>
          <p:spPr>
            <a:xfrm>
              <a:off x="821367" y="4213363"/>
              <a:ext cx="3991424" cy="55825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837718" y="4229714"/>
              <a:ext cx="3958722" cy="5255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04.10.2020</vt:lpwstr>
  </property>
</Properties>
</file>