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Montserrat Bold" charset="1" panose="00000800000000000000"/>
      <p:regular r:id="rId11"/>
    </p:embeddedFont>
    <p:embeddedFont>
      <p:font typeface="Lato" charset="1" panose="020F0502020204030203"/>
      <p:regular r:id="rId12"/>
    </p:embeddedFont>
    <p:embeddedFont>
      <p:font typeface="Montserrat Semi-Bold" charset="1" panose="000007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48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1257300" y="-282012"/>
            <a:ext cx="6629400" cy="112395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8031711" y="2441467"/>
            <a:ext cx="9815368" cy="6215418"/>
            <a:chOff x="0" y="0"/>
            <a:chExt cx="13087158" cy="8287225"/>
          </a:xfrm>
        </p:grpSpPr>
        <p:sp>
          <p:nvSpPr>
            <p:cNvPr name="AutoShape 4" id="4"/>
            <p:cNvSpPr/>
            <p:nvPr/>
          </p:nvSpPr>
          <p:spPr>
            <a:xfrm rot="0">
              <a:off x="0" y="8254640"/>
              <a:ext cx="1299313" cy="32585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-123825"/>
              <a:ext cx="13087158" cy="44120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935"/>
                </a:lnSpc>
                <a:spcBef>
                  <a:spcPct val="0"/>
                </a:spcBef>
              </a:pPr>
              <a:r>
                <a:rPr lang="en-US" sz="6382" b="true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«Белорусское добровольное пожарное общество»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223373"/>
              <a:ext cx="11669211" cy="4705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26"/>
                </a:lnSpc>
              </a:pPr>
              <a:r>
                <a:rPr lang="en-US" sz="2090" spc="41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Гизунова Вероника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90189" y="1494663"/>
            <a:ext cx="6064190" cy="7022332"/>
          </a:xfrm>
          <a:custGeom>
            <a:avLst/>
            <a:gdLst/>
            <a:ahLst/>
            <a:cxnLst/>
            <a:rect r="r" b="b" t="t" l="l"/>
            <a:pathLst>
              <a:path h="7022332" w="6064190">
                <a:moveTo>
                  <a:pt x="0" y="0"/>
                </a:moveTo>
                <a:lnTo>
                  <a:pt x="6064191" y="0"/>
                </a:lnTo>
                <a:lnTo>
                  <a:pt x="6064191" y="7022332"/>
                </a:lnTo>
                <a:lnTo>
                  <a:pt x="0" y="70223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1E48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572738"/>
            <a:ext cx="9138496" cy="2209290"/>
            <a:chOff x="0" y="0"/>
            <a:chExt cx="12184661" cy="2945720"/>
          </a:xfrm>
        </p:grpSpPr>
        <p:sp>
          <p:nvSpPr>
            <p:cNvPr name="AutoShape 3" id="3"/>
            <p:cNvSpPr/>
            <p:nvPr/>
          </p:nvSpPr>
          <p:spPr>
            <a:xfrm rot="0">
              <a:off x="0" y="2885959"/>
              <a:ext cx="1429240" cy="5976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2184661" cy="17059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029"/>
                </a:lnSpc>
              </a:pPr>
              <a:r>
                <a:rPr lang="en-US" sz="8357" b="true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ЦЕЛЬ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3105614"/>
            <a:ext cx="16316172" cy="6698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5832" indent="-292916" lvl="1">
              <a:lnSpc>
                <a:spcPts val="3798"/>
              </a:lnSpc>
              <a:buAutoNum type="arabicPeriod" startAt="1"/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Целью деятельности РГОО «БДПО» является выполнение следующих государственно значимых задач:</a:t>
            </a:r>
          </a:p>
          <a:p>
            <a:pPr algn="l" marL="1171664" indent="-390555" lvl="2">
              <a:lnSpc>
                <a:spcPts val="3798"/>
              </a:lnSpc>
              <a:buAutoNum type="alphaLcPeriod" startAt="1"/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объединение усилий граждан для обеспечения пожарной безопасности на территории Республики Беларусь;</a:t>
            </a:r>
          </a:p>
          <a:p>
            <a:pPr algn="l" marL="1171664" indent="-390555" lvl="2">
              <a:lnSpc>
                <a:spcPts val="3798"/>
              </a:lnSpc>
              <a:buAutoNum type="alphaLcPeriod" startAt="1"/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создание добровольных пожарных формирований, организация и координация их деятельности, в том числе при осуществлении пожарно-профилактических мероприятий, тушении пожаров;</a:t>
            </a:r>
          </a:p>
          <a:p>
            <a:pPr algn="l" marL="1171664" indent="-390555" lvl="2">
              <a:lnSpc>
                <a:spcPts val="3798"/>
              </a:lnSpc>
              <a:buAutoNum type="alphaLcPeriod" startAt="1"/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участие в создании внештатных пожарных формирований;</a:t>
            </a:r>
          </a:p>
          <a:p>
            <a:pPr algn="l" marL="1171664" indent="-390555" lvl="2">
              <a:lnSpc>
                <a:spcPts val="3798"/>
              </a:lnSpc>
              <a:buAutoNum type="alphaLcPeriod" startAt="1"/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содействие органам и подразделениям по чрезвычайным ситуациям в предупреждении и (или) тушении пожаров;</a:t>
            </a:r>
          </a:p>
          <a:p>
            <a:pPr algn="l" marL="1171664" indent="-390555" lvl="2">
              <a:lnSpc>
                <a:spcPts val="3798"/>
              </a:lnSpc>
              <a:buAutoNum type="alphaLcPeriod" startAt="1"/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содействие в реализации программ в области предупреждения и тушения пожаров;</a:t>
            </a:r>
          </a:p>
          <a:p>
            <a:pPr algn="l" marL="1171664" indent="-390555" lvl="2">
              <a:lnSpc>
                <a:spcPts val="3798"/>
              </a:lnSpc>
              <a:buAutoNum type="alphaLcPeriod" startAt="1"/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обучение населения мерам пожарной безопасности;</a:t>
            </a:r>
          </a:p>
          <a:p>
            <a:pPr algn="l" marL="1171664" indent="-390555" lvl="2">
              <a:lnSpc>
                <a:spcPts val="3798"/>
              </a:lnSpc>
              <a:buAutoNum type="alphaLcPeriod" startAt="1"/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иные задачи, определяемые Президентом Республики Беларусь.</a:t>
            </a:r>
          </a:p>
          <a:p>
            <a:pPr algn="l">
              <a:lnSpc>
                <a:spcPts val="3798"/>
              </a:lnSpc>
            </a:pPr>
          </a:p>
        </p:txBody>
      </p:sp>
    </p:spTree>
  </p:cSld>
  <p:clrMapOvr>
    <a:masterClrMapping/>
  </p:clrMapOvr>
  <p:transition spd="slow">
    <p:cover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48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685441"/>
            <a:ext cx="9138496" cy="2209290"/>
            <a:chOff x="0" y="0"/>
            <a:chExt cx="12184661" cy="2945720"/>
          </a:xfrm>
        </p:grpSpPr>
        <p:sp>
          <p:nvSpPr>
            <p:cNvPr name="AutoShape 3" id="3"/>
            <p:cNvSpPr/>
            <p:nvPr/>
          </p:nvSpPr>
          <p:spPr>
            <a:xfrm rot="0">
              <a:off x="0" y="2885959"/>
              <a:ext cx="1429240" cy="59761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12184661" cy="17059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0029"/>
                </a:lnSpc>
              </a:pPr>
              <a:r>
                <a:rPr lang="en-US" sz="8357" b="true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СИМВОЛИКА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908028" y="1122539"/>
            <a:ext cx="6064190" cy="7022332"/>
          </a:xfrm>
          <a:custGeom>
            <a:avLst/>
            <a:gdLst/>
            <a:ahLst/>
            <a:cxnLst/>
            <a:rect r="r" b="b" t="t" l="l"/>
            <a:pathLst>
              <a:path h="7022332" w="6064190">
                <a:moveTo>
                  <a:pt x="0" y="0"/>
                </a:moveTo>
                <a:lnTo>
                  <a:pt x="6064190" y="0"/>
                </a:lnTo>
                <a:lnTo>
                  <a:pt x="6064190" y="7022333"/>
                </a:lnTo>
                <a:lnTo>
                  <a:pt x="0" y="70223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9715" y="3316616"/>
            <a:ext cx="9307481" cy="4828256"/>
          </a:xfrm>
          <a:custGeom>
            <a:avLst/>
            <a:gdLst/>
            <a:ahLst/>
            <a:cxnLst/>
            <a:rect r="r" b="b" t="t" l="l"/>
            <a:pathLst>
              <a:path h="4828256" w="9307481">
                <a:moveTo>
                  <a:pt x="0" y="0"/>
                </a:moveTo>
                <a:lnTo>
                  <a:pt x="9307481" y="0"/>
                </a:lnTo>
                <a:lnTo>
                  <a:pt x="9307481" y="4828256"/>
                </a:lnTo>
                <a:lnTo>
                  <a:pt x="0" y="4828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93756" y="8321088"/>
            <a:ext cx="7377803" cy="17696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8"/>
              </a:lnSpc>
            </a:pPr>
            <a:r>
              <a:rPr lang="en-US" sz="5077" spc="10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Флаг РГОО БДПО</a:t>
            </a:r>
          </a:p>
          <a:p>
            <a:pPr algn="l">
              <a:lnSpc>
                <a:spcPts val="7108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655014" y="8321088"/>
            <a:ext cx="7377803" cy="26665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08"/>
              </a:lnSpc>
            </a:pPr>
            <a:r>
              <a:rPr lang="en-US" sz="5077" spc="10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Эмблема РГОО БДПО</a:t>
            </a:r>
          </a:p>
          <a:p>
            <a:pPr algn="l">
              <a:lnSpc>
                <a:spcPts val="7108"/>
              </a:lnSpc>
            </a:pPr>
          </a:p>
          <a:p>
            <a:pPr algn="l">
              <a:lnSpc>
                <a:spcPts val="7108"/>
              </a:lnSpc>
            </a:pPr>
          </a:p>
        </p:txBody>
      </p:sp>
    </p:spTree>
  </p:cSld>
  <p:clrMapOvr>
    <a:masterClrMapping/>
  </p:clrMapOvr>
  <p:transition spd="slow">
    <p:cover dir="l"/>
  </p:transition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1E48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2862941"/>
            <a:ext cx="849625" cy="35525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028700" y="657440"/>
            <a:ext cx="13701471" cy="2205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26"/>
              </a:lnSpc>
            </a:pPr>
            <a:r>
              <a:rPr lang="en-US" sz="7272" b="true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По каким направлениям ведет свою деятельность?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51623" y="3044056"/>
            <a:ext cx="17161468" cy="66989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98"/>
              </a:lnSpc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Белорусское добровольное пожарное общество (БДПО) занимается множеством направлений, направленных на обеспечение пожарной безопасности и предотвращение чрезвычайных ситуаций. Вот некоторые из них:</a:t>
            </a:r>
          </a:p>
          <a:p>
            <a:pPr algn="l">
              <a:lnSpc>
                <a:spcPts val="3798"/>
              </a:lnSpc>
            </a:pPr>
          </a:p>
          <a:p>
            <a:pPr algn="l">
              <a:lnSpc>
                <a:spcPts val="3798"/>
              </a:lnSpc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</a:t>
            </a: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1. Пожарно-профилактическая работа: Организация и проведение мероприятий по предотвращению пожаров в жилых и общественных зданиях.</a:t>
            </a:r>
          </a:p>
          <a:p>
            <a:pPr algn="l">
              <a:lnSpc>
                <a:spcPts val="3798"/>
              </a:lnSpc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</a:t>
            </a: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2. Обучение населения: Проведение обучающих курсов и семинаров по мерам пожарной безопасности для граждан.</a:t>
            </a:r>
          </a:p>
          <a:p>
            <a:pPr algn="l">
              <a:lnSpc>
                <a:spcPts val="3798"/>
              </a:lnSpc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</a:t>
            </a: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3. Содействие МЧС: Взаимодействие с Министерством по чрезвычайным ситуациям в реализации задач, связанных с предотвращением и тушением пожаров.</a:t>
            </a:r>
          </a:p>
          <a:p>
            <a:pPr algn="l">
              <a:lnSpc>
                <a:spcPts val="3798"/>
              </a:lnSpc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</a:t>
            </a: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4. Благотворительная деятельность: Участие в благотворительных акциях, таких как установка автономных пожарных извещателей и ремонт печного отопления для уязвимых категорий населения.</a:t>
            </a:r>
          </a:p>
          <a:p>
            <a:pPr algn="l">
              <a:lnSpc>
                <a:spcPts val="3798"/>
              </a:lnSpc>
            </a:pP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</a:t>
            </a:r>
            <a:r>
              <a:rPr lang="en-US" sz="2713" spc="54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5. Производство пожарного оборудования: Создание и поставка огнетушителей, автономных пожарных извещателей и другого пожарного оборудования.</a:t>
            </a:r>
          </a:p>
        </p:txBody>
      </p:sp>
    </p:spTree>
  </p:cSld>
  <p:clrMapOvr>
    <a:masterClrMapping/>
  </p:clrMapOvr>
  <p:transition spd="slow">
    <p:cover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E48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6739932" y="3429000"/>
            <a:ext cx="4808136" cy="9771334"/>
            <a:chOff x="0" y="0"/>
            <a:chExt cx="5001260" cy="1016381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00993" cy="10163632"/>
            </a:xfrm>
            <a:custGeom>
              <a:avLst/>
              <a:gdLst/>
              <a:ahLst/>
              <a:cxnLst/>
              <a:rect r="r" b="b" t="t" l="l"/>
              <a:pathLst>
                <a:path h="10163632" w="5000993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t="0" r="-45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338760" y="288798"/>
              <a:ext cx="4330776" cy="9398000"/>
            </a:xfrm>
            <a:custGeom>
              <a:avLst/>
              <a:gdLst/>
              <a:ahLst/>
              <a:cxnLst/>
              <a:rect r="r" b="b" t="t" l="l"/>
              <a:pathLst>
                <a:path h="9398000" w="4330776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99945" t="0" r="-99945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53558" y="1237444"/>
            <a:ext cx="13780885" cy="1462437"/>
            <a:chOff x="0" y="0"/>
            <a:chExt cx="18374513" cy="1949915"/>
          </a:xfrm>
        </p:grpSpPr>
        <p:sp>
          <p:nvSpPr>
            <p:cNvPr name="AutoShape 6" id="6"/>
            <p:cNvSpPr/>
            <p:nvPr/>
          </p:nvSpPr>
          <p:spPr>
            <a:xfrm rot="0">
              <a:off x="8345558" y="0"/>
              <a:ext cx="1683398" cy="70388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 rot="0">
              <a:off x="0" y="1045441"/>
              <a:ext cx="18374513" cy="9076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5825"/>
                </a:lnSpc>
                <a:spcBef>
                  <a:spcPct val="0"/>
                </a:spcBef>
              </a:pPr>
              <a:r>
                <a:rPr lang="en-US" b="true" sz="4160" spc="83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СПАСИБО ЗА ВНИМАНИЕ!</a:t>
              </a:r>
            </a:p>
          </p:txBody>
        </p:sp>
      </p:grpSp>
    </p:spTree>
  </p:cSld>
  <p:clrMapOvr>
    <a:masterClrMapping/>
  </p:clrMapOvr>
  <p:transition spd="slow">
    <p:cover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DAGcMF4vVic</dc:identifier>
  <dcterms:modified xsi:type="dcterms:W3CDTF">2011-08-01T06:04:30Z</dcterms:modified>
  <cp:revision>1</cp:revision>
  <dc:title>МастерЗадач</dc:title>
</cp:coreProperties>
</file>