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T4gF8GQvmu1w6lO3pitXJRX63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2147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с рисунком">
  <p:cSld name="Титульный слайд с рисунком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7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7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27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" name="Google Shape;22;p27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7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27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" name="Google Shape;25;p27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7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>
            <a:spLocks noGrp="1"/>
          </p:cNvSpPr>
          <p:nvPr>
            <p:ph type="pic" idx="2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7"/>
          <p:cNvSpPr txBox="1"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0" name="Google Shape;3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8"/>
          <p:cNvSpPr txBox="1">
            <a:spLocks noGrp="1"/>
          </p:cNvSpPr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body" idx="1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8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8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8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38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1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 txBox="1"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7" name="Google Shape;5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32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60" name="Google Shape;60;p32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61" name="Google Shape;61;p32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2" name="Google Shape;62;p32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63" name="Google Shape;63;p32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32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5" name="Google Shape;65;p32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6" name="Google Shape;66;p32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2" name="Google Shape;7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типа объектов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body" idx="2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body" idx="3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body" idx="4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5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marL="914400" lvl="1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2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body" idx="1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7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6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6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26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1080516" y="2852926"/>
            <a:ext cx="5734050" cy="167605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ctr" anchorCtr="0">
            <a:noAutofit/>
          </a:bodyPr>
          <a:lstStyle/>
          <a:p>
            <a:pPr lvl="0">
              <a:buSzPts val="3200"/>
            </a:pPr>
            <a:r>
              <a:rPr lang="ru-RU" sz="3200" b="1" dirty="0"/>
              <a:t>Борьба с агрессией крестоносцев в XIII–XV вв.: Владимир Полоцкий, </a:t>
            </a:r>
            <a:r>
              <a:rPr lang="ru-RU" sz="3200" b="1" dirty="0" err="1"/>
              <a:t>Давыд</a:t>
            </a:r>
            <a:r>
              <a:rPr lang="ru-RU" sz="3200" b="1" dirty="0"/>
              <a:t> Городенский, Андрей Полоцкий, «Великая война» и </a:t>
            </a:r>
            <a:r>
              <a:rPr lang="ru-RU" sz="3200" b="1" dirty="0" err="1"/>
              <a:t>Грюнвальдская</a:t>
            </a:r>
            <a:r>
              <a:rPr lang="ru-RU" sz="3200" b="1" dirty="0"/>
              <a:t> битва.</a:t>
            </a:r>
            <a:endParaRPr sz="3200" b="1" dirty="0"/>
          </a:p>
        </p:txBody>
      </p:sp>
      <p:pic>
        <p:nvPicPr>
          <p:cNvPr id="121" name="Google Shape;121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3" name="Google Shape;123;p1"/>
          <p:cNvSpPr txBox="1"/>
          <p:nvPr/>
        </p:nvSpPr>
        <p:spPr>
          <a:xfrm>
            <a:off x="1937442" y="724277"/>
            <a:ext cx="484428" cy="7078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ru-RU" sz="1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sz="18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lang="ru-RU" sz="18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 descr="ÐÐ°ÑÑÐ¸Ð½ÐºÐ¸ Ð¿Ð¾ Ð·Ð°Ð¿ÑÐ¾ÑÑ Ð±Ð¸ÑÐ²Ð° Ð½Ð° ÑÐ¸Ð½Ð¸Ñ Ð²Ð¾Ð´Ð°Ñ"/>
          <p:cNvPicPr preferRelativeResize="0"/>
          <p:nvPr/>
        </p:nvPicPr>
        <p:blipFill rotWithShape="1">
          <a:blip r:embed="rId4">
            <a:alphaModFix/>
          </a:blip>
          <a:srcRect l="22677" r="4467"/>
          <a:stretch/>
        </p:blipFill>
        <p:spPr>
          <a:xfrm>
            <a:off x="6981063" y="1310656"/>
            <a:ext cx="5218982" cy="420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Отношения с Тевтонским Орденом, Золотой Ордой, Мос- ковским княжеством</a:t>
            </a:r>
            <a:endParaRPr/>
          </a:p>
        </p:txBody>
      </p:sp>
      <p:grpSp>
        <p:nvGrpSpPr>
          <p:cNvPr id="376" name="Google Shape;376;p19"/>
          <p:cNvGrpSpPr/>
          <p:nvPr/>
        </p:nvGrpSpPr>
        <p:grpSpPr>
          <a:xfrm>
            <a:off x="1104901" y="2950234"/>
            <a:ext cx="4873206" cy="3746536"/>
            <a:chOff x="2003520" y="4409464"/>
            <a:chExt cx="7964854" cy="705421"/>
          </a:xfrm>
        </p:grpSpPr>
        <p:sp>
          <p:nvSpPr>
            <p:cNvPr id="377" name="Google Shape;377;p19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1375 г. был совершён большой поход в Ливонию с участием полочан, литовцев, ви- тебских и смоленских отрядов. В том же  1375 г. поход был повторён только силами полочан. Хронист крестоносцев отмечал, что последствия этого похода ощущались в Динабурге на протяжении целого года. Для более успешной борьбы с ливонскими ры- царями полочане построили недалеко от Динабурга «Новый замок» (современная Друя). Попытки уничтожить его крестоносцы предпринимали в 1376 и 1377 гг. Они обст- реливали замок из камнемётов и бомбард, но вынуждены были вернуться назад ни с чем.</a:t>
              </a:r>
              <a:endParaRPr/>
            </a:p>
          </p:txBody>
        </p:sp>
      </p:grpSp>
      <p:pic>
        <p:nvPicPr>
          <p:cNvPr id="379" name="Google Shape;37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2892" y="1414731"/>
            <a:ext cx="4988579" cy="52868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80" name="Google Shape;380;p19"/>
          <p:cNvSpPr txBox="1"/>
          <p:nvPr/>
        </p:nvSpPr>
        <p:spPr>
          <a:xfrm>
            <a:off x="1118726" y="1414731"/>
            <a:ext cx="4990341" cy="3859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Противостояние Тевтонского Ордена и ВКЛ в XIV в.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9"/>
          <p:cNvSpPr/>
          <p:nvPr/>
        </p:nvSpPr>
        <p:spPr>
          <a:xfrm>
            <a:off x="10573666" y="3542514"/>
            <a:ext cx="290667" cy="25463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9"/>
          <p:cNvSpPr/>
          <p:nvPr/>
        </p:nvSpPr>
        <p:spPr>
          <a:xfrm>
            <a:off x="9564376" y="3154326"/>
            <a:ext cx="290667" cy="25463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2060"/>
          </a:soli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Отношения с Тевтонским Орденом, Золотой Ордой, Мос- ковским княжеством</a:t>
            </a:r>
            <a:endParaRPr/>
          </a:p>
        </p:txBody>
      </p:sp>
      <p:grpSp>
        <p:nvGrpSpPr>
          <p:cNvPr id="389" name="Google Shape;389;p20"/>
          <p:cNvGrpSpPr/>
          <p:nvPr/>
        </p:nvGrpSpPr>
        <p:grpSpPr>
          <a:xfrm>
            <a:off x="1104900" y="5520906"/>
            <a:ext cx="6788269" cy="1175864"/>
            <a:chOff x="2003520" y="4409464"/>
            <a:chExt cx="7964854" cy="705421"/>
          </a:xfrm>
        </p:grpSpPr>
        <p:sp>
          <p:nvSpPr>
            <p:cNvPr id="390" name="Google Shape;390;p20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дальнейшем князь Андрей был втянут во внутреннюю дина- стическую борьбу и приостановил военные действия против крестоносцев. Жизнь витебского Андрея оборвалась на поле боя во время битвы с татарами на реке Ворскле в 1399 г.</a:t>
              </a:r>
              <a:endParaRPr/>
            </a:p>
          </p:txBody>
        </p:sp>
      </p:grpSp>
      <p:sp>
        <p:nvSpPr>
          <p:cNvPr id="392" name="Google Shape;392;p20"/>
          <p:cNvSpPr txBox="1"/>
          <p:nvPr/>
        </p:nvSpPr>
        <p:spPr>
          <a:xfrm>
            <a:off x="3086625" y="1482731"/>
            <a:ext cx="4990341" cy="3859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Памятник Андрею Ольгердовичу в Полоцке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6966" y="1514835"/>
            <a:ext cx="3008616" cy="518193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Усиление внешней опасности. Грюнвальдская битва: ре- зультаты и историческое значение</a:t>
            </a:r>
            <a:endParaRPr/>
          </a:p>
        </p:txBody>
      </p:sp>
      <p:grpSp>
        <p:nvGrpSpPr>
          <p:cNvPr id="458" name="Google Shape;458;p27"/>
          <p:cNvGrpSpPr/>
          <p:nvPr/>
        </p:nvGrpSpPr>
        <p:grpSpPr>
          <a:xfrm>
            <a:off x="1104900" y="5089585"/>
            <a:ext cx="9980682" cy="1607186"/>
            <a:chOff x="2003520" y="4409464"/>
            <a:chExt cx="7964854" cy="705421"/>
          </a:xfrm>
        </p:grpSpPr>
        <p:sp>
          <p:nvSpPr>
            <p:cNvPr id="459" name="Google Shape;459;p27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Одной из причин, обусловивших образование ВКЛ, стала борьба с крестоносцами. В 1408 г. на совете польского короля Ягайло и великого князя литовского Витовта в Новогрудке было принято решение о совместной войне с крестоносцами. Она происходила в 1409-1411 гг. и получила название «Великой». Главным событием «Великой войны» стала битва под Грюн- вальдом (современное Дубровно на территории Польши), которая состоялась </a:t>
              </a:r>
              <a:r>
                <a:rPr lang="ru-RU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15 июля 1410 г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между объединёнными силами польско-белорусско-литовских войск и Тевтонским орденом.</a:t>
              </a:r>
              <a:endParaRPr/>
            </a:p>
          </p:txBody>
        </p:sp>
      </p:grpSp>
      <p:grpSp>
        <p:nvGrpSpPr>
          <p:cNvPr id="461" name="Google Shape;461;p27"/>
          <p:cNvGrpSpPr/>
          <p:nvPr/>
        </p:nvGrpSpPr>
        <p:grpSpPr>
          <a:xfrm>
            <a:off x="5945966" y="1524919"/>
            <a:ext cx="4138685" cy="3384376"/>
            <a:chOff x="4582993" y="1412776"/>
            <a:chExt cx="4138685" cy="3384376"/>
          </a:xfrm>
        </p:grpSpPr>
        <p:pic>
          <p:nvPicPr>
            <p:cNvPr id="462" name="Google Shape;462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82993" y="1412776"/>
              <a:ext cx="4138685" cy="3384376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463" name="Google Shape;463;p27"/>
            <p:cNvSpPr/>
            <p:nvPr/>
          </p:nvSpPr>
          <p:spPr>
            <a:xfrm>
              <a:off x="6300192" y="2564904"/>
              <a:ext cx="288032" cy="292966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4" name="Google Shape;464;p27"/>
          <p:cNvSpPr txBox="1"/>
          <p:nvPr/>
        </p:nvSpPr>
        <p:spPr>
          <a:xfrm>
            <a:off x="1877305" y="3047830"/>
            <a:ext cx="4068661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«Великая война» 1409-1411 гг.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Усиление внешней опасности. Грюнвальдская битва: ре- зультаты и историческое значение</a:t>
            </a:r>
            <a:endParaRPr/>
          </a:p>
        </p:txBody>
      </p:sp>
      <p:grpSp>
        <p:nvGrpSpPr>
          <p:cNvPr id="471" name="Google Shape;471;p28"/>
          <p:cNvGrpSpPr/>
          <p:nvPr/>
        </p:nvGrpSpPr>
        <p:grpSpPr>
          <a:xfrm>
            <a:off x="1104900" y="4994694"/>
            <a:ext cx="6141289" cy="1702077"/>
            <a:chOff x="2003520" y="4409464"/>
            <a:chExt cx="7964854" cy="705421"/>
          </a:xfrm>
        </p:grpSpPr>
        <p:sp>
          <p:nvSpPr>
            <p:cNvPr id="472" name="Google Shape;472;p28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Войско ВКЛ составляло 40 хоругвей - боевых отрядов количеством от 60 до 600 копий. Копьём называлась боевая тройка: рыцарь-наездник, оруженосец и лучник. Войс-ко ВКЛ возглавил великий князь литовский Витовт, получивший за свои боевые качества прозвище «Гром победы».</a:t>
              </a:r>
              <a:endParaRPr/>
            </a:p>
          </p:txBody>
        </p:sp>
      </p:grpSp>
      <p:sp>
        <p:nvSpPr>
          <p:cNvPr id="474" name="Google Shape;474;p28"/>
          <p:cNvSpPr txBox="1"/>
          <p:nvPr/>
        </p:nvSpPr>
        <p:spPr>
          <a:xfrm>
            <a:off x="3303564" y="1492370"/>
            <a:ext cx="4068661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Витовт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" name="Google Shape;475;p28" descr="Картинки по запросу вітаўт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2225" y="1492370"/>
            <a:ext cx="3726302" cy="52044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6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9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Усиление внешней опасности. Грюнвальдская битва: ре- зультаты и историческое значение</a:t>
            </a:r>
            <a:endParaRPr/>
          </a:p>
        </p:txBody>
      </p:sp>
      <p:grpSp>
        <p:nvGrpSpPr>
          <p:cNvPr id="482" name="Google Shape;482;p29"/>
          <p:cNvGrpSpPr/>
          <p:nvPr/>
        </p:nvGrpSpPr>
        <p:grpSpPr>
          <a:xfrm>
            <a:off x="1104900" y="5624423"/>
            <a:ext cx="9980682" cy="1072348"/>
            <a:chOff x="2003520" y="4409464"/>
            <a:chExt cx="7964854" cy="705421"/>
          </a:xfrm>
        </p:grpSpPr>
        <p:sp>
          <p:nvSpPr>
            <p:cNvPr id="483" name="Google Shape;483;p29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9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Общее руководство союзным войском осуществлял польский король Ягайло. В объединён- ном войске были также хоругви из Украины, русская дружина из Новгорода Великого, отряд из Чехии под руководством будущего героя гуситского движения Яна Жижки и татарская конница. По подсчётам историков, войско союзников насчитывало около 40 тыс. человек.</a:t>
              </a:r>
              <a:endParaRPr/>
            </a:p>
          </p:txBody>
        </p:sp>
      </p:grpSp>
      <p:sp>
        <p:nvSpPr>
          <p:cNvPr id="485" name="Google Shape;485;p29"/>
          <p:cNvSpPr txBox="1"/>
          <p:nvPr/>
        </p:nvSpPr>
        <p:spPr>
          <a:xfrm>
            <a:off x="4364602" y="1492370"/>
            <a:ext cx="1225315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Ягайло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p29" descr="Картинки по запросу владислав ягайло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0266" y="1492370"/>
            <a:ext cx="3024336" cy="38610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87" name="Google Shape;487;p29" descr="Картинки по запросу ян жижка"/>
          <p:cNvPicPr preferRelativeResize="0"/>
          <p:nvPr/>
        </p:nvPicPr>
        <p:blipFill rotWithShape="1">
          <a:blip r:embed="rId4">
            <a:alphaModFix/>
          </a:blip>
          <a:srcRect l="3672" r="4952" b="7792"/>
          <a:stretch/>
        </p:blipFill>
        <p:spPr>
          <a:xfrm>
            <a:off x="7734415" y="1492370"/>
            <a:ext cx="2957581" cy="38610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88" name="Google Shape;488;p29"/>
          <p:cNvSpPr txBox="1"/>
          <p:nvPr/>
        </p:nvSpPr>
        <p:spPr>
          <a:xfrm>
            <a:off x="6509100" y="5014886"/>
            <a:ext cx="1225315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Ян Жижка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18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0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Усиление внешней опасности. Грюнвальдская битва: ре- зультаты и историческое значение</a:t>
            </a:r>
            <a:endParaRPr/>
          </a:p>
        </p:txBody>
      </p:sp>
      <p:grpSp>
        <p:nvGrpSpPr>
          <p:cNvPr id="495" name="Google Shape;495;p30"/>
          <p:cNvGrpSpPr/>
          <p:nvPr/>
        </p:nvGrpSpPr>
        <p:grpSpPr>
          <a:xfrm>
            <a:off x="1104900" y="5598543"/>
            <a:ext cx="6141289" cy="1098228"/>
            <a:chOff x="2003520" y="4409464"/>
            <a:chExt cx="7964854" cy="705421"/>
          </a:xfrm>
        </p:grpSpPr>
        <p:sp>
          <p:nvSpPr>
            <p:cNvPr id="496" name="Google Shape;496;p30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Войско крестоносцев насчитывало более 30 тыс. вои- нов, имевших лучшее вооружение. Руководил им вели- кий магистр (руководитель) Тевтонского ордена Ульрих фон Юнгинген.</a:t>
              </a:r>
              <a:endParaRPr/>
            </a:p>
          </p:txBody>
        </p:sp>
      </p:grpSp>
      <p:sp>
        <p:nvSpPr>
          <p:cNvPr id="498" name="Google Shape;498;p30"/>
          <p:cNvSpPr txBox="1"/>
          <p:nvPr/>
        </p:nvSpPr>
        <p:spPr>
          <a:xfrm>
            <a:off x="3435016" y="1492369"/>
            <a:ext cx="4068661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Ульрих фон Юнгинген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9" name="Google Shape;499;p30" descr="Картинки по запросу konrad von jungingen"/>
          <p:cNvPicPr preferRelativeResize="0"/>
          <p:nvPr/>
        </p:nvPicPr>
        <p:blipFill rotWithShape="1">
          <a:blip r:embed="rId3">
            <a:alphaModFix/>
          </a:blip>
          <a:srcRect l="3181" t="2795" r="2865" b="2830"/>
          <a:stretch/>
        </p:blipFill>
        <p:spPr>
          <a:xfrm>
            <a:off x="7503677" y="1492369"/>
            <a:ext cx="3581905" cy="52044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10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Усиление внешней опасности. Грюнвальдская битва: ре- зультаты и историческое значение</a:t>
            </a:r>
            <a:endParaRPr/>
          </a:p>
        </p:txBody>
      </p:sp>
      <p:grpSp>
        <p:nvGrpSpPr>
          <p:cNvPr id="506" name="Google Shape;506;p31"/>
          <p:cNvGrpSpPr/>
          <p:nvPr/>
        </p:nvGrpSpPr>
        <p:grpSpPr>
          <a:xfrm>
            <a:off x="1104900" y="3786996"/>
            <a:ext cx="6814149" cy="2909775"/>
            <a:chOff x="2003520" y="4409464"/>
            <a:chExt cx="7964854" cy="705421"/>
          </a:xfrm>
        </p:grpSpPr>
        <p:sp>
          <p:nvSpPr>
            <p:cNvPr id="507" name="Google Shape;507;p31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Битва началась с атаки конницы Витовта. Крестоносцы, строй которых напоминал «клин», начали нарочно отступать, пока не дошли до спрятанных от глаз бомбард – пушек, которые стреляли каменными ядрами. Но это не остановило конницу Витовта. Тогда тяжеловооружённая конница крестоносцев на- несла ответный удар и заставила тем самым отступать часть конницы Витовта. Исключительную стойкость здесь проявили три полка Смоленского княжества. Два из них соединились тогда с отрядами польского войска, которое перешло в нас- тупление. Наконец войска союзников окружили рыцарей и на- несли решающий удар-поражение.</a:t>
              </a:r>
              <a:endParaRPr/>
            </a:p>
          </p:txBody>
        </p:sp>
      </p:grpSp>
      <p:sp>
        <p:nvSpPr>
          <p:cNvPr id="509" name="Google Shape;509;p31"/>
          <p:cNvSpPr txBox="1"/>
          <p:nvPr/>
        </p:nvSpPr>
        <p:spPr>
          <a:xfrm>
            <a:off x="3984610" y="1427396"/>
            <a:ext cx="4068661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Битва под Грюнвальдом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31"/>
          <p:cNvPicPr preferRelativeResize="0"/>
          <p:nvPr/>
        </p:nvPicPr>
        <p:blipFill rotWithShape="1">
          <a:blip r:embed="rId3">
            <a:alphaModFix/>
          </a:blip>
          <a:srcRect r="40424"/>
          <a:stretch/>
        </p:blipFill>
        <p:spPr>
          <a:xfrm>
            <a:off x="8053271" y="1427396"/>
            <a:ext cx="3032311" cy="523721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696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Усиление внешней опасности. Грюнвальдская битва: ре- зультаты и историческое значение</a:t>
            </a:r>
            <a:endParaRPr/>
          </a:p>
        </p:txBody>
      </p:sp>
      <p:grpSp>
        <p:nvGrpSpPr>
          <p:cNvPr id="517" name="Google Shape;517;p32"/>
          <p:cNvGrpSpPr/>
          <p:nvPr/>
        </p:nvGrpSpPr>
        <p:grpSpPr>
          <a:xfrm>
            <a:off x="1104900" y="5279366"/>
            <a:ext cx="9980682" cy="1417405"/>
            <a:chOff x="2003520" y="4409464"/>
            <a:chExt cx="7964854" cy="705421"/>
          </a:xfrm>
        </p:grpSpPr>
        <p:sp>
          <p:nvSpPr>
            <p:cNvPr id="518" name="Google Shape;518;p32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</a:t>
              </a:r>
              <a:r>
                <a:rPr lang="ru-RU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1411 г. 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великая война закончилась Торуньским миром. Согласно его условиям крестонос- цы должны были освободить все захваченные земли и выплатить большую денежную сум- му. Поражение Тевтонского ордена обозначало крах 200-летней рыцарской агрессии в Ев- ропе. Победа над крестоносцами повысила международный авторитет ВКЛ и Польского ко- ролевства в других государствах.</a:t>
              </a:r>
              <a:endParaRPr/>
            </a:p>
          </p:txBody>
        </p:sp>
      </p:grpSp>
      <p:sp>
        <p:nvSpPr>
          <p:cNvPr id="520" name="Google Shape;520;p32"/>
          <p:cNvSpPr txBox="1"/>
          <p:nvPr/>
        </p:nvSpPr>
        <p:spPr>
          <a:xfrm>
            <a:off x="1098162" y="3095546"/>
            <a:ext cx="4068661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 Торуньского мира 1411 г.</a:t>
            </a:r>
            <a:endParaRPr/>
          </a:p>
        </p:txBody>
      </p:sp>
      <p:pic>
        <p:nvPicPr>
          <p:cNvPr id="521" name="Google Shape;521;p32" descr="Картинки по запросу torunes taik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6823" y="1436778"/>
            <a:ext cx="4437001" cy="36560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07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Внешняя и внутренняя политика Витовта</a:t>
            </a:r>
            <a:endParaRPr/>
          </a:p>
        </p:txBody>
      </p:sp>
      <p:grpSp>
        <p:nvGrpSpPr>
          <p:cNvPr id="425" name="Google Shape;425;p24"/>
          <p:cNvGrpSpPr/>
          <p:nvPr/>
        </p:nvGrpSpPr>
        <p:grpSpPr>
          <a:xfrm>
            <a:off x="1104900" y="5124090"/>
            <a:ext cx="9980681" cy="1572681"/>
            <a:chOff x="2003520" y="4409464"/>
            <a:chExt cx="7964854" cy="705421"/>
          </a:xfrm>
        </p:grpSpPr>
        <p:sp>
          <p:nvSpPr>
            <p:cNvPr id="426" name="Google Shape;426;p24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4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Великий князь Витовт, продолжая добиваться независимости ВКЛ от Польши, стремился разорвать свои вассальные (зависимые) отношения с Ягайло. С этой целью на съезде фео- далов Польши и ВКЛ, который прошёл в </a:t>
              </a:r>
              <a:r>
                <a:rPr lang="ru-RU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1413 г. 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замке Городло (на реке Западный Буг), была подписана Городельская уния - союз между ВКЛ и Польшей. Уния подтвердила союз ВКЛ с Польским королевством, но в отличие от Кревской унии 1385 г. власть в ВКЛ стала практически принадлежать Витовту.</a:t>
              </a:r>
              <a:endParaRPr/>
            </a:p>
          </p:txBody>
        </p:sp>
      </p:grpSp>
      <p:sp>
        <p:nvSpPr>
          <p:cNvPr id="428" name="Google Shape;428;p24"/>
          <p:cNvSpPr txBox="1"/>
          <p:nvPr/>
        </p:nvSpPr>
        <p:spPr>
          <a:xfrm>
            <a:off x="1130790" y="2979348"/>
            <a:ext cx="4068661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 Городельской унии</a:t>
            </a:r>
            <a:endParaRPr/>
          </a:p>
        </p:txBody>
      </p:sp>
      <p:pic>
        <p:nvPicPr>
          <p:cNvPr id="429" name="Google Shape;429;p24" descr="Похожее изображе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9180" y="1429372"/>
            <a:ext cx="4384253" cy="34385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Отношения с Тевтонским Орденом, Золотой Ордой, Мос- ковским княжеством</a:t>
            </a:r>
            <a:endParaRPr/>
          </a:p>
        </p:txBody>
      </p:sp>
      <p:pic>
        <p:nvPicPr>
          <p:cNvPr id="279" name="Google Shape;27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2113" y="1501025"/>
            <a:ext cx="5526143" cy="341741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80" name="Google Shape;280;p11"/>
          <p:cNvSpPr txBox="1"/>
          <p:nvPr/>
        </p:nvSpPr>
        <p:spPr>
          <a:xfrm>
            <a:off x="2009956" y="2883434"/>
            <a:ext cx="3183147" cy="6525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ВКЛ во второй половине XIII - первой половине XIV в.</a:t>
            </a:r>
            <a:endParaRPr/>
          </a:p>
        </p:txBody>
      </p:sp>
      <p:grpSp>
        <p:nvGrpSpPr>
          <p:cNvPr id="281" name="Google Shape;281;p11"/>
          <p:cNvGrpSpPr/>
          <p:nvPr/>
        </p:nvGrpSpPr>
        <p:grpSpPr>
          <a:xfrm>
            <a:off x="1104900" y="5106838"/>
            <a:ext cx="9980682" cy="1589934"/>
            <a:chOff x="2003520" y="4409464"/>
            <a:chExt cx="7964854" cy="705421"/>
          </a:xfrm>
        </p:grpSpPr>
        <p:sp>
          <p:nvSpPr>
            <p:cNvPr id="282" name="Google Shape;282;p11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Тевтонский орден был создан в конце XII в. в Палестине для борьбы с «неверными». Пол- ное название ордена – «Орден госпиталя Святейшей Девы Марии в Иерусалиме». «Тевтон- ским» его назвали потому, что в него входили в основном рыцари немецкого, или «тевтон- ского» происхождения. В 1227 г. тевтоны по приглашению мазовецкого князя появились на севере Польши для борьбы с племенами пруссов, родственных литовцам, и вскоре поко- рили их.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Отношения с Тевтонским Орденом, Золотой Ордой, Мос- ковским княжеством</a:t>
            </a:r>
            <a:endParaRPr/>
          </a:p>
        </p:txBody>
      </p:sp>
      <p:sp>
        <p:nvSpPr>
          <p:cNvPr id="290" name="Google Shape;290;p12"/>
          <p:cNvSpPr txBox="1"/>
          <p:nvPr/>
        </p:nvSpPr>
        <p:spPr>
          <a:xfrm>
            <a:off x="1118726" y="1414731"/>
            <a:ext cx="4990341" cy="3859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Противостояние Тевтонского Ордена и ВКЛ в XIV в.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" name="Google Shape;291;p12"/>
          <p:cNvGrpSpPr/>
          <p:nvPr/>
        </p:nvGrpSpPr>
        <p:grpSpPr>
          <a:xfrm>
            <a:off x="1104900" y="4045789"/>
            <a:ext cx="4916338" cy="2650983"/>
            <a:chOff x="2003520" y="4409464"/>
            <a:chExt cx="7964854" cy="705421"/>
          </a:xfrm>
        </p:grpSpPr>
        <p:sp>
          <p:nvSpPr>
            <p:cNvPr id="292" name="Google Shape;292;p12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После поражения в 1236 г. под Шяуляем ры- царей Ордена меченосцев, основанного в Ливонии еще в 1203 г., папа римский прика- зал им присоединиться к Тевтонскому орде- ну. В результате в Прибалтике  образова- лись две провинции Ордена - прусская и ли- вонская, отделенные друг от друга Жемай- тией. С этого времени крестоносцы постави- ли целью захватить Жемайтию и объеди- нить свои земли.</a:t>
              </a:r>
              <a:endParaRPr/>
            </a:p>
          </p:txBody>
        </p:sp>
      </p:grpSp>
      <p:pic>
        <p:nvPicPr>
          <p:cNvPr id="294" name="Google Shape;29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2892" y="1414731"/>
            <a:ext cx="4988579" cy="52868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5" name="Google Shape;29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" y="2042278"/>
            <a:ext cx="4903585" cy="11952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96" name="Google Shape;296;p12"/>
          <p:cNvSpPr txBox="1"/>
          <p:nvPr/>
        </p:nvSpPr>
        <p:spPr>
          <a:xfrm>
            <a:off x="1117653" y="3288203"/>
            <a:ext cx="4990341" cy="3859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Основные направления агрессии Ордена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Отношения с Тевтонским Орденом, Золотой Ордой, Мос- ковским княжеством</a:t>
            </a:r>
            <a:endParaRPr/>
          </a:p>
        </p:txBody>
      </p:sp>
      <p:sp>
        <p:nvSpPr>
          <p:cNvPr id="303" name="Google Shape;303;p13"/>
          <p:cNvSpPr txBox="1"/>
          <p:nvPr/>
        </p:nvSpPr>
        <p:spPr>
          <a:xfrm>
            <a:off x="1130790" y="3022063"/>
            <a:ext cx="4990341" cy="3859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ВКЛ при первых литовских князьях</a:t>
            </a:r>
            <a:endParaRPr/>
          </a:p>
        </p:txBody>
      </p:sp>
      <p:grpSp>
        <p:nvGrpSpPr>
          <p:cNvPr id="304" name="Google Shape;304;p13"/>
          <p:cNvGrpSpPr/>
          <p:nvPr/>
        </p:nvGrpSpPr>
        <p:grpSpPr>
          <a:xfrm>
            <a:off x="1104900" y="5020574"/>
            <a:ext cx="9980682" cy="1676198"/>
            <a:chOff x="2003520" y="4409464"/>
            <a:chExt cx="7964854" cy="705421"/>
          </a:xfrm>
        </p:grpSpPr>
        <p:sp>
          <p:nvSpPr>
            <p:cNvPr id="305" name="Google Shape;305;p13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После завершения крестовых походов в Палестину борьба с язычниками-литовцами стала основной задачей тевтонов. Главная резиденция Ордена была перенесена со Святой зем- ли сначала в Венецию, а в 1309 г. - в прусский замок Мальборк. Однако борьба с литовца- ми оказалась делом нелегким: в </a:t>
              </a:r>
              <a:r>
                <a:rPr lang="ru-RU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1260 г. 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жемайты наголову разбили войско Ордена около озера Дурбе. После этого подняли восстание пруссы, давно завоеванные тевтонами, но не сломленные. Крестоносцам вновь довелось укрепляться в Прибалтике.</a:t>
              </a:r>
              <a:endParaRPr/>
            </a:p>
          </p:txBody>
        </p:sp>
      </p:grpSp>
      <p:grpSp>
        <p:nvGrpSpPr>
          <p:cNvPr id="307" name="Google Shape;307;p13"/>
          <p:cNvGrpSpPr/>
          <p:nvPr/>
        </p:nvGrpSpPr>
        <p:grpSpPr>
          <a:xfrm>
            <a:off x="6095241" y="1607720"/>
            <a:ext cx="3549228" cy="3214664"/>
            <a:chOff x="6018836" y="1627024"/>
            <a:chExt cx="3627462" cy="3573942"/>
          </a:xfrm>
        </p:grpSpPr>
        <p:pic>
          <p:nvPicPr>
            <p:cNvPr id="308" name="Google Shape;308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18836" y="1627024"/>
              <a:ext cx="3627462" cy="357394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sp>
          <p:nvSpPr>
            <p:cNvPr id="309" name="Google Shape;309;p13"/>
            <p:cNvSpPr/>
            <p:nvPr/>
          </p:nvSpPr>
          <p:spPr>
            <a:xfrm>
              <a:off x="6209855" y="2183300"/>
              <a:ext cx="297074" cy="283098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C0000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2113" y="1501025"/>
            <a:ext cx="5526143" cy="341741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16" name="Google Shape;316;p14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Отношения с Тевтонским Орденом, Золотой Ордой, Мос- ковским княжеством</a:t>
            </a:r>
            <a:endParaRPr/>
          </a:p>
        </p:txBody>
      </p:sp>
      <p:sp>
        <p:nvSpPr>
          <p:cNvPr id="317" name="Google Shape;317;p14"/>
          <p:cNvSpPr txBox="1"/>
          <p:nvPr/>
        </p:nvSpPr>
        <p:spPr>
          <a:xfrm>
            <a:off x="1906437" y="2766878"/>
            <a:ext cx="3260785" cy="88570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ВКЛ во второй половине XIII - первой половине XIV в.</a:t>
            </a:r>
            <a:endParaRPr/>
          </a:p>
        </p:txBody>
      </p:sp>
      <p:grpSp>
        <p:nvGrpSpPr>
          <p:cNvPr id="318" name="Google Shape;318;p14"/>
          <p:cNvGrpSpPr/>
          <p:nvPr/>
        </p:nvGrpSpPr>
        <p:grpSpPr>
          <a:xfrm>
            <a:off x="1104900" y="5020574"/>
            <a:ext cx="9980682" cy="1676198"/>
            <a:chOff x="2003520" y="4409464"/>
            <a:chExt cx="7964854" cy="705421"/>
          </a:xfrm>
        </p:grpSpPr>
        <p:sp>
          <p:nvSpPr>
            <p:cNvPr id="319" name="Google Shape;319;p14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Нападали крестоносцы и на белорусские земли. Белорусское Понеманье уже с конца ХІІІ в. стало ареной непрерывных походов прусского  рыцарства. Особенно часто подвергался  нападениям г. Гродно. Впервые крестоносцы напали на него в 1284 г., потом в 1295 г., дваж- ды в 1296 г., трижды в 1311 и 1328 гг. Позднее крестоносцы нападали и на более отдалён- ные города, доходя до Лиды, Берестья (Бреста), Каменца. Земли Белорусского Понеманья защищали не только славяне, но и литовцы, а также пруссы, поселённые в Гродно и Слони- ме.</a:t>
              </a:r>
              <a:endParaRPr/>
            </a:p>
          </p:txBody>
        </p:sp>
      </p:grpSp>
      <p:sp>
        <p:nvSpPr>
          <p:cNvPr id="321" name="Google Shape;321;p14"/>
          <p:cNvSpPr/>
          <p:nvPr/>
        </p:nvSpPr>
        <p:spPr>
          <a:xfrm>
            <a:off x="5949907" y="3515014"/>
            <a:ext cx="290667" cy="25463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5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Отношения с Тевтонским Орденом, Золотой Ордой, Мос- ковским княжеством</a:t>
            </a:r>
            <a:endParaRPr/>
          </a:p>
        </p:txBody>
      </p:sp>
      <p:sp>
        <p:nvSpPr>
          <p:cNvPr id="328" name="Google Shape;328;p15"/>
          <p:cNvSpPr txBox="1"/>
          <p:nvPr/>
        </p:nvSpPr>
        <p:spPr>
          <a:xfrm>
            <a:off x="1393899" y="2940492"/>
            <a:ext cx="3260785" cy="36451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Немецкие рыцари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15"/>
          <p:cNvGrpSpPr/>
          <p:nvPr/>
        </p:nvGrpSpPr>
        <p:grpSpPr>
          <a:xfrm>
            <a:off x="1104900" y="5072332"/>
            <a:ext cx="9980682" cy="1624440"/>
            <a:chOff x="2003520" y="4409464"/>
            <a:chExt cx="7964854" cy="705421"/>
          </a:xfrm>
        </p:grpSpPr>
        <p:sp>
          <p:nvSpPr>
            <p:cNvPr id="330" name="Google Shape;330;p15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Временами доходило и до крупных битв. В </a:t>
              </a:r>
              <a:r>
                <a:rPr lang="ru-RU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1348 г. 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белорусско-литовское войско столкну- лось с немецкими рыцарями на реке Стреве (приток Немана). На помощь крестоносцам прибыли наёмники - рыцари из Франции и Англии. Войско ВКЛ было усилено отрядами из Бреста, Полоцка, Витебска, Смоленска. Битва на Стреве носила очень жестокий характер. Несмотря на большие потери обеих сторон, битва закончилась практически безрезультат- но, хотя немецкие рыцари распространяли слухи о своей победе.</a:t>
              </a:r>
              <a:endParaRPr/>
            </a:p>
          </p:txBody>
        </p:sp>
      </p:grpSp>
      <p:pic>
        <p:nvPicPr>
          <p:cNvPr id="332" name="Google Shape;33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684" y="1478876"/>
            <a:ext cx="6172903" cy="328774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2113" y="1501025"/>
            <a:ext cx="5526143" cy="341741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39" name="Google Shape;339;p16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Отношения с Тевтонским Орденом, Золотой Ордой, Мос- ковским княжеством</a:t>
            </a:r>
            <a:endParaRPr/>
          </a:p>
        </p:txBody>
      </p:sp>
      <p:sp>
        <p:nvSpPr>
          <p:cNvPr id="340" name="Google Shape;340;p16"/>
          <p:cNvSpPr txBox="1"/>
          <p:nvPr/>
        </p:nvSpPr>
        <p:spPr>
          <a:xfrm>
            <a:off x="1883555" y="2766878"/>
            <a:ext cx="3260785" cy="88570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ВКЛ во второй половине XIII - первой половине XIV в.</a:t>
            </a:r>
            <a:endParaRPr/>
          </a:p>
        </p:txBody>
      </p:sp>
      <p:grpSp>
        <p:nvGrpSpPr>
          <p:cNvPr id="341" name="Google Shape;341;p16"/>
          <p:cNvGrpSpPr/>
          <p:nvPr/>
        </p:nvGrpSpPr>
        <p:grpSpPr>
          <a:xfrm>
            <a:off x="1104900" y="5246296"/>
            <a:ext cx="9980682" cy="1450475"/>
            <a:chOff x="2003520" y="4409464"/>
            <a:chExt cx="7964854" cy="705421"/>
          </a:xfrm>
        </p:grpSpPr>
        <p:sp>
          <p:nvSpPr>
            <p:cNvPr id="342" name="Google Shape;342;p16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Великую славу в обороне от крестоносцев Белорусского Понеманья приобрел гродненский каштелян (староста) Давид. В 1305 г. вместе с Гедимином он разбил немецкое войско около Гродно. В 1314 г. во время нападения крестоносцев на Новогрудок Давид уничтожил весь их обоз, забрал лошадей и заставил рыцарей бежать. Мало кто из крестоносцев вернулся домой, большинство полегло от голода и преследовавших воинов Давида.</a:t>
              </a:r>
              <a:endParaRPr/>
            </a:p>
          </p:txBody>
        </p:sp>
      </p:grpSp>
      <p:sp>
        <p:nvSpPr>
          <p:cNvPr id="344" name="Google Shape;344;p16"/>
          <p:cNvSpPr/>
          <p:nvPr/>
        </p:nvSpPr>
        <p:spPr>
          <a:xfrm>
            <a:off x="5949907" y="3515014"/>
            <a:ext cx="290667" cy="25463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6"/>
          <p:cNvSpPr/>
          <p:nvPr/>
        </p:nvSpPr>
        <p:spPr>
          <a:xfrm>
            <a:off x="6476119" y="3525261"/>
            <a:ext cx="290667" cy="25463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Отношения с Тевтонским Орденом, Золотой Ордой, Мос- ковским княжеством</a:t>
            </a:r>
            <a:endParaRPr/>
          </a:p>
        </p:txBody>
      </p:sp>
      <p:sp>
        <p:nvSpPr>
          <p:cNvPr id="352" name="Google Shape;352;p17"/>
          <p:cNvSpPr txBox="1"/>
          <p:nvPr/>
        </p:nvSpPr>
        <p:spPr>
          <a:xfrm>
            <a:off x="2100758" y="1482194"/>
            <a:ext cx="6492694" cy="3127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Давыд Городенский. Худ. П.Татарников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" name="Google Shape;353;p17"/>
          <p:cNvGrpSpPr/>
          <p:nvPr/>
        </p:nvGrpSpPr>
        <p:grpSpPr>
          <a:xfrm>
            <a:off x="1104900" y="3968151"/>
            <a:ext cx="7271349" cy="2728620"/>
            <a:chOff x="2003520" y="4409464"/>
            <a:chExt cx="7964854" cy="705421"/>
          </a:xfrm>
        </p:grpSpPr>
        <p:sp>
          <p:nvSpPr>
            <p:cNvPr id="354" name="Google Shape;354;p17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Вскоре Давид самостоятельно возглавил поход на Пруссию, а за- тем на союзную крестоносцам Мазовию. Слава Давида гремела далеко за пределами ВКЛ. В 1322-1324 гг. он помогал Пскову в за- щите от ливонских и датских рыцарей, доходя до Ревеля совре- менный Таллинн). В 1326 г. по поручению Гедимина Давид возгла- вил войско ВКЛ, которое участвовало в совместном с поляками походе на Бранденбург и Франкфурт-на-Одере. Во время этого по- хода Давид был убит мазовецким рыцарем. По одной из версий, он мстил за разорение Давидом Мазовии, а по другой - был подку- плен крестоносцами.</a:t>
              </a:r>
              <a:endParaRPr/>
            </a:p>
          </p:txBody>
        </p:sp>
      </p:grpSp>
      <p:pic>
        <p:nvPicPr>
          <p:cNvPr id="356" name="Google Shape;35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3452" y="1484395"/>
            <a:ext cx="2505075" cy="52101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"/>
          <p:cNvSpPr txBox="1"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45700" rIns="0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Отношения с Тевтонским Орденом, Золотой Ордой, Мос- ковским княжеством</a:t>
            </a:r>
            <a:endParaRPr/>
          </a:p>
        </p:txBody>
      </p:sp>
      <p:grpSp>
        <p:nvGrpSpPr>
          <p:cNvPr id="363" name="Google Shape;363;p18"/>
          <p:cNvGrpSpPr/>
          <p:nvPr/>
        </p:nvGrpSpPr>
        <p:grpSpPr>
          <a:xfrm>
            <a:off x="1104901" y="2406769"/>
            <a:ext cx="4873206" cy="4290001"/>
            <a:chOff x="2003520" y="4409464"/>
            <a:chExt cx="7964854" cy="705421"/>
          </a:xfrm>
        </p:grpSpPr>
        <p:sp>
          <p:nvSpPr>
            <p:cNvPr id="364" name="Google Shape;364;p18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48000" cap="flat" cmpd="thickThin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8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60-70-е гг. XIV в. ареной борьбы с кресто- носцами стали земли Белорусского Под- винья, куда неоднократно совершали похо- ды ливонские рыцари. Центром обороны Подвинья стал Полоцк, где с 1348 г. княжил Андрей Ольгердович. Уже в 1366 г. Полоцку довелось выдержать осаду крестоносцев во главе с ливонским магистром. А в 1373 г. по- лочане сами совершили поход в Ливонию. В дальнейшем князь Андрей вёл борьбу с го- родом крестоносцев Динабургом (современ- ный Даугавпилс в Латвии), который нахо- дился недалеко от Полоцка и постоянно уг- рожал ему. Не раз силы полочан опустоша- ли окрестности Динабурга и других замков крестоносцев.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6" name="Google Shape;36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2892" y="1414731"/>
            <a:ext cx="4988579" cy="52868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67" name="Google Shape;367;p18"/>
          <p:cNvSpPr txBox="1"/>
          <p:nvPr/>
        </p:nvSpPr>
        <p:spPr>
          <a:xfrm>
            <a:off x="1118726" y="1414731"/>
            <a:ext cx="4990341" cy="38597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Противостояние Тевтонского Ордена и ВКЛ в XIV в.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10573666" y="3542514"/>
            <a:ext cx="290667" cy="25463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9564376" y="3154326"/>
            <a:ext cx="290667" cy="25463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2060"/>
          </a:solidFill>
          <a:ln>
            <a:noFill/>
          </a:ln>
          <a:effectLst>
            <a:outerShdw blurRad="39000" dist="254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1624</Words>
  <Application>Microsoft Office PowerPoint</Application>
  <PresentationFormat>Произвольный</PresentationFormat>
  <Paragraphs>75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Научная литература 16 х 9</vt:lpstr>
      <vt:lpstr>Борьба с агрессией крестоносцев в XIII–XV вв.: Владимир Полоцкий, Давыд Городенский, Андрей Полоцкий, «Великая война» и Грюнвальдская битва.</vt:lpstr>
      <vt:lpstr>Отношения с Тевтонским Орденом, Золотой Ордой, Мос- ковским княжеством</vt:lpstr>
      <vt:lpstr>Отношения с Тевтонским Орденом, Золотой Ордой, Мос- ковским княжеством</vt:lpstr>
      <vt:lpstr>Отношения с Тевтонским Орденом, Золотой Ордой, Мос- ковским княжеством</vt:lpstr>
      <vt:lpstr>Отношения с Тевтонским Орденом, Золотой Ордой, Мос- ковским княжеством</vt:lpstr>
      <vt:lpstr>Отношения с Тевтонским Орденом, Золотой Ордой, Мос- ковским княжеством</vt:lpstr>
      <vt:lpstr>Отношения с Тевтонским Орденом, Золотой Ордой, Мос- ковским княжеством</vt:lpstr>
      <vt:lpstr>Отношения с Тевтонским Орденом, Золотой Ордой, Мос- ковским княжеством</vt:lpstr>
      <vt:lpstr>Отношения с Тевтонским Орденом, Золотой Ордой, Мос- ковским княжеством</vt:lpstr>
      <vt:lpstr>Отношения с Тевтонским Орденом, Золотой Ордой, Мос- ковским княжеством</vt:lpstr>
      <vt:lpstr>Отношения с Тевтонским Орденом, Золотой Ордой, Мос- ковским княжеством</vt:lpstr>
      <vt:lpstr>Усиление внешней опасности. Грюнвальдская битва: ре- зультаты и историческое значение</vt:lpstr>
      <vt:lpstr>Усиление внешней опасности. Грюнвальдская битва: ре- зультаты и историческое значение</vt:lpstr>
      <vt:lpstr>Усиление внешней опасности. Грюнвальдская битва: ре- зультаты и историческое значение</vt:lpstr>
      <vt:lpstr>Усиление внешней опасности. Грюнвальдская битва: ре- зультаты и историческое значение</vt:lpstr>
      <vt:lpstr>Усиление внешней опасности. Грюнвальдская битва: ре- зультаты и историческое значение</vt:lpstr>
      <vt:lpstr>Усиление внешней опасности. Грюнвальдская битва: ре- зультаты и историческое значение</vt:lpstr>
      <vt:lpstr>Внешняя и внутренняя политика Витовта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Борьба с агрессией крестоносцев в XIII–XV вв.: Владимир Полоцкий, Давыд Городенский, Андрей Полоцкий, «Великая война» и Грюнвальдская битва.</dc:title>
  <dc:creator>Ситник П.В.</dc:creator>
  <cp:lastModifiedBy>1111</cp:lastModifiedBy>
  <cp:revision>1</cp:revision>
  <dcterms:created xsi:type="dcterms:W3CDTF">2014-04-17T22:28:38Z</dcterms:created>
  <dcterms:modified xsi:type="dcterms:W3CDTF">2022-12-02T19:52:06Z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19.10.2019</vt:lpwstr>
  </property>
</Properties>
</file>