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embeddedFontLst>
    <p:embeddedFont>
      <p:font typeface="Quattrocento Sa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0" roundtripDataSignature="AMtx7mhBnkH8j8g79skkVJfTxM/xzOSO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QuattrocentoSans-bold.fntdata"/><Relationship Id="rId16" Type="http://schemas.openxmlformats.org/officeDocument/2006/relationships/font" Target="fonts/QuattrocentoSans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QuattrocentoSans-boldItalic.fntdata"/><Relationship Id="rId6" Type="http://schemas.openxmlformats.org/officeDocument/2006/relationships/slide" Target="slides/slide1.xml"/><Relationship Id="rId18" Type="http://schemas.openxmlformats.org/officeDocument/2006/relationships/font" Target="fonts/QuattrocentoSans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6" name="Google Shape;27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8" name="Google Shape;17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9" name="Google Shape;18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8" name="Google Shape;20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9" name="Google Shape;2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>
  <p:cSld name="Титульный слайд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oogle Shape;17;p1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18" name="Google Shape;18;p12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" name="Google Shape;19;p12"/>
            <p:cNvSpPr/>
            <p:nvPr/>
          </p:nvSpPr>
          <p:spPr>
            <a:xfrm>
              <a:off x="0" y="5184648"/>
              <a:ext cx="9144000" cy="1673352"/>
            </a:xfrm>
            <a:prstGeom prst="rect">
              <a:avLst/>
            </a:prstGeom>
            <a:gradFill>
              <a:gsLst>
                <a:gs pos="0">
                  <a:srgbClr val="3A5F7B">
                    <a:alpha val="89803"/>
                  </a:srgbClr>
                </a:gs>
                <a:gs pos="39000">
                  <a:srgbClr val="3A5F7B">
                    <a:alpha val="40000"/>
                  </a:srgbClr>
                </a:gs>
                <a:gs pos="100000">
                  <a:srgbClr val="A46721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0" name="Google Shape;20;p12"/>
            <p:cNvSpPr/>
            <p:nvPr/>
          </p:nvSpPr>
          <p:spPr>
            <a:xfrm>
              <a:off x="0" y="5180368"/>
              <a:ext cx="9144000" cy="1600200"/>
            </a:xfrm>
            <a:prstGeom prst="rect">
              <a:avLst/>
            </a:prstGeom>
            <a:gradFill>
              <a:gsLst>
                <a:gs pos="0">
                  <a:srgbClr val="3A5F7B">
                    <a:alpha val="24705"/>
                  </a:srgbClr>
                </a:gs>
                <a:gs pos="39000">
                  <a:srgbClr val="3A5F7B">
                    <a:alpha val="24705"/>
                  </a:srgbClr>
                </a:gs>
                <a:gs pos="100000">
                  <a:srgbClr val="A46721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1" name="Google Shape;21;p12"/>
            <p:cNvSpPr/>
            <p:nvPr/>
          </p:nvSpPr>
          <p:spPr>
            <a:xfrm>
              <a:off x="0" y="3352801"/>
              <a:ext cx="9144000" cy="1827567"/>
            </a:xfrm>
            <a:prstGeom prst="rect">
              <a:avLst/>
            </a:prstGeom>
            <a:gradFill>
              <a:gsLst>
                <a:gs pos="0">
                  <a:srgbClr val="FFFFFF">
                    <a:alpha val="49803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162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cxnSp>
          <p:nvCxnSpPr>
            <p:cNvPr id="22" name="Google Shape;22;p12"/>
            <p:cNvCxnSpPr/>
            <p:nvPr/>
          </p:nvCxnSpPr>
          <p:spPr>
            <a:xfrm>
              <a:off x="0" y="5181600"/>
              <a:ext cx="9144000" cy="1588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3" name="Google Shape;23;p12"/>
          <p:cNvSpPr txBox="1"/>
          <p:nvPr>
            <p:ph type="ctrTitle"/>
          </p:nvPr>
        </p:nvSpPr>
        <p:spPr>
          <a:xfrm>
            <a:off x="455676" y="3373031"/>
            <a:ext cx="8229600" cy="20436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Font typeface="Bookman Old Style"/>
              <a:buNone/>
              <a:defRPr sz="7000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" type="subTitle"/>
          </p:nvPr>
        </p:nvSpPr>
        <p:spPr>
          <a:xfrm>
            <a:off x="566801" y="5429252"/>
            <a:ext cx="8129524" cy="757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cap="non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/>
          <p:nvPr>
            <p:ph type="title"/>
          </p:nvPr>
        </p:nvSpPr>
        <p:spPr>
          <a:xfrm>
            <a:off x="35496" y="132671"/>
            <a:ext cx="9073008" cy="10754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" type="body"/>
          </p:nvPr>
        </p:nvSpPr>
        <p:spPr>
          <a:xfrm>
            <a:off x="533400" y="1600203"/>
            <a:ext cx="8077200" cy="44124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0" type="dt"/>
          </p:nvPr>
        </p:nvSpPr>
        <p:spPr>
          <a:xfrm>
            <a:off x="5334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idx="11" type="ftr"/>
          </p:nvPr>
        </p:nvSpPr>
        <p:spPr>
          <a:xfrm>
            <a:off x="3124200" y="610462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3"/>
          <p:cNvSpPr txBox="1"/>
          <p:nvPr>
            <p:ph idx="12" type="sldNum"/>
          </p:nvPr>
        </p:nvSpPr>
        <p:spPr>
          <a:xfrm>
            <a:off x="64770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1" name="Google Shape;31;p13"/>
          <p:cNvSpPr/>
          <p:nvPr/>
        </p:nvSpPr>
        <p:spPr>
          <a:xfrm>
            <a:off x="0" y="0"/>
            <a:ext cx="9144000" cy="1196753"/>
          </a:xfrm>
          <a:prstGeom prst="rect">
            <a:avLst/>
          </a:prstGeom>
          <a:gradFill>
            <a:gsLst>
              <a:gs pos="0">
                <a:srgbClr val="3A5F7B">
                  <a:alpha val="89803"/>
                </a:srgbClr>
              </a:gs>
              <a:gs pos="39000">
                <a:srgbClr val="3A5F7B">
                  <a:alpha val="40000"/>
                </a:srgbClr>
              </a:gs>
              <a:gs pos="100000">
                <a:srgbClr val="A46721">
                  <a:alpha val="4000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32" name="Google Shape;32;p13"/>
          <p:cNvSpPr/>
          <p:nvPr/>
        </p:nvSpPr>
        <p:spPr>
          <a:xfrm>
            <a:off x="0" y="1"/>
            <a:ext cx="9144000" cy="1196752"/>
          </a:xfrm>
          <a:prstGeom prst="rect">
            <a:avLst/>
          </a:prstGeom>
          <a:gradFill>
            <a:gsLst>
              <a:gs pos="0">
                <a:srgbClr val="3A5F7B">
                  <a:alpha val="24705"/>
                </a:srgbClr>
              </a:gs>
              <a:gs pos="39000">
                <a:srgbClr val="3A5F7B">
                  <a:alpha val="24705"/>
                </a:srgbClr>
              </a:gs>
              <a:gs pos="100000">
                <a:srgbClr val="A46721">
                  <a:alpha val="24705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cxnSp>
        <p:nvCxnSpPr>
          <p:cNvPr id="33" name="Google Shape;33;p13"/>
          <p:cNvCxnSpPr/>
          <p:nvPr/>
        </p:nvCxnSpPr>
        <p:spPr>
          <a:xfrm>
            <a:off x="-10843" y="1202671"/>
            <a:ext cx="9144000" cy="1588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showMasterSp="0">
  <p:cSld name="Заголовок раздела">
    <p:bg>
      <p:bgPr>
        <a:solidFill>
          <a:schemeClr val="lt1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oogle Shape;35;p14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6" name="Google Shape;36;p14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7" name="Google Shape;37;p14"/>
            <p:cNvSpPr/>
            <p:nvPr/>
          </p:nvSpPr>
          <p:spPr>
            <a:xfrm>
              <a:off x="0" y="342900"/>
              <a:ext cx="9144000" cy="6172200"/>
            </a:xfrm>
            <a:prstGeom prst="rect">
              <a:avLst/>
            </a:prstGeom>
            <a:gradFill>
              <a:gsLst>
                <a:gs pos="0">
                  <a:srgbClr val="3A5F7B">
                    <a:alpha val="89803"/>
                  </a:srgbClr>
                </a:gs>
                <a:gs pos="39000">
                  <a:srgbClr val="3A5F7B">
                    <a:alpha val="40000"/>
                  </a:srgbClr>
                </a:gs>
                <a:gs pos="100000">
                  <a:srgbClr val="A46721">
                    <a:alpha val="400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8" name="Google Shape;38;p14"/>
            <p:cNvSpPr/>
            <p:nvPr/>
          </p:nvSpPr>
          <p:spPr>
            <a:xfrm>
              <a:off x="0" y="457200"/>
              <a:ext cx="9144000" cy="5943600"/>
            </a:xfrm>
            <a:prstGeom prst="rect">
              <a:avLst/>
            </a:prstGeom>
            <a:gradFill>
              <a:gsLst>
                <a:gs pos="0">
                  <a:srgbClr val="3A5F7B">
                    <a:alpha val="24705"/>
                  </a:srgbClr>
                </a:gs>
                <a:gs pos="39000">
                  <a:srgbClr val="3A5F7B">
                    <a:alpha val="24705"/>
                  </a:srgbClr>
                </a:gs>
                <a:gs pos="100000">
                  <a:srgbClr val="A46721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cxnSp>
          <p:nvCxnSpPr>
            <p:cNvPr id="39" name="Google Shape;39;p14"/>
            <p:cNvCxnSpPr/>
            <p:nvPr/>
          </p:nvCxnSpPr>
          <p:spPr>
            <a:xfrm>
              <a:off x="0" y="341312"/>
              <a:ext cx="9144000" cy="1588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0" name="Google Shape;40;p14"/>
            <p:cNvCxnSpPr/>
            <p:nvPr/>
          </p:nvCxnSpPr>
          <p:spPr>
            <a:xfrm>
              <a:off x="0" y="6505575"/>
              <a:ext cx="9144000" cy="1588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41" name="Google Shape;41;p14"/>
          <p:cNvSpPr txBox="1"/>
          <p:nvPr>
            <p:ph type="title"/>
          </p:nvPr>
        </p:nvSpPr>
        <p:spPr>
          <a:xfrm>
            <a:off x="533402" y="3962402"/>
            <a:ext cx="8153399" cy="13715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Bookman Old Style"/>
              <a:buNone/>
              <a:defRPr b="0" sz="4000" cap="none">
                <a:solidFill>
                  <a:schemeClr val="lt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557276" y="5438776"/>
            <a:ext cx="8129524" cy="904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 cap="none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5"/>
          <p:cNvSpPr txBox="1"/>
          <p:nvPr>
            <p:ph type="title"/>
          </p:nvPr>
        </p:nvSpPr>
        <p:spPr>
          <a:xfrm>
            <a:off x="533400" y="457200"/>
            <a:ext cx="8077200" cy="10754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5"/>
          <p:cNvSpPr txBox="1"/>
          <p:nvPr>
            <p:ph idx="1" type="body"/>
          </p:nvPr>
        </p:nvSpPr>
        <p:spPr>
          <a:xfrm>
            <a:off x="533400" y="1600201"/>
            <a:ext cx="39624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6" name="Google Shape;46;p15"/>
          <p:cNvSpPr txBox="1"/>
          <p:nvPr>
            <p:ph idx="2" type="body"/>
          </p:nvPr>
        </p:nvSpPr>
        <p:spPr>
          <a:xfrm>
            <a:off x="4648200" y="1600201"/>
            <a:ext cx="39624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5334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3124200" y="610462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64770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type="title"/>
          </p:nvPr>
        </p:nvSpPr>
        <p:spPr>
          <a:xfrm>
            <a:off x="533400" y="457200"/>
            <a:ext cx="8077200" cy="10754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Bookman Old Styl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" type="body"/>
          </p:nvPr>
        </p:nvSpPr>
        <p:spPr>
          <a:xfrm>
            <a:off x="533400" y="1600201"/>
            <a:ext cx="3963988" cy="5746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16"/>
          <p:cNvSpPr txBox="1"/>
          <p:nvPr>
            <p:ph idx="2" type="body"/>
          </p:nvPr>
        </p:nvSpPr>
        <p:spPr>
          <a:xfrm>
            <a:off x="533400" y="2174877"/>
            <a:ext cx="3963988" cy="384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4" name="Google Shape;54;p16"/>
          <p:cNvSpPr txBox="1"/>
          <p:nvPr>
            <p:ph idx="3" type="body"/>
          </p:nvPr>
        </p:nvSpPr>
        <p:spPr>
          <a:xfrm>
            <a:off x="4645027" y="1600201"/>
            <a:ext cx="3965574" cy="5746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5" name="Google Shape;55;p16"/>
          <p:cNvSpPr txBox="1"/>
          <p:nvPr>
            <p:ph idx="4" type="body"/>
          </p:nvPr>
        </p:nvSpPr>
        <p:spPr>
          <a:xfrm>
            <a:off x="4645027" y="2174877"/>
            <a:ext cx="3965574" cy="384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6" name="Google Shape;56;p16"/>
          <p:cNvSpPr txBox="1"/>
          <p:nvPr>
            <p:ph idx="10" type="dt"/>
          </p:nvPr>
        </p:nvSpPr>
        <p:spPr>
          <a:xfrm>
            <a:off x="5334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1" type="ftr"/>
          </p:nvPr>
        </p:nvSpPr>
        <p:spPr>
          <a:xfrm>
            <a:off x="3124200" y="610462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6"/>
          <p:cNvSpPr txBox="1"/>
          <p:nvPr>
            <p:ph idx="12" type="sldNum"/>
          </p:nvPr>
        </p:nvSpPr>
        <p:spPr>
          <a:xfrm>
            <a:off x="64770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7"/>
          <p:cNvSpPr txBox="1"/>
          <p:nvPr>
            <p:ph type="title"/>
          </p:nvPr>
        </p:nvSpPr>
        <p:spPr>
          <a:xfrm>
            <a:off x="533400" y="457200"/>
            <a:ext cx="8077200" cy="10754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7"/>
          <p:cNvSpPr txBox="1"/>
          <p:nvPr>
            <p:ph idx="10" type="dt"/>
          </p:nvPr>
        </p:nvSpPr>
        <p:spPr>
          <a:xfrm>
            <a:off x="5334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7"/>
          <p:cNvSpPr txBox="1"/>
          <p:nvPr>
            <p:ph idx="11" type="ftr"/>
          </p:nvPr>
        </p:nvSpPr>
        <p:spPr>
          <a:xfrm>
            <a:off x="3124200" y="610462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2" type="sldNum"/>
          </p:nvPr>
        </p:nvSpPr>
        <p:spPr>
          <a:xfrm>
            <a:off x="64770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/>
          <p:nvPr>
            <p:ph type="title"/>
          </p:nvPr>
        </p:nvSpPr>
        <p:spPr>
          <a:xfrm>
            <a:off x="533400" y="457200"/>
            <a:ext cx="2932114" cy="9683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Quattrocento Sans"/>
              <a:buNone/>
              <a:defRPr b="1" sz="2000"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" type="body"/>
          </p:nvPr>
        </p:nvSpPr>
        <p:spPr>
          <a:xfrm>
            <a:off x="3575050" y="457200"/>
            <a:ext cx="5035550" cy="55626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8" name="Google Shape;68;p19"/>
          <p:cNvSpPr txBox="1"/>
          <p:nvPr>
            <p:ph idx="2" type="body"/>
          </p:nvPr>
        </p:nvSpPr>
        <p:spPr>
          <a:xfrm>
            <a:off x="533400" y="1435101"/>
            <a:ext cx="2932114" cy="45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9"/>
          <p:cNvSpPr txBox="1"/>
          <p:nvPr>
            <p:ph idx="10" type="dt"/>
          </p:nvPr>
        </p:nvSpPr>
        <p:spPr>
          <a:xfrm>
            <a:off x="5334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1" type="ftr"/>
          </p:nvPr>
        </p:nvSpPr>
        <p:spPr>
          <a:xfrm>
            <a:off x="3124200" y="610462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2" type="sldNum"/>
          </p:nvPr>
        </p:nvSpPr>
        <p:spPr>
          <a:xfrm>
            <a:off x="64770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Quattrocento Sans"/>
              <a:buNone/>
              <a:defRPr b="1" sz="2000"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20"/>
          <p:cNvSpPr txBox="1"/>
          <p:nvPr>
            <p:ph idx="1" type="body"/>
          </p:nvPr>
        </p:nvSpPr>
        <p:spPr>
          <a:xfrm>
            <a:off x="1792288" y="5367338"/>
            <a:ext cx="5486400" cy="652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6" name="Google Shape;76;p20"/>
          <p:cNvSpPr txBox="1"/>
          <p:nvPr>
            <p:ph idx="10" type="dt"/>
          </p:nvPr>
        </p:nvSpPr>
        <p:spPr>
          <a:xfrm>
            <a:off x="5334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1" type="ftr"/>
          </p:nvPr>
        </p:nvSpPr>
        <p:spPr>
          <a:xfrm>
            <a:off x="3124200" y="610462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2" type="sldNum"/>
          </p:nvPr>
        </p:nvSpPr>
        <p:spPr>
          <a:xfrm>
            <a:off x="64770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1"/>
          <p:cNvSpPr txBox="1"/>
          <p:nvPr>
            <p:ph type="title"/>
          </p:nvPr>
        </p:nvSpPr>
        <p:spPr>
          <a:xfrm>
            <a:off x="533400" y="457200"/>
            <a:ext cx="8077200" cy="10754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Bookman Old Style"/>
              <a:buNone/>
              <a:defRPr b="0" i="0" sz="4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11"/>
          <p:cNvSpPr txBox="1"/>
          <p:nvPr>
            <p:ph idx="1" type="body"/>
          </p:nvPr>
        </p:nvSpPr>
        <p:spPr>
          <a:xfrm>
            <a:off x="533400" y="1600203"/>
            <a:ext cx="8077200" cy="44124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0" type="dt"/>
          </p:nvPr>
        </p:nvSpPr>
        <p:spPr>
          <a:xfrm>
            <a:off x="5334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14" name="Google Shape;14;p11"/>
          <p:cNvSpPr txBox="1"/>
          <p:nvPr>
            <p:ph idx="11" type="ftr"/>
          </p:nvPr>
        </p:nvSpPr>
        <p:spPr>
          <a:xfrm>
            <a:off x="3124200" y="610462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15" name="Google Shape;15;p11"/>
          <p:cNvSpPr txBox="1"/>
          <p:nvPr>
            <p:ph idx="12" type="sldNum"/>
          </p:nvPr>
        </p:nvSpPr>
        <p:spPr>
          <a:xfrm>
            <a:off x="6477000" y="6104626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2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251520" y="3097538"/>
            <a:ext cx="8712967" cy="204368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Bookman Old Style"/>
              <a:buNone/>
            </a:pPr>
            <a:r>
              <a:rPr lang="ru-RU" sz="4800">
                <a:solidFill>
                  <a:schemeClr val="dk2"/>
                </a:solidFill>
              </a:rPr>
              <a:t>Спрос, предложение, рыночная цена</a:t>
            </a:r>
            <a:endParaRPr sz="4800"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07504" y="5429253"/>
            <a:ext cx="8928991" cy="37601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rPr b="1" lang="ru-RU"/>
              <a:t>ОБЩЕСТВОВЕДЕНИЕ (ПОВЫШЕННЫЙ УРОВЕНЬ). 10 КЛАСС</a:t>
            </a:r>
            <a:endParaRPr b="1"/>
          </a:p>
        </p:txBody>
      </p:sp>
      <p:sp>
        <p:nvSpPr>
          <p:cNvPr id="86" name="Google Shape;86;p1"/>
          <p:cNvSpPr txBox="1"/>
          <p:nvPr/>
        </p:nvSpPr>
        <p:spPr>
          <a:xfrm>
            <a:off x="107505" y="6381328"/>
            <a:ext cx="1728192" cy="37601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b="1" i="0" lang="ru-RU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СИТНИК П.В.</a:t>
            </a:r>
            <a:endParaRPr b="1" i="0" sz="1600" u="none" cap="none" strike="noStrik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113184" y="116632"/>
            <a:ext cx="8928991" cy="37601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</a:pPr>
            <a:r>
              <a:rPr b="1" i="0" lang="ru-RU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ЛИЦЕЙ ИВАЦЕВИЧСКОГО РАЙОНА</a:t>
            </a:r>
            <a:endParaRPr b="1" i="0" sz="1600" u="none" cap="none" strike="noStrike">
              <a:solidFill>
                <a:schemeClr val="dk2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3707903" y="6381328"/>
            <a:ext cx="1728192" cy="37601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b="1" i="0" lang="ru-RU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2021</a:t>
            </a:r>
            <a:endParaRPr b="1" i="0" sz="1600" u="none" cap="none" strike="noStrik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0"/>
          <p:cNvSpPr txBox="1"/>
          <p:nvPr/>
        </p:nvSpPr>
        <p:spPr>
          <a:xfrm>
            <a:off x="72637" y="3965927"/>
            <a:ext cx="4231500" cy="1754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Q - объём производства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 - цена товара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dd - кривая спроса</a:t>
            </a:r>
            <a:endParaRPr/>
          </a:p>
          <a:p>
            <a:pPr indent="-625475" lvl="0" marL="625475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</a:t>
            </a:r>
            <a:r>
              <a:rPr lang="ru-RU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1</a:t>
            </a: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</a:t>
            </a:r>
            <a:r>
              <a:rPr lang="ru-RU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1</a:t>
            </a:r>
            <a:r>
              <a:rPr lang="ru-RU" sz="120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ru-RU" sz="180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- изменение спроса под воздей- ствием неценовых факторов</a:t>
            </a:r>
            <a:endParaRPr sz="120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ss - кривая предложения</a:t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80" name="Google Shape;280;p10"/>
          <p:cNvGrpSpPr/>
          <p:nvPr/>
        </p:nvGrpSpPr>
        <p:grpSpPr>
          <a:xfrm>
            <a:off x="4117252" y="3717032"/>
            <a:ext cx="4188582" cy="3062470"/>
            <a:chOff x="4583960" y="3401645"/>
            <a:chExt cx="4188582" cy="3260325"/>
          </a:xfrm>
        </p:grpSpPr>
        <p:cxnSp>
          <p:nvCxnSpPr>
            <p:cNvPr id="281" name="Google Shape;281;p10"/>
            <p:cNvCxnSpPr/>
            <p:nvPr/>
          </p:nvCxnSpPr>
          <p:spPr>
            <a:xfrm>
              <a:off x="4932040" y="6453336"/>
              <a:ext cx="3816424" cy="0"/>
            </a:xfrm>
            <a:prstGeom prst="straightConnector1">
              <a:avLst/>
            </a:prstGeom>
            <a:noFill/>
            <a:ln cap="rnd" cmpd="sng" w="34925">
              <a:solidFill>
                <a:schemeClr val="accent5"/>
              </a:solidFill>
              <a:prstDash val="solid"/>
              <a:round/>
              <a:headEnd len="sm" w="sm" type="none"/>
              <a:tailEnd len="med" w="med" type="triangle"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</p:cxnSp>
        <p:cxnSp>
          <p:nvCxnSpPr>
            <p:cNvPr id="282" name="Google Shape;282;p10"/>
            <p:cNvCxnSpPr/>
            <p:nvPr/>
          </p:nvCxnSpPr>
          <p:spPr>
            <a:xfrm rot="10800000">
              <a:off x="4932040" y="3429000"/>
              <a:ext cx="0" cy="3024336"/>
            </a:xfrm>
            <a:prstGeom prst="straightConnector1">
              <a:avLst/>
            </a:prstGeom>
            <a:noFill/>
            <a:ln cap="rnd" cmpd="sng" w="34925">
              <a:solidFill>
                <a:schemeClr val="accent5"/>
              </a:solidFill>
              <a:prstDash val="solid"/>
              <a:round/>
              <a:headEnd len="sm" w="sm" type="none"/>
              <a:tailEnd len="med" w="med" type="triangle"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</p:cxnSp>
        <p:cxnSp>
          <p:nvCxnSpPr>
            <p:cNvPr id="283" name="Google Shape;283;p10"/>
            <p:cNvCxnSpPr/>
            <p:nvPr/>
          </p:nvCxnSpPr>
          <p:spPr>
            <a:xfrm flipH="1" rot="10800000">
              <a:off x="5232032" y="3964414"/>
              <a:ext cx="2808312" cy="2080568"/>
            </a:xfrm>
            <a:prstGeom prst="straightConnector1">
              <a:avLst/>
            </a:prstGeom>
            <a:noFill/>
            <a:ln cap="rnd" cmpd="sng" w="349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</p:cxnSp>
        <p:sp>
          <p:nvSpPr>
            <p:cNvPr id="284" name="Google Shape;284;p10"/>
            <p:cNvSpPr txBox="1"/>
            <p:nvPr/>
          </p:nvSpPr>
          <p:spPr>
            <a:xfrm>
              <a:off x="4608004" y="6268670"/>
              <a:ext cx="321000" cy="3933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0</a:t>
              </a:r>
              <a:endParaRPr/>
            </a:p>
          </p:txBody>
        </p:sp>
        <p:sp>
          <p:nvSpPr>
            <p:cNvPr id="285" name="Google Shape;285;p10"/>
            <p:cNvSpPr txBox="1"/>
            <p:nvPr/>
          </p:nvSpPr>
          <p:spPr>
            <a:xfrm>
              <a:off x="8427542" y="6044981"/>
              <a:ext cx="345000" cy="3933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Q</a:t>
              </a:r>
              <a:endParaRPr b="1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6" name="Google Shape;286;p10"/>
            <p:cNvSpPr txBox="1"/>
            <p:nvPr/>
          </p:nvSpPr>
          <p:spPr>
            <a:xfrm>
              <a:off x="4583960" y="3401645"/>
              <a:ext cx="325800" cy="3933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P</a:t>
              </a:r>
              <a:endParaRPr b="1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7" name="Google Shape;287;p10"/>
            <p:cNvSpPr txBox="1"/>
            <p:nvPr/>
          </p:nvSpPr>
          <p:spPr>
            <a:xfrm>
              <a:off x="5086800" y="5663663"/>
              <a:ext cx="290400" cy="3933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s</a:t>
              </a:r>
              <a:endParaRPr b="1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8" name="Google Shape;288;p10"/>
            <p:cNvSpPr txBox="1"/>
            <p:nvPr/>
          </p:nvSpPr>
          <p:spPr>
            <a:xfrm>
              <a:off x="7895112" y="3964414"/>
              <a:ext cx="290400" cy="3933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s</a:t>
              </a:r>
              <a:endParaRPr b="1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cxnSp>
        <p:nvCxnSpPr>
          <p:cNvPr id="289" name="Google Shape;289;p10"/>
          <p:cNvCxnSpPr/>
          <p:nvPr/>
        </p:nvCxnSpPr>
        <p:spPr>
          <a:xfrm>
            <a:off x="4969388" y="4268067"/>
            <a:ext cx="1800200" cy="1800200"/>
          </a:xfrm>
          <a:prstGeom prst="straightConnector1">
            <a:avLst/>
          </a:prstGeom>
          <a:noFill/>
          <a:ln cap="rnd" cmpd="sng" w="349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  <a:effectLst>
            <a:outerShdw blurRad="39000" dir="5400000" dist="25400">
              <a:srgbClr val="000000">
                <a:alpha val="34901"/>
              </a:srgbClr>
            </a:outerShdw>
          </a:effectLst>
        </p:spPr>
      </p:cxnSp>
      <p:sp>
        <p:nvSpPr>
          <p:cNvPr id="290" name="Google Shape;290;p10"/>
          <p:cNvSpPr txBox="1"/>
          <p:nvPr/>
        </p:nvSpPr>
        <p:spPr>
          <a:xfrm>
            <a:off x="4969388" y="4083401"/>
            <a:ext cx="322524" cy="36933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rPr>
              <a:t>d</a:t>
            </a:r>
            <a:endParaRPr b="1" sz="1800">
              <a:solidFill>
                <a:schemeClr val="accent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91" name="Google Shape;291;p10"/>
          <p:cNvSpPr txBox="1"/>
          <p:nvPr/>
        </p:nvSpPr>
        <p:spPr>
          <a:xfrm>
            <a:off x="6608326" y="5698935"/>
            <a:ext cx="322524" cy="36933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rPr>
              <a:t>d</a:t>
            </a:r>
            <a:endParaRPr b="1" sz="1800">
              <a:solidFill>
                <a:schemeClr val="accent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92" name="Google Shape;292;p10"/>
          <p:cNvGrpSpPr/>
          <p:nvPr/>
        </p:nvGrpSpPr>
        <p:grpSpPr>
          <a:xfrm>
            <a:off x="120452" y="1367843"/>
            <a:ext cx="8916044" cy="2180143"/>
            <a:chOff x="3349" y="1954098"/>
            <a:chExt cx="3801423" cy="862072"/>
          </a:xfrm>
        </p:grpSpPr>
        <p:sp>
          <p:nvSpPr>
            <p:cNvPr id="293" name="Google Shape;293;p10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4" name="Google Shape;294;p10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При анализе рыночной конъюнктуры необходимо проводить чёткое различие меж- ду спросом и величиной спроса, а также между изменениями величины спроса и из- менениями в самом спросе на данный товар. Изменение величины спроса наблю- дается при изменении цены рассматриваемого товара и неизменности всех прочих параметров (вкусов, доходов, цен на другие товары). На графике подобное измене- ние отражается движением вдоль кривой спроса. Изменение спроса происходит при неизменности рыночных цен на рассматриваемый товар, т. е. под воздействием ка- ких-либо неценовых факторов, и на графике отражается смещением кривой спроса вправо или влево.</a:t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cxnSp>
        <p:nvCxnSpPr>
          <p:cNvPr id="295" name="Google Shape;295;p10"/>
          <p:cNvCxnSpPr/>
          <p:nvPr/>
        </p:nvCxnSpPr>
        <p:spPr>
          <a:xfrm>
            <a:off x="6273356" y="5499727"/>
            <a:ext cx="700296" cy="25750"/>
          </a:xfrm>
          <a:prstGeom prst="straightConnector1">
            <a:avLst/>
          </a:prstGeom>
          <a:noFill/>
          <a:ln cap="rnd" cmpd="sng" w="9525">
            <a:solidFill>
              <a:schemeClr val="accent5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96" name="Google Shape;296;p10"/>
          <p:cNvCxnSpPr/>
          <p:nvPr/>
        </p:nvCxnSpPr>
        <p:spPr>
          <a:xfrm>
            <a:off x="5846052" y="4268067"/>
            <a:ext cx="1800200" cy="1800200"/>
          </a:xfrm>
          <a:prstGeom prst="straightConnector1">
            <a:avLst/>
          </a:prstGeom>
          <a:noFill/>
          <a:ln cap="rnd" cmpd="sng" w="349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  <a:effectLst>
            <a:outerShdw blurRad="39000" dir="5400000" dist="25400">
              <a:srgbClr val="000000">
                <a:alpha val="34901"/>
              </a:srgbClr>
            </a:outerShdw>
          </a:effectLst>
        </p:spPr>
      </p:cxnSp>
      <p:sp>
        <p:nvSpPr>
          <p:cNvPr id="297" name="Google Shape;297;p10"/>
          <p:cNvSpPr txBox="1"/>
          <p:nvPr/>
        </p:nvSpPr>
        <p:spPr>
          <a:xfrm>
            <a:off x="5941336" y="4089262"/>
            <a:ext cx="428322" cy="36933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rPr>
              <a:t>d</a:t>
            </a:r>
            <a:r>
              <a:rPr b="1" lang="ru-RU" sz="12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rPr>
              <a:t>1</a:t>
            </a:r>
            <a:endParaRPr b="1" sz="1200">
              <a:solidFill>
                <a:schemeClr val="accent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98" name="Google Shape;298;p10"/>
          <p:cNvSpPr txBox="1"/>
          <p:nvPr/>
        </p:nvSpPr>
        <p:spPr>
          <a:xfrm>
            <a:off x="7531862" y="5667216"/>
            <a:ext cx="428322" cy="36933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rPr>
              <a:t>d</a:t>
            </a:r>
            <a:r>
              <a:rPr b="1" lang="ru-RU" sz="12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rPr>
              <a:t>1</a:t>
            </a:r>
            <a:endParaRPr b="1" sz="1200">
              <a:solidFill>
                <a:schemeClr val="accent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99" name="Google Shape;299;p10"/>
          <p:cNvCxnSpPr/>
          <p:nvPr/>
        </p:nvCxnSpPr>
        <p:spPr>
          <a:xfrm>
            <a:off x="5362816" y="4489388"/>
            <a:ext cx="483236" cy="478608"/>
          </a:xfrm>
          <a:prstGeom prst="straightConnector1">
            <a:avLst/>
          </a:prstGeom>
          <a:noFill/>
          <a:ln cap="rnd" cmpd="sng" w="9525">
            <a:solidFill>
              <a:schemeClr val="accent5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300" name="Google Shape;300;p10"/>
          <p:cNvSpPr txBox="1"/>
          <p:nvPr>
            <p:ph type="title"/>
          </p:nvPr>
        </p:nvSpPr>
        <p:spPr>
          <a:xfrm>
            <a:off x="0" y="78172"/>
            <a:ext cx="9144000" cy="81477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Bookman Old Style"/>
              <a:buNone/>
            </a:pPr>
            <a:r>
              <a:rPr lang="ru-RU" sz="4400">
                <a:solidFill>
                  <a:schemeClr val="lt1"/>
                </a:solidFill>
              </a:rPr>
              <a:t>Рыночная цена</a:t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title"/>
          </p:nvPr>
        </p:nvSpPr>
        <p:spPr>
          <a:xfrm>
            <a:off x="179512" y="23267"/>
            <a:ext cx="8856984" cy="10747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Bookman Old Style"/>
              <a:buNone/>
            </a:pPr>
            <a:r>
              <a:rPr lang="ru-RU">
                <a:solidFill>
                  <a:schemeClr val="lt1"/>
                </a:solidFill>
              </a:rPr>
              <a:t>План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5" name="Google Shape;95;p2"/>
          <p:cNvSpPr txBox="1"/>
          <p:nvPr>
            <p:ph idx="1" type="body"/>
          </p:nvPr>
        </p:nvSpPr>
        <p:spPr>
          <a:xfrm>
            <a:off x="533400" y="1600200"/>
            <a:ext cx="8077200" cy="4411663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</a:pPr>
            <a:r>
              <a:rPr lang="ru-RU">
                <a:latin typeface="Cambria"/>
                <a:ea typeface="Cambria"/>
                <a:cs typeface="Cambria"/>
                <a:sym typeface="Cambria"/>
              </a:rPr>
              <a:t>Спрос и предложение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</a:pPr>
            <a:r>
              <a:rPr lang="ru-RU">
                <a:latin typeface="Cambria"/>
                <a:ea typeface="Cambria"/>
                <a:cs typeface="Cambria"/>
                <a:sym typeface="Cambria"/>
              </a:rPr>
              <a:t>Рыночная цена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type="title"/>
          </p:nvPr>
        </p:nvSpPr>
        <p:spPr>
          <a:xfrm>
            <a:off x="0" y="78172"/>
            <a:ext cx="9144000" cy="81477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Bookman Old Style"/>
              <a:buNone/>
            </a:pPr>
            <a:r>
              <a:rPr lang="ru-RU" sz="4400">
                <a:solidFill>
                  <a:schemeClr val="lt1"/>
                </a:solidFill>
              </a:rPr>
              <a:t>Спрос и предложение</a:t>
            </a:r>
            <a:endParaRPr sz="4400">
              <a:solidFill>
                <a:schemeClr val="lt1"/>
              </a:solidFill>
            </a:endParaRPr>
          </a:p>
        </p:txBody>
      </p:sp>
      <p:grpSp>
        <p:nvGrpSpPr>
          <p:cNvPr id="101" name="Google Shape;101;p3"/>
          <p:cNvGrpSpPr/>
          <p:nvPr/>
        </p:nvGrpSpPr>
        <p:grpSpPr>
          <a:xfrm>
            <a:off x="415349" y="1398486"/>
            <a:ext cx="8241292" cy="4261275"/>
            <a:chOff x="235837" y="1486"/>
            <a:chExt cx="8241292" cy="4261275"/>
          </a:xfrm>
        </p:grpSpPr>
        <p:sp>
          <p:nvSpPr>
            <p:cNvPr id="102" name="Google Shape;102;p3"/>
            <p:cNvSpPr/>
            <p:nvPr/>
          </p:nvSpPr>
          <p:spPr>
            <a:xfrm>
              <a:off x="6487510" y="2831714"/>
              <a:ext cx="91440" cy="46569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3" name="Google Shape;103;p3"/>
            <p:cNvSpPr/>
            <p:nvPr/>
          </p:nvSpPr>
          <p:spPr>
            <a:xfrm>
              <a:off x="6487510" y="1484358"/>
              <a:ext cx="91440" cy="46569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4" name="Google Shape;104;p3"/>
            <p:cNvSpPr/>
            <p:nvPr/>
          </p:nvSpPr>
          <p:spPr>
            <a:xfrm>
              <a:off x="4356484" y="589747"/>
              <a:ext cx="2176746" cy="46569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5" name="Google Shape;105;p3"/>
            <p:cNvSpPr/>
            <p:nvPr/>
          </p:nvSpPr>
          <p:spPr>
            <a:xfrm>
              <a:off x="2134017" y="2831714"/>
              <a:ext cx="91440" cy="46569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6" name="Google Shape;106;p3"/>
            <p:cNvSpPr/>
            <p:nvPr/>
          </p:nvSpPr>
          <p:spPr>
            <a:xfrm>
              <a:off x="2134017" y="1484358"/>
              <a:ext cx="91440" cy="46569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rnd" cmpd="sng" w="25400">
              <a:solidFill>
                <a:srgbClr val="24465F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7" name="Google Shape;107;p3"/>
            <p:cNvSpPr/>
            <p:nvPr/>
          </p:nvSpPr>
          <p:spPr>
            <a:xfrm>
              <a:off x="2179737" y="589747"/>
              <a:ext cx="2176746" cy="46569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8" name="Google Shape;108;p3"/>
            <p:cNvSpPr/>
            <p:nvPr/>
          </p:nvSpPr>
          <p:spPr>
            <a:xfrm>
              <a:off x="2472548" y="1486"/>
              <a:ext cx="3767871" cy="588261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3"/>
            <p:cNvSpPr txBox="1"/>
            <p:nvPr/>
          </p:nvSpPr>
          <p:spPr>
            <a:xfrm>
              <a:off x="2472548" y="1486"/>
              <a:ext cx="3767871" cy="58826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Рыночное взаимодействие</a:t>
              </a:r>
              <a:endParaRPr b="1" i="0" sz="20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235837" y="1055442"/>
              <a:ext cx="3887798" cy="428916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3"/>
            <p:cNvSpPr txBox="1"/>
            <p:nvPr/>
          </p:nvSpPr>
          <p:spPr>
            <a:xfrm>
              <a:off x="235837" y="1055442"/>
              <a:ext cx="3887798" cy="42891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Покупатели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235837" y="1950053"/>
              <a:ext cx="3887798" cy="881660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3"/>
            <p:cNvSpPr txBox="1"/>
            <p:nvPr/>
          </p:nvSpPr>
          <p:spPr>
            <a:xfrm>
              <a:off x="235837" y="1950053"/>
              <a:ext cx="3887798" cy="88166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Спрос</a:t>
              </a: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 – готовность потребителей приобрести товар по разным ценам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4" name="Google Shape;114;p3"/>
            <p:cNvSpPr/>
            <p:nvPr/>
          </p:nvSpPr>
          <p:spPr>
            <a:xfrm>
              <a:off x="235837" y="3297409"/>
              <a:ext cx="3887798" cy="965352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3"/>
            <p:cNvSpPr txBox="1"/>
            <p:nvPr/>
          </p:nvSpPr>
          <p:spPr>
            <a:xfrm>
              <a:off x="235837" y="3297409"/>
              <a:ext cx="3887798" cy="96535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Величина спроса </a:t>
              </a: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– количество то- вара, которое покупатели готовы купить по определённой цене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4589331" y="1055442"/>
              <a:ext cx="3887798" cy="428916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3"/>
            <p:cNvSpPr txBox="1"/>
            <p:nvPr/>
          </p:nvSpPr>
          <p:spPr>
            <a:xfrm>
              <a:off x="4589331" y="1055442"/>
              <a:ext cx="3887798" cy="42891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Продавцы</a:t>
              </a:r>
              <a:endParaRPr b="1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4589331" y="1950053"/>
              <a:ext cx="3887798" cy="881660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3"/>
            <p:cNvSpPr txBox="1"/>
            <p:nvPr/>
          </p:nvSpPr>
          <p:spPr>
            <a:xfrm>
              <a:off x="4589331" y="1950053"/>
              <a:ext cx="3887798" cy="88166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Предложение</a:t>
              </a: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 – готовность про- давцов продать товар по разным ценам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4589331" y="3297409"/>
              <a:ext cx="3887798" cy="965352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3"/>
            <p:cNvSpPr txBox="1"/>
            <p:nvPr/>
          </p:nvSpPr>
          <p:spPr>
            <a:xfrm>
              <a:off x="4589331" y="3297409"/>
              <a:ext cx="3887798" cy="96535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Величина предложения </a:t>
              </a: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– коли- чество товара, которое продавцы готовы продать по определённой цене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22" name="Google Shape;122;p3"/>
          <p:cNvGrpSpPr/>
          <p:nvPr/>
        </p:nvGrpSpPr>
        <p:grpSpPr>
          <a:xfrm>
            <a:off x="179512" y="6165304"/>
            <a:ext cx="8496944" cy="574040"/>
            <a:chOff x="3349" y="1954098"/>
            <a:chExt cx="3801423" cy="862072"/>
          </a:xfrm>
        </p:grpSpPr>
        <p:sp>
          <p:nvSpPr>
            <p:cNvPr id="123" name="Google Shape;123;p3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3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Цена</a:t>
              </a:r>
              <a:r>
                <a:rPr b="0" i="0" lang="ru-RU" sz="1800" u="none" cap="none" strike="noStrike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 – количество денег, за которое продаётся или покупается экономическое благо</a:t>
              </a:r>
              <a:endParaRPr b="0" i="0" sz="18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25" name="Google Shape;125;p3"/>
          <p:cNvSpPr/>
          <p:nvPr/>
        </p:nvSpPr>
        <p:spPr>
          <a:xfrm>
            <a:off x="6588224" y="5638234"/>
            <a:ext cx="288032" cy="533896"/>
          </a:xfrm>
          <a:prstGeom prst="downArrow">
            <a:avLst>
              <a:gd fmla="val 50000" name="adj1"/>
              <a:gd fmla="val 97919" name="adj2"/>
            </a:avLst>
          </a:prstGeom>
          <a:gradFill>
            <a:gsLst>
              <a:gs pos="0">
                <a:srgbClr val="1A3F5C"/>
              </a:gs>
              <a:gs pos="65000">
                <a:srgbClr val="245A82"/>
              </a:gs>
              <a:gs pos="100000">
                <a:srgbClr val="265E89"/>
              </a:gs>
            </a:gsLst>
            <a:lin ang="16200000" scaled="0"/>
          </a:gradFill>
          <a:ln>
            <a:noFill/>
          </a:ln>
          <a:effectLst>
            <a:outerShdw blurRad="39000" dir="5400000" dist="254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26" name="Google Shape;126;p3"/>
          <p:cNvSpPr/>
          <p:nvPr/>
        </p:nvSpPr>
        <p:spPr>
          <a:xfrm>
            <a:off x="2195736" y="5619852"/>
            <a:ext cx="288032" cy="533896"/>
          </a:xfrm>
          <a:prstGeom prst="downArrow">
            <a:avLst>
              <a:gd fmla="val 50000" name="adj1"/>
              <a:gd fmla="val 97919" name="adj2"/>
            </a:avLst>
          </a:prstGeom>
          <a:gradFill>
            <a:gsLst>
              <a:gs pos="0">
                <a:srgbClr val="1A3F5C"/>
              </a:gs>
              <a:gs pos="65000">
                <a:srgbClr val="245A82"/>
              </a:gs>
              <a:gs pos="100000">
                <a:srgbClr val="265E89"/>
              </a:gs>
            </a:gsLst>
            <a:lin ang="16200000" scaled="0"/>
          </a:gradFill>
          <a:ln>
            <a:noFill/>
          </a:ln>
          <a:effectLst>
            <a:outerShdw blurRad="39000" dir="5400000" dist="254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4"/>
          <p:cNvGrpSpPr/>
          <p:nvPr/>
        </p:nvGrpSpPr>
        <p:grpSpPr>
          <a:xfrm>
            <a:off x="3707904" y="3068960"/>
            <a:ext cx="4188548" cy="3236357"/>
            <a:chOff x="3779912" y="3418363"/>
            <a:chExt cx="4188548" cy="3236357"/>
          </a:xfrm>
        </p:grpSpPr>
        <p:cxnSp>
          <p:nvCxnSpPr>
            <p:cNvPr id="133" name="Google Shape;133;p4"/>
            <p:cNvCxnSpPr/>
            <p:nvPr/>
          </p:nvCxnSpPr>
          <p:spPr>
            <a:xfrm>
              <a:off x="4127992" y="6470054"/>
              <a:ext cx="3816424" cy="0"/>
            </a:xfrm>
            <a:prstGeom prst="straightConnector1">
              <a:avLst/>
            </a:prstGeom>
            <a:noFill/>
            <a:ln cap="rnd" cmpd="sng" w="34925">
              <a:solidFill>
                <a:schemeClr val="accent5"/>
              </a:solidFill>
              <a:prstDash val="solid"/>
              <a:round/>
              <a:headEnd len="sm" w="sm" type="none"/>
              <a:tailEnd len="med" w="med" type="triangle"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</p:cxnSp>
        <p:cxnSp>
          <p:nvCxnSpPr>
            <p:cNvPr id="134" name="Google Shape;134;p4"/>
            <p:cNvCxnSpPr/>
            <p:nvPr/>
          </p:nvCxnSpPr>
          <p:spPr>
            <a:xfrm rot="10800000">
              <a:off x="4127992" y="3445718"/>
              <a:ext cx="0" cy="3024336"/>
            </a:xfrm>
            <a:prstGeom prst="straightConnector1">
              <a:avLst/>
            </a:prstGeom>
            <a:noFill/>
            <a:ln cap="rnd" cmpd="sng" w="34925">
              <a:solidFill>
                <a:schemeClr val="accent5"/>
              </a:solidFill>
              <a:prstDash val="solid"/>
              <a:round/>
              <a:headEnd len="sm" w="sm" type="none"/>
              <a:tailEnd len="med" w="med" type="triangle"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</p:cxnSp>
        <p:cxnSp>
          <p:nvCxnSpPr>
            <p:cNvPr id="135" name="Google Shape;135;p4"/>
            <p:cNvCxnSpPr/>
            <p:nvPr/>
          </p:nvCxnSpPr>
          <p:spPr>
            <a:xfrm>
              <a:off x="4632048" y="4165798"/>
              <a:ext cx="1800200" cy="1800200"/>
            </a:xfrm>
            <a:prstGeom prst="straightConnector1">
              <a:avLst/>
            </a:prstGeom>
            <a:noFill/>
            <a:ln cap="rnd" cmpd="sng" w="349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</p:cxnSp>
        <p:sp>
          <p:nvSpPr>
            <p:cNvPr id="136" name="Google Shape;136;p4"/>
            <p:cNvSpPr txBox="1"/>
            <p:nvPr/>
          </p:nvSpPr>
          <p:spPr>
            <a:xfrm>
              <a:off x="3803956" y="6285388"/>
              <a:ext cx="320922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0</a:t>
              </a:r>
              <a:endParaRPr/>
            </a:p>
          </p:txBody>
        </p:sp>
        <p:sp>
          <p:nvSpPr>
            <p:cNvPr id="137" name="Google Shape;137;p4"/>
            <p:cNvSpPr txBox="1"/>
            <p:nvPr/>
          </p:nvSpPr>
          <p:spPr>
            <a:xfrm>
              <a:off x="7623494" y="6061699"/>
              <a:ext cx="344966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Q</a:t>
              </a:r>
              <a:endParaRPr b="1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8" name="Google Shape;138;p4"/>
            <p:cNvSpPr txBox="1"/>
            <p:nvPr/>
          </p:nvSpPr>
          <p:spPr>
            <a:xfrm>
              <a:off x="3779912" y="3418363"/>
              <a:ext cx="325730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P</a:t>
              </a:r>
              <a:endParaRPr b="1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9" name="Google Shape;139;p4"/>
            <p:cNvSpPr txBox="1"/>
            <p:nvPr/>
          </p:nvSpPr>
          <p:spPr>
            <a:xfrm>
              <a:off x="4632048" y="3981132"/>
              <a:ext cx="322524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d</a:t>
              </a:r>
              <a:endParaRPr b="1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0" name="Google Shape;140;p4"/>
            <p:cNvSpPr txBox="1"/>
            <p:nvPr/>
          </p:nvSpPr>
          <p:spPr>
            <a:xfrm>
              <a:off x="6270986" y="5596666"/>
              <a:ext cx="322524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d</a:t>
              </a:r>
              <a:endParaRPr b="1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41" name="Google Shape;141;p4"/>
          <p:cNvSpPr txBox="1"/>
          <p:nvPr/>
        </p:nvSpPr>
        <p:spPr>
          <a:xfrm>
            <a:off x="1308008" y="4053618"/>
            <a:ext cx="2302233" cy="92333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Q - величина спроса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 - цена товара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dd - кривая спроса</a:t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42" name="Google Shape;142;p4"/>
          <p:cNvGrpSpPr/>
          <p:nvPr/>
        </p:nvGrpSpPr>
        <p:grpSpPr>
          <a:xfrm>
            <a:off x="120452" y="1367844"/>
            <a:ext cx="8844036" cy="1129824"/>
            <a:chOff x="3349" y="1954098"/>
            <a:chExt cx="3801423" cy="862072"/>
          </a:xfrm>
        </p:grpSpPr>
        <p:sp>
          <p:nvSpPr>
            <p:cNvPr id="143" name="Google Shape;143;p4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4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Закон спроса: </a:t>
              </a: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Величина спроса уменьшается по мере увеличения цены товара, т.е. между величиной спроса и ценой существует обратная зависимость: повышение цены вызывает понижение величины спроса, а снижение цены вызывает повышение величины спроса</a:t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45" name="Google Shape;145;p4"/>
          <p:cNvSpPr txBox="1"/>
          <p:nvPr>
            <p:ph type="title"/>
          </p:nvPr>
        </p:nvSpPr>
        <p:spPr>
          <a:xfrm>
            <a:off x="0" y="78172"/>
            <a:ext cx="9144000" cy="81477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Bookman Old Style"/>
              <a:buNone/>
            </a:pPr>
            <a:r>
              <a:rPr lang="ru-RU" sz="4400">
                <a:solidFill>
                  <a:schemeClr val="lt1"/>
                </a:solidFill>
              </a:rPr>
              <a:t>Спрос и предложение</a:t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Google Shape;151;p5"/>
          <p:cNvGrpSpPr/>
          <p:nvPr/>
        </p:nvGrpSpPr>
        <p:grpSpPr>
          <a:xfrm>
            <a:off x="582170" y="1399950"/>
            <a:ext cx="7259578" cy="5194451"/>
            <a:chOff x="330650" y="2950"/>
            <a:chExt cx="7259578" cy="5194451"/>
          </a:xfrm>
        </p:grpSpPr>
        <p:sp>
          <p:nvSpPr>
            <p:cNvPr id="152" name="Google Shape;152;p5"/>
            <p:cNvSpPr/>
            <p:nvPr/>
          </p:nvSpPr>
          <p:spPr>
            <a:xfrm>
              <a:off x="330650" y="2950"/>
              <a:ext cx="4239716" cy="532764"/>
            </a:xfrm>
            <a:prstGeom prst="roundRect">
              <a:avLst>
                <a:gd fmla="val 10000" name="adj"/>
              </a:avLst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5"/>
            <p:cNvSpPr txBox="1"/>
            <p:nvPr/>
          </p:nvSpPr>
          <p:spPr>
            <a:xfrm>
              <a:off x="346254" y="18554"/>
              <a:ext cx="4208508" cy="50155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Факторы изменения спроса</a:t>
              </a:r>
              <a:endParaRPr b="1" sz="2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4" name="Google Shape;154;p5"/>
            <p:cNvSpPr/>
            <p:nvPr/>
          </p:nvSpPr>
          <p:spPr>
            <a:xfrm>
              <a:off x="754622" y="535714"/>
              <a:ext cx="423971" cy="39957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5" name="Google Shape;155;p5"/>
            <p:cNvSpPr/>
            <p:nvPr/>
          </p:nvSpPr>
          <p:spPr>
            <a:xfrm>
              <a:off x="1178594" y="668905"/>
              <a:ext cx="6411634" cy="532764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5"/>
            <p:cNvSpPr txBox="1"/>
            <p:nvPr/>
          </p:nvSpPr>
          <p:spPr>
            <a:xfrm>
              <a:off x="1194198" y="684509"/>
              <a:ext cx="6380426" cy="50155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цена на товар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7" name="Google Shape;157;p5"/>
            <p:cNvSpPr/>
            <p:nvPr/>
          </p:nvSpPr>
          <p:spPr>
            <a:xfrm>
              <a:off x="754622" y="535714"/>
              <a:ext cx="423971" cy="106552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8" name="Google Shape;158;p5"/>
            <p:cNvSpPr/>
            <p:nvPr/>
          </p:nvSpPr>
          <p:spPr>
            <a:xfrm>
              <a:off x="1178594" y="1334860"/>
              <a:ext cx="6411634" cy="532764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rgbClr val="3B7675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5"/>
            <p:cNvSpPr txBox="1"/>
            <p:nvPr/>
          </p:nvSpPr>
          <p:spPr>
            <a:xfrm>
              <a:off x="1194198" y="1350464"/>
              <a:ext cx="6380426" cy="50155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количество покупателей на рынке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0" name="Google Shape;160;p5"/>
            <p:cNvSpPr/>
            <p:nvPr/>
          </p:nvSpPr>
          <p:spPr>
            <a:xfrm>
              <a:off x="754622" y="535714"/>
              <a:ext cx="423971" cy="173148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1" name="Google Shape;161;p5"/>
            <p:cNvSpPr/>
            <p:nvPr/>
          </p:nvSpPr>
          <p:spPr>
            <a:xfrm>
              <a:off x="1178594" y="2000816"/>
              <a:ext cx="6411634" cy="532764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rgbClr val="3D725A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5"/>
            <p:cNvSpPr txBox="1"/>
            <p:nvPr/>
          </p:nvSpPr>
          <p:spPr>
            <a:xfrm>
              <a:off x="1194198" y="2016420"/>
              <a:ext cx="6380426" cy="50155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доходы покупателей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3" name="Google Shape;163;p5"/>
            <p:cNvSpPr/>
            <p:nvPr/>
          </p:nvSpPr>
          <p:spPr>
            <a:xfrm>
              <a:off x="754622" y="535714"/>
              <a:ext cx="423971" cy="239743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4" name="Google Shape;164;p5"/>
            <p:cNvSpPr/>
            <p:nvPr/>
          </p:nvSpPr>
          <p:spPr>
            <a:xfrm>
              <a:off x="1178594" y="2666771"/>
              <a:ext cx="6411634" cy="532764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rgbClr val="3F6F44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5"/>
            <p:cNvSpPr txBox="1"/>
            <p:nvPr/>
          </p:nvSpPr>
          <p:spPr>
            <a:xfrm>
              <a:off x="1194198" y="2682375"/>
              <a:ext cx="6380426" cy="50155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вкусы и предпочтения покупателей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6" name="Google Shape;166;p5"/>
            <p:cNvSpPr/>
            <p:nvPr/>
          </p:nvSpPr>
          <p:spPr>
            <a:xfrm>
              <a:off x="754622" y="535714"/>
              <a:ext cx="423971" cy="306339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7" name="Google Shape;167;p5"/>
            <p:cNvSpPr/>
            <p:nvPr/>
          </p:nvSpPr>
          <p:spPr>
            <a:xfrm>
              <a:off x="1178594" y="3332726"/>
              <a:ext cx="6411634" cy="532764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rgbClr val="4F6B4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5"/>
            <p:cNvSpPr txBox="1"/>
            <p:nvPr/>
          </p:nvSpPr>
          <p:spPr>
            <a:xfrm>
              <a:off x="1194198" y="3348330"/>
              <a:ext cx="6380426" cy="50155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сезонность товара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9" name="Google Shape;169;p5"/>
            <p:cNvSpPr/>
            <p:nvPr/>
          </p:nvSpPr>
          <p:spPr>
            <a:xfrm>
              <a:off x="754622" y="535714"/>
              <a:ext cx="423971" cy="372934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0" name="Google Shape;170;p5"/>
            <p:cNvSpPr/>
            <p:nvPr/>
          </p:nvSpPr>
          <p:spPr>
            <a:xfrm>
              <a:off x="1178594" y="3998682"/>
              <a:ext cx="6411634" cy="532764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rgbClr val="60684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5"/>
            <p:cNvSpPr txBox="1"/>
            <p:nvPr/>
          </p:nvSpPr>
          <p:spPr>
            <a:xfrm>
              <a:off x="1194198" y="4014286"/>
              <a:ext cx="6380426" cy="50155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мода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2" name="Google Shape;172;p5"/>
            <p:cNvSpPr/>
            <p:nvPr/>
          </p:nvSpPr>
          <p:spPr>
            <a:xfrm>
              <a:off x="754622" y="535714"/>
              <a:ext cx="423971" cy="439530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3" name="Google Shape;173;p5"/>
            <p:cNvSpPr/>
            <p:nvPr/>
          </p:nvSpPr>
          <p:spPr>
            <a:xfrm>
              <a:off x="1178594" y="4664637"/>
              <a:ext cx="6411634" cy="532764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rnd" cmpd="sng" w="9525">
              <a:solidFill>
                <a:srgbClr val="655D44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5"/>
            <p:cNvSpPr txBox="1"/>
            <p:nvPr/>
          </p:nvSpPr>
          <p:spPr>
            <a:xfrm>
              <a:off x="1194198" y="4680241"/>
              <a:ext cx="6380426" cy="50155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цены на товары-субституты (заменяют друг друга) и това- ры-комплементы (дополняют друг друга)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75" name="Google Shape;175;p5"/>
          <p:cNvSpPr txBox="1"/>
          <p:nvPr>
            <p:ph type="title"/>
          </p:nvPr>
        </p:nvSpPr>
        <p:spPr>
          <a:xfrm>
            <a:off x="0" y="78172"/>
            <a:ext cx="9144000" cy="81477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Bookman Old Style"/>
              <a:buNone/>
            </a:pPr>
            <a:r>
              <a:rPr lang="ru-RU" sz="4400">
                <a:solidFill>
                  <a:schemeClr val="lt1"/>
                </a:solidFill>
              </a:rPr>
              <a:t>Спрос и предложение</a:t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ÐÐ°ÑÑÐ¸Ð½ÐºÐ¸ Ð¿Ð¾ Ð·Ð°Ð¿ÑÐ¾ÑÑ &quot;ÑÐ¾ÑÑÑÐµÐ¹Ð½ Ð²ÐµÐ±Ð»ÐµÐ½&quot;" id="181" name="Google Shape;181;p6"/>
          <p:cNvPicPr preferRelativeResize="0"/>
          <p:nvPr/>
        </p:nvPicPr>
        <p:blipFill rotWithShape="1">
          <a:blip r:embed="rId3">
            <a:alphaModFix/>
          </a:blip>
          <a:srcRect b="0" l="11228" r="13972" t="0"/>
          <a:stretch/>
        </p:blipFill>
        <p:spPr>
          <a:xfrm>
            <a:off x="4967159" y="1412776"/>
            <a:ext cx="3925322" cy="5255316"/>
          </a:xfrm>
          <a:prstGeom prst="rect">
            <a:avLst/>
          </a:prstGeom>
          <a:noFill/>
          <a:ln cap="flat" cmpd="sng" w="28575">
            <a:solidFill>
              <a:srgbClr val="0070C0"/>
            </a:solidFill>
            <a:prstDash val="solid"/>
            <a:round/>
            <a:headEnd len="sm" w="sm" type="none"/>
            <a:tailEnd len="sm" w="sm" type="none"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82" name="Google Shape;182;p6"/>
          <p:cNvSpPr txBox="1"/>
          <p:nvPr/>
        </p:nvSpPr>
        <p:spPr>
          <a:xfrm>
            <a:off x="3235335" y="6308072"/>
            <a:ext cx="1763240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Торстейн Веблен</a:t>
            </a:r>
            <a:endParaRPr sz="1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83" name="Google Shape;183;p6"/>
          <p:cNvGrpSpPr/>
          <p:nvPr/>
        </p:nvGrpSpPr>
        <p:grpSpPr>
          <a:xfrm>
            <a:off x="107504" y="1412776"/>
            <a:ext cx="4680520" cy="2592288"/>
            <a:chOff x="3349" y="1954098"/>
            <a:chExt cx="3801423" cy="862072"/>
          </a:xfrm>
        </p:grpSpPr>
        <p:sp>
          <p:nvSpPr>
            <p:cNvPr id="184" name="Google Shape;184;p6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6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Американский экономист </a:t>
              </a:r>
              <a:r>
                <a:rPr b="1"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Торстейн Веблен </a:t>
              </a: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(1857-1929 гг.) в работе «Теория праздного класса» (1899 г.) ввёл понятие </a:t>
              </a:r>
              <a:r>
                <a:rPr b="1"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conspicuous consumption </a:t>
              </a: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– демонстративное, престиж- ное, показное, статусное потребление, т.е. потребление с целью продемонстрировать свой статус. Товары, спрос на которые яв- ляется </a:t>
              </a:r>
              <a:r>
                <a:rPr b="1"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парадоксальным</a:t>
              </a: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, т.е. увеличивается с увеличением цены, называют </a:t>
              </a:r>
              <a:r>
                <a:rPr b="1"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товарами Веблена</a:t>
              </a: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.</a:t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86" name="Google Shape;186;p6"/>
          <p:cNvSpPr txBox="1"/>
          <p:nvPr>
            <p:ph type="title"/>
          </p:nvPr>
        </p:nvSpPr>
        <p:spPr>
          <a:xfrm>
            <a:off x="0" y="78172"/>
            <a:ext cx="9144000" cy="81477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Bookman Old Style"/>
              <a:buNone/>
            </a:pPr>
            <a:r>
              <a:rPr lang="ru-RU" sz="4400">
                <a:solidFill>
                  <a:schemeClr val="lt1"/>
                </a:solidFill>
              </a:rPr>
              <a:t>Спрос и предложение</a:t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2" name="Google Shape;192;p7"/>
          <p:cNvGrpSpPr/>
          <p:nvPr/>
        </p:nvGrpSpPr>
        <p:grpSpPr>
          <a:xfrm>
            <a:off x="3707904" y="2897104"/>
            <a:ext cx="4188548" cy="3236357"/>
            <a:chOff x="3779912" y="3418363"/>
            <a:chExt cx="4188548" cy="3236357"/>
          </a:xfrm>
        </p:grpSpPr>
        <p:cxnSp>
          <p:nvCxnSpPr>
            <p:cNvPr id="193" name="Google Shape;193;p7"/>
            <p:cNvCxnSpPr/>
            <p:nvPr/>
          </p:nvCxnSpPr>
          <p:spPr>
            <a:xfrm>
              <a:off x="4127992" y="6470054"/>
              <a:ext cx="3816424" cy="0"/>
            </a:xfrm>
            <a:prstGeom prst="straightConnector1">
              <a:avLst/>
            </a:prstGeom>
            <a:noFill/>
            <a:ln cap="rnd" cmpd="sng" w="34925">
              <a:solidFill>
                <a:schemeClr val="accent5"/>
              </a:solidFill>
              <a:prstDash val="solid"/>
              <a:round/>
              <a:headEnd len="sm" w="sm" type="none"/>
              <a:tailEnd len="med" w="med" type="triangle"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</p:cxnSp>
        <p:cxnSp>
          <p:nvCxnSpPr>
            <p:cNvPr id="194" name="Google Shape;194;p7"/>
            <p:cNvCxnSpPr/>
            <p:nvPr/>
          </p:nvCxnSpPr>
          <p:spPr>
            <a:xfrm rot="10800000">
              <a:off x="4127992" y="3445718"/>
              <a:ext cx="0" cy="3024336"/>
            </a:xfrm>
            <a:prstGeom prst="straightConnector1">
              <a:avLst/>
            </a:prstGeom>
            <a:noFill/>
            <a:ln cap="rnd" cmpd="sng" w="34925">
              <a:solidFill>
                <a:schemeClr val="accent5"/>
              </a:solidFill>
              <a:prstDash val="solid"/>
              <a:round/>
              <a:headEnd len="sm" w="sm" type="none"/>
              <a:tailEnd len="med" w="med" type="triangle"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</p:cxnSp>
        <p:cxnSp>
          <p:nvCxnSpPr>
            <p:cNvPr id="195" name="Google Shape;195;p7"/>
            <p:cNvCxnSpPr/>
            <p:nvPr/>
          </p:nvCxnSpPr>
          <p:spPr>
            <a:xfrm flipH="1">
              <a:off x="4511665" y="4670339"/>
              <a:ext cx="2508607" cy="1374315"/>
            </a:xfrm>
            <a:prstGeom prst="straightConnector1">
              <a:avLst/>
            </a:prstGeom>
            <a:noFill/>
            <a:ln cap="rnd" cmpd="sng" w="349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</p:cxnSp>
        <p:sp>
          <p:nvSpPr>
            <p:cNvPr id="196" name="Google Shape;196;p7"/>
            <p:cNvSpPr txBox="1"/>
            <p:nvPr/>
          </p:nvSpPr>
          <p:spPr>
            <a:xfrm>
              <a:off x="3803956" y="6285388"/>
              <a:ext cx="320922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0</a:t>
              </a:r>
              <a:endParaRPr/>
            </a:p>
          </p:txBody>
        </p:sp>
        <p:sp>
          <p:nvSpPr>
            <p:cNvPr id="197" name="Google Shape;197;p7"/>
            <p:cNvSpPr txBox="1"/>
            <p:nvPr/>
          </p:nvSpPr>
          <p:spPr>
            <a:xfrm>
              <a:off x="7623494" y="6061699"/>
              <a:ext cx="344966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Q</a:t>
              </a:r>
              <a:endParaRPr b="1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8" name="Google Shape;198;p7"/>
            <p:cNvSpPr txBox="1"/>
            <p:nvPr/>
          </p:nvSpPr>
          <p:spPr>
            <a:xfrm>
              <a:off x="3779912" y="3418363"/>
              <a:ext cx="325730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P</a:t>
              </a:r>
              <a:endParaRPr b="1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9" name="Google Shape;199;p7"/>
            <p:cNvSpPr txBox="1"/>
            <p:nvPr/>
          </p:nvSpPr>
          <p:spPr>
            <a:xfrm>
              <a:off x="4350403" y="5675322"/>
              <a:ext cx="290464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s</a:t>
              </a:r>
              <a:endParaRPr b="1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0" name="Google Shape;200;p7"/>
            <p:cNvSpPr txBox="1"/>
            <p:nvPr/>
          </p:nvSpPr>
          <p:spPr>
            <a:xfrm>
              <a:off x="6850660" y="4612395"/>
              <a:ext cx="290464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s</a:t>
              </a:r>
              <a:endParaRPr b="1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01" name="Google Shape;201;p7"/>
          <p:cNvSpPr txBox="1"/>
          <p:nvPr/>
        </p:nvSpPr>
        <p:spPr>
          <a:xfrm>
            <a:off x="979853" y="4053617"/>
            <a:ext cx="2995500" cy="92333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Q - величина предложения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 - цена товара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ss - кривая предложения</a:t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02" name="Google Shape;202;p7"/>
          <p:cNvGrpSpPr/>
          <p:nvPr/>
        </p:nvGrpSpPr>
        <p:grpSpPr>
          <a:xfrm>
            <a:off x="120452" y="1367844"/>
            <a:ext cx="8844036" cy="837020"/>
            <a:chOff x="3349" y="1954098"/>
            <a:chExt cx="3801423" cy="862072"/>
          </a:xfrm>
        </p:grpSpPr>
        <p:sp>
          <p:nvSpPr>
            <p:cNvPr id="203" name="Google Shape;203;p7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4" name="Google Shape;204;p7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Закон предложения: </a:t>
              </a: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Величина предложения увеличивается по мере увеличения цены товара, т.е. между величиной предложения и ценой существует прямая зависимость</a:t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05" name="Google Shape;205;p7"/>
          <p:cNvSpPr txBox="1"/>
          <p:nvPr>
            <p:ph type="title"/>
          </p:nvPr>
        </p:nvSpPr>
        <p:spPr>
          <a:xfrm>
            <a:off x="0" y="78172"/>
            <a:ext cx="9144000" cy="81477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Bookman Old Style"/>
              <a:buNone/>
            </a:pPr>
            <a:r>
              <a:rPr lang="ru-RU" sz="4400">
                <a:solidFill>
                  <a:schemeClr val="lt1"/>
                </a:solidFill>
              </a:rPr>
              <a:t>Спрос и предложение</a:t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Google Shape;211;p8"/>
          <p:cNvGrpSpPr/>
          <p:nvPr/>
        </p:nvGrpSpPr>
        <p:grpSpPr>
          <a:xfrm>
            <a:off x="255989" y="2201097"/>
            <a:ext cx="8632020" cy="3520149"/>
            <a:chOff x="4469" y="804097"/>
            <a:chExt cx="8632020" cy="3520149"/>
          </a:xfrm>
        </p:grpSpPr>
        <p:sp>
          <p:nvSpPr>
            <p:cNvPr id="212" name="Google Shape;212;p8"/>
            <p:cNvSpPr/>
            <p:nvPr/>
          </p:nvSpPr>
          <p:spPr>
            <a:xfrm>
              <a:off x="4320480" y="1736281"/>
              <a:ext cx="3383826" cy="39151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3" name="Google Shape;213;p8"/>
            <p:cNvSpPr/>
            <p:nvPr/>
          </p:nvSpPr>
          <p:spPr>
            <a:xfrm>
              <a:off x="4320480" y="1736281"/>
              <a:ext cx="1127942" cy="39151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4" name="Google Shape;214;p8"/>
            <p:cNvSpPr/>
            <p:nvPr/>
          </p:nvSpPr>
          <p:spPr>
            <a:xfrm>
              <a:off x="3192537" y="1736281"/>
              <a:ext cx="1127942" cy="39151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5" name="Google Shape;215;p8"/>
            <p:cNvSpPr/>
            <p:nvPr/>
          </p:nvSpPr>
          <p:spPr>
            <a:xfrm>
              <a:off x="936653" y="1736281"/>
              <a:ext cx="3383826" cy="39151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rnd" cmpd="sng" w="25400">
              <a:solidFill>
                <a:srgbClr val="1C3C5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6" name="Google Shape;216;p8"/>
            <p:cNvSpPr/>
            <p:nvPr/>
          </p:nvSpPr>
          <p:spPr>
            <a:xfrm>
              <a:off x="1868314" y="804097"/>
              <a:ext cx="4904330" cy="932183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" name="Google Shape;217;p8"/>
            <p:cNvSpPr txBox="1"/>
            <p:nvPr/>
          </p:nvSpPr>
          <p:spPr>
            <a:xfrm>
              <a:off x="1868314" y="804097"/>
              <a:ext cx="4904330" cy="93218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Факторы изменения предложения</a:t>
              </a:r>
              <a:endParaRPr b="1" sz="2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8" name="Google Shape;218;p8"/>
            <p:cNvSpPr/>
            <p:nvPr/>
          </p:nvSpPr>
          <p:spPr>
            <a:xfrm>
              <a:off x="4469" y="2127798"/>
              <a:ext cx="1864367" cy="2196448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9" name="Google Shape;219;p8"/>
            <p:cNvSpPr txBox="1"/>
            <p:nvPr/>
          </p:nvSpPr>
          <p:spPr>
            <a:xfrm>
              <a:off x="4469" y="2127798"/>
              <a:ext cx="1864367" cy="21964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цена на товар</a:t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0" name="Google Shape;220;p8"/>
            <p:cNvSpPr/>
            <p:nvPr/>
          </p:nvSpPr>
          <p:spPr>
            <a:xfrm>
              <a:off x="2260354" y="2127798"/>
              <a:ext cx="1864367" cy="2196448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1" name="Google Shape;221;p8"/>
            <p:cNvSpPr txBox="1"/>
            <p:nvPr/>
          </p:nvSpPr>
          <p:spPr>
            <a:xfrm>
              <a:off x="2260354" y="2127798"/>
              <a:ext cx="1864367" cy="21964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затраты на выпуск продукции</a:t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2" name="Google Shape;222;p8"/>
            <p:cNvSpPr/>
            <p:nvPr/>
          </p:nvSpPr>
          <p:spPr>
            <a:xfrm>
              <a:off x="4516238" y="2127798"/>
              <a:ext cx="1864367" cy="2196448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8"/>
            <p:cNvSpPr txBox="1"/>
            <p:nvPr/>
          </p:nvSpPr>
          <p:spPr>
            <a:xfrm>
              <a:off x="4516238" y="2127798"/>
              <a:ext cx="1864367" cy="21964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сезонность товара</a:t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4" name="Google Shape;224;p8"/>
            <p:cNvSpPr/>
            <p:nvPr/>
          </p:nvSpPr>
          <p:spPr>
            <a:xfrm>
              <a:off x="6772122" y="2127798"/>
              <a:ext cx="1864367" cy="2196448"/>
            </a:xfrm>
            <a:prstGeom prst="rect">
              <a:avLst/>
            </a:prstGeom>
            <a:gradFill>
              <a:gsLst>
                <a:gs pos="0">
                  <a:srgbClr val="0E3450"/>
                </a:gs>
                <a:gs pos="65000">
                  <a:srgbClr val="144A72"/>
                </a:gs>
                <a:gs pos="100000">
                  <a:srgbClr val="154E78"/>
                </a:gs>
              </a:gsLst>
              <a:lin ang="16200000" scaled="0"/>
            </a:gradFill>
            <a:ln>
              <a:noFill/>
            </a:ln>
            <a:effectLst>
              <a:outerShdw blurRad="39000" rotWithShape="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8"/>
            <p:cNvSpPr txBox="1"/>
            <p:nvPr/>
          </p:nvSpPr>
          <p:spPr>
            <a:xfrm>
              <a:off x="6772122" y="2127798"/>
              <a:ext cx="1864367" cy="21964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мода</a:t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26" name="Google Shape;226;p8"/>
          <p:cNvSpPr txBox="1"/>
          <p:nvPr>
            <p:ph type="title"/>
          </p:nvPr>
        </p:nvSpPr>
        <p:spPr>
          <a:xfrm>
            <a:off x="0" y="78172"/>
            <a:ext cx="9144000" cy="81477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Bookman Old Style"/>
              <a:buNone/>
            </a:pPr>
            <a:r>
              <a:rPr lang="ru-RU" sz="4400">
                <a:solidFill>
                  <a:schemeClr val="lt1"/>
                </a:solidFill>
              </a:rPr>
              <a:t>Спрос и предложение</a:t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9"/>
          <p:cNvSpPr txBox="1"/>
          <p:nvPr/>
        </p:nvSpPr>
        <p:spPr>
          <a:xfrm>
            <a:off x="98152" y="3564493"/>
            <a:ext cx="4319700" cy="1754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Q - объём производства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Q</a:t>
            </a:r>
            <a:r>
              <a:rPr lang="ru-RU" sz="11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E</a:t>
            </a: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- равновесный объём производства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 - цена товара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</a:t>
            </a:r>
            <a:r>
              <a:rPr lang="ru-RU" sz="11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E</a:t>
            </a: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- равновесная цена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dd - кривая спроса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ss - кривая предложения</a:t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33" name="Google Shape;233;p9"/>
          <p:cNvGrpSpPr/>
          <p:nvPr/>
        </p:nvGrpSpPr>
        <p:grpSpPr>
          <a:xfrm>
            <a:off x="4117252" y="3520632"/>
            <a:ext cx="4188548" cy="3236357"/>
            <a:chOff x="4583960" y="3401645"/>
            <a:chExt cx="4188548" cy="3236357"/>
          </a:xfrm>
        </p:grpSpPr>
        <p:cxnSp>
          <p:nvCxnSpPr>
            <p:cNvPr id="234" name="Google Shape;234;p9"/>
            <p:cNvCxnSpPr/>
            <p:nvPr/>
          </p:nvCxnSpPr>
          <p:spPr>
            <a:xfrm>
              <a:off x="4932040" y="6453336"/>
              <a:ext cx="3816424" cy="0"/>
            </a:xfrm>
            <a:prstGeom prst="straightConnector1">
              <a:avLst/>
            </a:prstGeom>
            <a:noFill/>
            <a:ln cap="rnd" cmpd="sng" w="34925">
              <a:solidFill>
                <a:schemeClr val="accent5"/>
              </a:solidFill>
              <a:prstDash val="solid"/>
              <a:round/>
              <a:headEnd len="sm" w="sm" type="none"/>
              <a:tailEnd len="med" w="med" type="triangle"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</p:cxnSp>
        <p:cxnSp>
          <p:nvCxnSpPr>
            <p:cNvPr id="235" name="Google Shape;235;p9"/>
            <p:cNvCxnSpPr/>
            <p:nvPr/>
          </p:nvCxnSpPr>
          <p:spPr>
            <a:xfrm rot="10800000">
              <a:off x="4932040" y="3429000"/>
              <a:ext cx="0" cy="3024336"/>
            </a:xfrm>
            <a:prstGeom prst="straightConnector1">
              <a:avLst/>
            </a:prstGeom>
            <a:noFill/>
            <a:ln cap="rnd" cmpd="sng" w="34925">
              <a:solidFill>
                <a:schemeClr val="accent5"/>
              </a:solidFill>
              <a:prstDash val="solid"/>
              <a:round/>
              <a:headEnd len="sm" w="sm" type="none"/>
              <a:tailEnd len="med" w="med" type="triangle"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</p:cxnSp>
        <p:cxnSp>
          <p:nvCxnSpPr>
            <p:cNvPr id="236" name="Google Shape;236;p9"/>
            <p:cNvCxnSpPr/>
            <p:nvPr/>
          </p:nvCxnSpPr>
          <p:spPr>
            <a:xfrm flipH="1" rot="10800000">
              <a:off x="5232032" y="3964414"/>
              <a:ext cx="2808312" cy="2080568"/>
            </a:xfrm>
            <a:prstGeom prst="straightConnector1">
              <a:avLst/>
            </a:prstGeom>
            <a:noFill/>
            <a:ln cap="rnd" cmpd="sng" w="349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</p:cxnSp>
        <p:sp>
          <p:nvSpPr>
            <p:cNvPr id="237" name="Google Shape;237;p9"/>
            <p:cNvSpPr txBox="1"/>
            <p:nvPr/>
          </p:nvSpPr>
          <p:spPr>
            <a:xfrm>
              <a:off x="4608004" y="6268670"/>
              <a:ext cx="320922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0</a:t>
              </a:r>
              <a:endParaRPr/>
            </a:p>
          </p:txBody>
        </p:sp>
        <p:sp>
          <p:nvSpPr>
            <p:cNvPr id="238" name="Google Shape;238;p9"/>
            <p:cNvSpPr txBox="1"/>
            <p:nvPr/>
          </p:nvSpPr>
          <p:spPr>
            <a:xfrm>
              <a:off x="8427542" y="6044981"/>
              <a:ext cx="344966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Q</a:t>
              </a:r>
              <a:endParaRPr b="1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9" name="Google Shape;239;p9"/>
            <p:cNvSpPr txBox="1"/>
            <p:nvPr/>
          </p:nvSpPr>
          <p:spPr>
            <a:xfrm>
              <a:off x="4583960" y="3401645"/>
              <a:ext cx="325730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P</a:t>
              </a:r>
              <a:endParaRPr b="1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0" name="Google Shape;240;p9"/>
            <p:cNvSpPr txBox="1"/>
            <p:nvPr/>
          </p:nvSpPr>
          <p:spPr>
            <a:xfrm>
              <a:off x="5086800" y="5663663"/>
              <a:ext cx="290464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s</a:t>
              </a:r>
              <a:endParaRPr b="1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1" name="Google Shape;241;p9"/>
            <p:cNvSpPr txBox="1"/>
            <p:nvPr/>
          </p:nvSpPr>
          <p:spPr>
            <a:xfrm>
              <a:off x="7895112" y="3964414"/>
              <a:ext cx="290464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s</a:t>
              </a:r>
              <a:endParaRPr b="1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2" name="Google Shape;242;p9"/>
            <p:cNvSpPr txBox="1"/>
            <p:nvPr/>
          </p:nvSpPr>
          <p:spPr>
            <a:xfrm>
              <a:off x="6463705" y="6058500"/>
              <a:ext cx="484558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Q</a:t>
              </a:r>
              <a:r>
                <a:rPr b="1" lang="ru-RU" sz="11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E</a:t>
              </a:r>
              <a:endParaRPr b="1" sz="11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3" name="Google Shape;243;p9"/>
            <p:cNvSpPr txBox="1"/>
            <p:nvPr/>
          </p:nvSpPr>
          <p:spPr>
            <a:xfrm>
              <a:off x="4919723" y="4756502"/>
              <a:ext cx="484558" cy="3693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P</a:t>
              </a:r>
              <a:r>
                <a:rPr b="1" lang="ru-RU" sz="11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rPr>
                <a:t>E</a:t>
              </a:r>
              <a:endParaRPr b="1" sz="11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cxnSp>
        <p:nvCxnSpPr>
          <p:cNvPr id="244" name="Google Shape;244;p9"/>
          <p:cNvCxnSpPr/>
          <p:nvPr/>
        </p:nvCxnSpPr>
        <p:spPr>
          <a:xfrm>
            <a:off x="4969388" y="4268067"/>
            <a:ext cx="1800200" cy="1800200"/>
          </a:xfrm>
          <a:prstGeom prst="straightConnector1">
            <a:avLst/>
          </a:prstGeom>
          <a:noFill/>
          <a:ln cap="rnd" cmpd="sng" w="349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  <a:effectLst>
            <a:outerShdw blurRad="39000" dir="5400000" dist="25400">
              <a:srgbClr val="000000">
                <a:alpha val="34901"/>
              </a:srgbClr>
            </a:outerShdw>
          </a:effectLst>
        </p:spPr>
      </p:cxnSp>
      <p:sp>
        <p:nvSpPr>
          <p:cNvPr id="245" name="Google Shape;245;p9"/>
          <p:cNvSpPr txBox="1"/>
          <p:nvPr/>
        </p:nvSpPr>
        <p:spPr>
          <a:xfrm>
            <a:off x="4969388" y="4083401"/>
            <a:ext cx="322524" cy="36933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rPr>
              <a:t>d</a:t>
            </a:r>
            <a:endParaRPr b="1" sz="1800">
              <a:solidFill>
                <a:schemeClr val="accent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46" name="Google Shape;246;p9"/>
          <p:cNvSpPr txBox="1"/>
          <p:nvPr/>
        </p:nvSpPr>
        <p:spPr>
          <a:xfrm>
            <a:off x="6608326" y="5698935"/>
            <a:ext cx="322524" cy="36933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rPr>
              <a:t>d</a:t>
            </a:r>
            <a:endParaRPr b="1" sz="1800">
              <a:solidFill>
                <a:schemeClr val="accent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47" name="Google Shape;247;p9"/>
          <p:cNvSpPr/>
          <p:nvPr/>
        </p:nvSpPr>
        <p:spPr>
          <a:xfrm>
            <a:off x="5869488" y="5191985"/>
            <a:ext cx="144016" cy="161729"/>
          </a:xfrm>
          <a:prstGeom prst="flowChartConnector">
            <a:avLst/>
          </a:prstGeom>
          <a:gradFill>
            <a:gsLst>
              <a:gs pos="0">
                <a:srgbClr val="1A3F5C"/>
              </a:gs>
              <a:gs pos="65000">
                <a:srgbClr val="245A82"/>
              </a:gs>
              <a:gs pos="100000">
                <a:srgbClr val="265E89"/>
              </a:gs>
            </a:gsLst>
            <a:lin ang="16200000" scaled="0"/>
          </a:gradFill>
          <a:ln>
            <a:noFill/>
          </a:ln>
          <a:effectLst>
            <a:outerShdw blurRad="39000" dir="5400000" dist="254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48" name="Google Shape;248;p9"/>
          <p:cNvSpPr txBox="1"/>
          <p:nvPr/>
        </p:nvSpPr>
        <p:spPr>
          <a:xfrm>
            <a:off x="5811741" y="4778218"/>
            <a:ext cx="317716" cy="36933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8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rPr>
              <a:t>E</a:t>
            </a:r>
            <a:endParaRPr b="1" sz="1800">
              <a:solidFill>
                <a:schemeClr val="accent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49" name="Google Shape;249;p9"/>
          <p:cNvGrpSpPr/>
          <p:nvPr/>
        </p:nvGrpSpPr>
        <p:grpSpPr>
          <a:xfrm>
            <a:off x="120452" y="1367844"/>
            <a:ext cx="8916044" cy="880670"/>
            <a:chOff x="3349" y="1954098"/>
            <a:chExt cx="3801423" cy="862072"/>
          </a:xfrm>
        </p:grpSpPr>
        <p:sp>
          <p:nvSpPr>
            <p:cNvPr id="250" name="Google Shape;250;p9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Google Shape;251;p9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Соотношение спроса и предложения на рынке характеризует </a:t>
              </a:r>
              <a:r>
                <a:rPr b="1"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рыночную конъюнк- туру </a:t>
              </a: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– совокупность условий, при которых в данный момент протекает деятель- ность на рынке; соотношение спроса и предложения</a:t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52" name="Google Shape;252;p9"/>
          <p:cNvGrpSpPr/>
          <p:nvPr/>
        </p:nvGrpSpPr>
        <p:grpSpPr>
          <a:xfrm>
            <a:off x="120452" y="2331524"/>
            <a:ext cx="2214253" cy="461764"/>
            <a:chOff x="3349" y="1954098"/>
            <a:chExt cx="3801423" cy="862072"/>
          </a:xfrm>
        </p:grpSpPr>
        <p:sp>
          <p:nvSpPr>
            <p:cNvPr id="253" name="Google Shape;253;p9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4" name="Google Shape;254;p9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Рост цен</a:t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55" name="Google Shape;255;p9"/>
          <p:cNvGrpSpPr/>
          <p:nvPr/>
        </p:nvGrpSpPr>
        <p:grpSpPr>
          <a:xfrm>
            <a:off x="5754491" y="2364682"/>
            <a:ext cx="3250183" cy="461764"/>
            <a:chOff x="3349" y="1954098"/>
            <a:chExt cx="3801423" cy="862072"/>
          </a:xfrm>
        </p:grpSpPr>
        <p:sp>
          <p:nvSpPr>
            <p:cNvPr id="256" name="Google Shape;256;p9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9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Рыночная конъюнктура благоприятна для продавца</a:t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58" name="Google Shape;258;p9"/>
          <p:cNvSpPr/>
          <p:nvPr/>
        </p:nvSpPr>
        <p:spPr>
          <a:xfrm>
            <a:off x="2816756" y="2311501"/>
            <a:ext cx="2687850" cy="544045"/>
          </a:xfrm>
          <a:prstGeom prst="rightArrow">
            <a:avLst>
              <a:gd fmla="val 50000" name="adj1"/>
              <a:gd fmla="val 118181" name="adj2"/>
            </a:avLst>
          </a:prstGeom>
          <a:gradFill>
            <a:gsLst>
              <a:gs pos="0">
                <a:srgbClr val="1A3F5C"/>
              </a:gs>
              <a:gs pos="65000">
                <a:srgbClr val="245A82"/>
              </a:gs>
              <a:gs pos="100000">
                <a:srgbClr val="265E89"/>
              </a:gs>
            </a:gsLst>
            <a:lin ang="16200000" scaled="0"/>
          </a:gradFill>
          <a:ln>
            <a:noFill/>
          </a:ln>
          <a:effectLst>
            <a:outerShdw blurRad="39000" dir="5400000" dist="254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grpSp>
        <p:nvGrpSpPr>
          <p:cNvPr id="259" name="Google Shape;259;p9"/>
          <p:cNvGrpSpPr/>
          <p:nvPr/>
        </p:nvGrpSpPr>
        <p:grpSpPr>
          <a:xfrm>
            <a:off x="123950" y="2926078"/>
            <a:ext cx="2214253" cy="461764"/>
            <a:chOff x="3349" y="1954098"/>
            <a:chExt cx="3801423" cy="862072"/>
          </a:xfrm>
        </p:grpSpPr>
        <p:sp>
          <p:nvSpPr>
            <p:cNvPr id="260" name="Google Shape;260;p9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9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Падение цен</a:t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62" name="Google Shape;262;p9"/>
          <p:cNvGrpSpPr/>
          <p:nvPr/>
        </p:nvGrpSpPr>
        <p:grpSpPr>
          <a:xfrm>
            <a:off x="5757989" y="2959236"/>
            <a:ext cx="3250183" cy="461764"/>
            <a:chOff x="3349" y="1954098"/>
            <a:chExt cx="3801423" cy="862072"/>
          </a:xfrm>
        </p:grpSpPr>
        <p:sp>
          <p:nvSpPr>
            <p:cNvPr id="263" name="Google Shape;263;p9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9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Рыночная конъюнктура благоприятна для покупателя</a:t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65" name="Google Shape;265;p9"/>
          <p:cNvSpPr/>
          <p:nvPr/>
        </p:nvSpPr>
        <p:spPr>
          <a:xfrm>
            <a:off x="2820254" y="2906055"/>
            <a:ext cx="2687850" cy="544045"/>
          </a:xfrm>
          <a:prstGeom prst="rightArrow">
            <a:avLst>
              <a:gd fmla="val 50000" name="adj1"/>
              <a:gd fmla="val 118181" name="adj2"/>
            </a:avLst>
          </a:prstGeom>
          <a:gradFill>
            <a:gsLst>
              <a:gs pos="0">
                <a:srgbClr val="1A3F5C"/>
              </a:gs>
              <a:gs pos="65000">
                <a:srgbClr val="245A82"/>
              </a:gs>
              <a:gs pos="100000">
                <a:srgbClr val="265E89"/>
              </a:gs>
            </a:gsLst>
            <a:lin ang="16200000" scaled="0"/>
          </a:gradFill>
          <a:ln>
            <a:noFill/>
          </a:ln>
          <a:effectLst>
            <a:outerShdw blurRad="39000" dir="5400000" dist="254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cxnSp>
        <p:nvCxnSpPr>
          <p:cNvPr id="266" name="Google Shape;266;p9"/>
          <p:cNvCxnSpPr>
            <a:stCxn id="247" idx="4"/>
          </p:cNvCxnSpPr>
          <p:nvPr/>
        </p:nvCxnSpPr>
        <p:spPr>
          <a:xfrm>
            <a:off x="5941496" y="5353714"/>
            <a:ext cx="0" cy="1179600"/>
          </a:xfrm>
          <a:prstGeom prst="straightConnector1">
            <a:avLst/>
          </a:prstGeom>
          <a:noFill/>
          <a:ln cap="rnd" cmpd="sng" w="34925">
            <a:solidFill>
              <a:schemeClr val="accent5"/>
            </a:solidFill>
            <a:prstDash val="dash"/>
            <a:round/>
            <a:headEnd len="sm" w="sm" type="none"/>
            <a:tailEnd len="sm" w="sm" type="none"/>
          </a:ln>
          <a:effectLst>
            <a:outerShdw blurRad="39000" dir="5400000" dist="25400">
              <a:srgbClr val="000000">
                <a:alpha val="34901"/>
              </a:srgbClr>
            </a:outerShdw>
          </a:effectLst>
        </p:spPr>
      </p:cxnSp>
      <p:cxnSp>
        <p:nvCxnSpPr>
          <p:cNvPr id="267" name="Google Shape;267;p9"/>
          <p:cNvCxnSpPr>
            <a:stCxn id="247" idx="2"/>
          </p:cNvCxnSpPr>
          <p:nvPr/>
        </p:nvCxnSpPr>
        <p:spPr>
          <a:xfrm flipH="1">
            <a:off x="4470588" y="5272850"/>
            <a:ext cx="1398900" cy="7800"/>
          </a:xfrm>
          <a:prstGeom prst="straightConnector1">
            <a:avLst/>
          </a:prstGeom>
          <a:noFill/>
          <a:ln cap="rnd" cmpd="sng" w="34925">
            <a:solidFill>
              <a:schemeClr val="accent5"/>
            </a:solidFill>
            <a:prstDash val="dash"/>
            <a:round/>
            <a:headEnd len="sm" w="sm" type="none"/>
            <a:tailEnd len="sm" w="sm" type="none"/>
          </a:ln>
          <a:effectLst>
            <a:outerShdw blurRad="39000" dir="5400000" dist="25400">
              <a:srgbClr val="000000">
                <a:alpha val="34901"/>
              </a:srgbClr>
            </a:outerShdw>
          </a:effectLst>
        </p:spPr>
      </p:cxnSp>
      <p:grpSp>
        <p:nvGrpSpPr>
          <p:cNvPr id="268" name="Google Shape;268;p9"/>
          <p:cNvGrpSpPr/>
          <p:nvPr/>
        </p:nvGrpSpPr>
        <p:grpSpPr>
          <a:xfrm>
            <a:off x="126897" y="5450427"/>
            <a:ext cx="3958899" cy="1154677"/>
            <a:chOff x="3349" y="1954098"/>
            <a:chExt cx="3801423" cy="862072"/>
          </a:xfrm>
        </p:grpSpPr>
        <p:sp>
          <p:nvSpPr>
            <p:cNvPr id="269" name="Google Shape;269;p9"/>
            <p:cNvSpPr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9"/>
            <p:cNvSpPr txBox="1"/>
            <p:nvPr/>
          </p:nvSpPr>
          <p:spPr>
            <a:xfrm>
              <a:off x="3349" y="1954098"/>
              <a:ext cx="3801423" cy="862072"/>
            </a:xfrm>
            <a:prstGeom prst="rect">
              <a:avLst/>
            </a:prstGeom>
            <a:gradFill>
              <a:gsLst>
                <a:gs pos="0">
                  <a:srgbClr val="1A3F5C"/>
                </a:gs>
                <a:gs pos="65000">
                  <a:srgbClr val="245A82"/>
                </a:gs>
                <a:gs pos="100000">
                  <a:srgbClr val="265E89"/>
                </a:gs>
              </a:gsLst>
              <a:lin ang="16200000" scaled="0"/>
            </a:gradFill>
            <a:ln>
              <a:noFill/>
            </a:ln>
            <a:effectLst>
              <a:outerShdw blurRad="39000" dir="5400000" dist="25400">
                <a:srgbClr val="000000">
                  <a:alpha val="34901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E (Equlibrium) </a:t>
              </a: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– </a:t>
              </a:r>
              <a:r>
                <a:rPr b="1"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рыночная (равно- весная цена) </a:t>
              </a:r>
              <a:r>
                <a:rPr lang="ru-RU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– цена, при которой величина предложения товаров на рынке равна величине спроса на них</a:t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71" name="Google Shape;271;p9"/>
          <p:cNvSpPr txBox="1"/>
          <p:nvPr/>
        </p:nvSpPr>
        <p:spPr>
          <a:xfrm>
            <a:off x="6502372" y="5094441"/>
            <a:ext cx="1374607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accent5"/>
                </a:solidFill>
                <a:latin typeface="Cambria"/>
                <a:ea typeface="Cambria"/>
                <a:cs typeface="Cambria"/>
                <a:sym typeface="Cambria"/>
              </a:rPr>
              <a:t>неустойчиво</a:t>
            </a:r>
            <a:endParaRPr sz="1600">
              <a:solidFill>
                <a:schemeClr val="accent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2" name="Google Shape;272;p9"/>
          <p:cNvCxnSpPr>
            <a:stCxn id="271" idx="1"/>
            <a:endCxn id="247" idx="6"/>
          </p:cNvCxnSpPr>
          <p:nvPr/>
        </p:nvCxnSpPr>
        <p:spPr>
          <a:xfrm flipH="1">
            <a:off x="6013372" y="5263718"/>
            <a:ext cx="489000" cy="9000"/>
          </a:xfrm>
          <a:prstGeom prst="straightConnector1">
            <a:avLst/>
          </a:prstGeom>
          <a:noFill/>
          <a:ln cap="rnd" cmpd="sng" w="9525">
            <a:solidFill>
              <a:schemeClr val="accent5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73" name="Google Shape;273;p9"/>
          <p:cNvSpPr txBox="1"/>
          <p:nvPr>
            <p:ph type="title"/>
          </p:nvPr>
        </p:nvSpPr>
        <p:spPr>
          <a:xfrm>
            <a:off x="0" y="78172"/>
            <a:ext cx="9144000" cy="81477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Bookman Old Style"/>
              <a:buNone/>
            </a:pPr>
            <a:r>
              <a:rPr lang="ru-RU" sz="4400">
                <a:solidFill>
                  <a:schemeClr val="lt1"/>
                </a:solidFill>
              </a:rPr>
              <a:t>Рыночная цена</a:t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Business_Plan">
  <a:themeElements>
    <a:clrScheme name="Business Plan">
      <a:dk1>
        <a:srgbClr val="000000"/>
      </a:dk1>
      <a:lt1>
        <a:srgbClr val="FFFFFF"/>
      </a:lt1>
      <a:dk2>
        <a:srgbClr val="284E6A"/>
      </a:dk2>
      <a:lt2>
        <a:srgbClr val="EFE3C4"/>
      </a:lt2>
      <a:accent1>
        <a:srgbClr val="646F4D"/>
      </a:accent1>
      <a:accent2>
        <a:srgbClr val="934721"/>
      </a:accent2>
      <a:accent3>
        <a:srgbClr val="A46721"/>
      </a:accent3>
      <a:accent4>
        <a:srgbClr val="655E6D"/>
      </a:accent4>
      <a:accent5>
        <a:srgbClr val="3A5F7B"/>
      </a:accent5>
      <a:accent6>
        <a:srgbClr val="665E45"/>
      </a:accent6>
      <a:hlink>
        <a:srgbClr val="64A2C8"/>
      </a:hlink>
      <a:folHlink>
        <a:srgbClr val="9BA96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2016-11-03T16:53:09Z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25.02.2021</vt:lpwstr>
  </property>
</Properties>
</file>