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Pz/YVJyL+CfbWOa27pQLgIpwy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5721C53-B717-41B1-9C06-499522BD546B}">
  <a:tblStyle styleId="{15721C53-B717-41B1-9C06-499522BD546B}" styleName="Table_0">
    <a:wholeTbl>
      <a:tcTxStyle b="off" i="off">
        <a:font>
          <a:latin typeface="Euphemia"/>
          <a:ea typeface="Euphemia"/>
          <a:cs typeface="Euphemi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8E8"/>
          </a:solidFill>
        </a:fill>
      </a:tcStyle>
    </a:wholeTbl>
    <a:band1H>
      <a:tcTxStyle/>
      <a:tcStyle>
        <a:tcBdr/>
        <a:fill>
          <a:solidFill>
            <a:srgbClr val="CFCEC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CEC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Euphemia"/>
          <a:ea typeface="Euphemia"/>
          <a:cs typeface="Euphemi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Euphemia"/>
          <a:ea typeface="Euphemia"/>
          <a:cs typeface="Euphemi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Euphemia"/>
          <a:ea typeface="Euphemia"/>
          <a:cs typeface="Euphemi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Euphemia"/>
          <a:ea typeface="Euphemia"/>
          <a:cs typeface="Euphemi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39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8521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8" name="Google Shape;11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5" name="Google Shape;54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с рисунком">
  <p:cSld name="Титульный слайд с рисунком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20" name="Google Shape;20;p32"/>
            <p:cNvCxnSpPr/>
            <p:nvPr/>
          </p:nvCxnSpPr>
          <p:spPr>
            <a:xfrm>
              <a:off x="507492" y="1564644"/>
              <a:ext cx="8129016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" name="Google Shape;21;p32"/>
            <p:cNvCxnSpPr/>
            <p:nvPr/>
          </p:nvCxnSpPr>
          <p:spPr>
            <a:xfrm>
              <a:off x="507492" y="1501519"/>
              <a:ext cx="8129016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2" name="Google Shape;22;p32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23" name="Google Shape;23;p32"/>
            <p:cNvCxnSpPr/>
            <p:nvPr/>
          </p:nvCxnSpPr>
          <p:spPr>
            <a:xfrm>
              <a:off x="507492" y="1564644"/>
              <a:ext cx="8129016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" name="Google Shape;24;p32"/>
            <p:cNvCxnSpPr/>
            <p:nvPr/>
          </p:nvCxnSpPr>
          <p:spPr>
            <a:xfrm>
              <a:off x="507492" y="1501519"/>
              <a:ext cx="8129016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5" name="Google Shape;25;p32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2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2"/>
          <p:cNvSpPr txBox="1"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2"/>
          <p:cNvSpPr>
            <a:spLocks noGrp="1"/>
          </p:cNvSpPr>
          <p:nvPr>
            <p:ph type="pic" idx="2"/>
          </p:nvPr>
        </p:nvSpPr>
        <p:spPr>
          <a:xfrm>
            <a:off x="6981063" y="1310656"/>
            <a:ext cx="5210937" cy="4208604"/>
          </a:xfrm>
          <a:prstGeom prst="rect">
            <a:avLst/>
          </a:prstGeom>
          <a:solidFill>
            <a:srgbClr val="DED9D6"/>
          </a:solidFill>
          <a:ln>
            <a:noFill/>
          </a:ln>
        </p:spPr>
      </p:sp>
      <p:sp>
        <p:nvSpPr>
          <p:cNvPr id="29" name="Google Shape;29;p32"/>
          <p:cNvSpPr txBox="1"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0" name="Google Shape;30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Вертикальный заголовок и текст" type="vertTitleAndTx">
  <p:cSld name="VERTICAL_TITLE_AND_VERTICAL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3"/>
          <p:cNvSpPr txBox="1">
            <a:spLocks noGrp="1"/>
          </p:cNvSpPr>
          <p:nvPr>
            <p:ph type="title"/>
          </p:nvPr>
        </p:nvSpPr>
        <p:spPr>
          <a:xfrm rot="5400000">
            <a:off x="7323931" y="2413794"/>
            <a:ext cx="5811838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3"/>
          <p:cNvSpPr txBox="1">
            <a:spLocks noGrp="1"/>
          </p:cNvSpPr>
          <p:nvPr>
            <p:ph type="body" idx="1"/>
          </p:nvPr>
        </p:nvSpPr>
        <p:spPr>
          <a:xfrm rot="5400000">
            <a:off x="2248429" y="-778404"/>
            <a:ext cx="5811838" cy="8098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9" name="Google Shape;109;p43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3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3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112" name="Google Shape;112;p43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113" name="Google Shape;113;p43"/>
            <p:cNvCxnSpPr/>
            <p:nvPr/>
          </p:nvCxnSpPr>
          <p:spPr>
            <a:xfrm rot="10800000">
              <a:off x="1073150" y="1219201"/>
              <a:ext cx="100584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4" name="Google Shape;114;p43"/>
            <p:cNvCxnSpPr/>
            <p:nvPr/>
          </p:nvCxnSpPr>
          <p:spPr>
            <a:xfrm rot="10800000">
              <a:off x="1073150" y="1282326"/>
              <a:ext cx="100584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4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36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36"/>
          <p:cNvSpPr txBox="1"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57" name="Google Shape;5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3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60" name="Google Shape;60;p37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61" name="Google Shape;61;p37"/>
              <p:cNvCxnSpPr/>
              <p:nvPr/>
            </p:nvCxnSpPr>
            <p:spPr>
              <a:xfrm>
                <a:off x="507492" y="1564644"/>
                <a:ext cx="8129016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2" name="Google Shape;62;p37"/>
              <p:cNvCxnSpPr/>
              <p:nvPr/>
            </p:nvCxnSpPr>
            <p:spPr>
              <a:xfrm>
                <a:off x="507492" y="1501519"/>
                <a:ext cx="8129016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3" name="Google Shape;63;p37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" name="Google Shape;64;p37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65" name="Google Shape;65;p37"/>
              <p:cNvCxnSpPr/>
              <p:nvPr/>
            </p:nvCxnSpPr>
            <p:spPr>
              <a:xfrm>
                <a:off x="507492" y="1564644"/>
                <a:ext cx="8129016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6" name="Google Shape;66;p37"/>
              <p:cNvCxnSpPr/>
              <p:nvPr/>
            </p:nvCxnSpPr>
            <p:spPr>
              <a:xfrm>
                <a:off x="507492" y="1501519"/>
                <a:ext cx="8129016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67" name="Google Shape;67;p37"/>
          <p:cNvSpPr txBox="1"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2000"/>
              <a:buNone/>
              <a:defRPr sz="2000">
                <a:solidFill>
                  <a:srgbClr val="96939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800"/>
              <a:buNone/>
              <a:defRPr sz="1800">
                <a:solidFill>
                  <a:srgbClr val="96939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72" name="Google Shape;7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5880" y="0"/>
            <a:ext cx="1783188" cy="2971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типа объектов" type="twoObj">
  <p:cSld name="TWO_OBJEC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8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4914900" cy="457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2"/>
          </p:nvPr>
        </p:nvSpPr>
        <p:spPr>
          <a:xfrm>
            <a:off x="6172200" y="1600200"/>
            <a:ext cx="4914900" cy="457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9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body" idx="2"/>
          </p:nvPr>
        </p:nvSpPr>
        <p:spPr>
          <a:xfrm>
            <a:off x="1104900" y="2424112"/>
            <a:ext cx="4919472" cy="374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4" name="Google Shape;84;p39"/>
          <p:cNvSpPr txBox="1">
            <a:spLocks noGrp="1"/>
          </p:cNvSpPr>
          <p:nvPr>
            <p:ph type="body" idx="3"/>
          </p:nvPr>
        </p:nvSpPr>
        <p:spPr>
          <a:xfrm>
            <a:off x="6166110" y="1600200"/>
            <a:ext cx="491947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5" name="Google Shape;85;p39"/>
          <p:cNvSpPr txBox="1">
            <a:spLocks noGrp="1"/>
          </p:cNvSpPr>
          <p:nvPr>
            <p:ph type="body" idx="4"/>
          </p:nvPr>
        </p:nvSpPr>
        <p:spPr>
          <a:xfrm>
            <a:off x="6166110" y="2424112"/>
            <a:ext cx="4919472" cy="374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6" name="Google Shape;86;p39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9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й слайд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0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0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0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1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1"/>
          <p:cNvSpPr txBox="1">
            <a:spLocks noGrp="1"/>
          </p:cNvSpPr>
          <p:nvPr>
            <p:ph type="body" idx="1"/>
          </p:nvPr>
        </p:nvSpPr>
        <p:spPr>
          <a:xfrm>
            <a:off x="5641848" y="1600199"/>
            <a:ext cx="5445252" cy="457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1pPr>
            <a:lvl2pPr marL="914400" lvl="1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9pPr>
          </a:lstStyle>
          <a:p>
            <a:endParaRPr/>
          </a:p>
        </p:txBody>
      </p:sp>
      <p:sp>
        <p:nvSpPr>
          <p:cNvPr id="96" name="Google Shape;96;p41"/>
          <p:cNvSpPr txBox="1">
            <a:spLocks noGrp="1"/>
          </p:cNvSpPr>
          <p:nvPr>
            <p:ph type="body" idx="2"/>
          </p:nvPr>
        </p:nvSpPr>
        <p:spPr>
          <a:xfrm>
            <a:off x="1104900" y="1600200"/>
            <a:ext cx="4384548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7" name="Google Shape;97;p41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1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1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2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2"/>
          <p:cNvSpPr txBox="1">
            <a:spLocks noGrp="1"/>
          </p:cNvSpPr>
          <p:nvPr>
            <p:ph type="body" idx="1"/>
          </p:nvPr>
        </p:nvSpPr>
        <p:spPr>
          <a:xfrm rot="5400000">
            <a:off x="3810000" y="-1104900"/>
            <a:ext cx="4572000" cy="99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3" name="Google Shape;103;p42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2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2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15" name="Google Shape;15;p31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6" name="Google Shape;16;p31"/>
            <p:cNvCxnSpPr/>
            <p:nvPr/>
          </p:nvCxnSpPr>
          <p:spPr>
            <a:xfrm rot="10800000">
              <a:off x="1073150" y="1219201"/>
              <a:ext cx="100584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" name="Google Shape;17;p31"/>
            <p:cNvCxnSpPr/>
            <p:nvPr/>
          </p:nvCxnSpPr>
          <p:spPr>
            <a:xfrm rot="10800000">
              <a:off x="1073150" y="1282326"/>
              <a:ext cx="100584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 txBox="1">
            <a:spLocks noGrp="1"/>
          </p:cNvSpPr>
          <p:nvPr>
            <p:ph type="ctrTitle"/>
          </p:nvPr>
        </p:nvSpPr>
        <p:spPr>
          <a:xfrm>
            <a:off x="1020279" y="3048449"/>
            <a:ext cx="5734050" cy="16760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ctr" anchorCtr="0">
            <a:noAutofit/>
          </a:bodyPr>
          <a:lstStyle/>
          <a:p>
            <a:pPr lvl="0">
              <a:buSzPts val="2800"/>
            </a:pPr>
            <a:r>
              <a:rPr lang="ru-RU" sz="2800" b="1" dirty="0" err="1"/>
              <a:t>Люблинская</a:t>
            </a:r>
            <a:r>
              <a:rPr lang="ru-RU" sz="2800" b="1" dirty="0"/>
              <a:t> уния: причины, условия, значение для белорусских земель. Борьба ВКЛ за сохранение самостоятельности. Статут ВКЛ 1588 г.</a:t>
            </a:r>
            <a:endParaRPr sz="2800" b="1" dirty="0"/>
          </a:p>
        </p:txBody>
      </p:sp>
      <p:pic>
        <p:nvPicPr>
          <p:cNvPr id="121" name="Google Shape;121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981063" y="1310656"/>
            <a:ext cx="5210937" cy="4208604"/>
          </a:xfrm>
          <a:prstGeom prst="rect">
            <a:avLst/>
          </a:prstGeom>
          <a:solidFill>
            <a:srgbClr val="DED9D6"/>
          </a:solidFill>
          <a:ln>
            <a:noFill/>
          </a:ln>
        </p:spPr>
      </p:pic>
      <p:sp>
        <p:nvSpPr>
          <p:cNvPr id="123" name="Google Shape;123;p1"/>
          <p:cNvSpPr txBox="1"/>
          <p:nvPr/>
        </p:nvSpPr>
        <p:spPr>
          <a:xfrm>
            <a:off x="1842552" y="720336"/>
            <a:ext cx="751360" cy="70788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 sz="4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 txBox="1"/>
          <p:nvPr/>
        </p:nvSpPr>
        <p:spPr>
          <a:xfrm>
            <a:off x="6457950" y="5869803"/>
            <a:ext cx="5628426" cy="34087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lang="ru-RU" sz="18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Ситник П.В.</a:t>
            </a:r>
            <a:endParaRPr sz="1800" b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"/>
          <p:cNvSpPr txBox="1"/>
          <p:nvPr/>
        </p:nvSpPr>
        <p:spPr>
          <a:xfrm>
            <a:off x="3144382" y="6449225"/>
            <a:ext cx="5628426" cy="34087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lang="ru-RU" sz="18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sz="1800" b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1" descr="https://upload.wikimedia.org/wikipedia/commons/4/47/Lublin_Union_1569.PNG"/>
          <p:cNvPicPr preferRelativeResize="0"/>
          <p:nvPr/>
        </p:nvPicPr>
        <p:blipFill rotWithShape="1">
          <a:blip r:embed="rId4">
            <a:alphaModFix/>
          </a:blip>
          <a:srcRect l="12313" r="15991"/>
          <a:stretch/>
        </p:blipFill>
        <p:spPr>
          <a:xfrm>
            <a:off x="6981064" y="1313171"/>
            <a:ext cx="5216008" cy="4206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Начало Ливонской войны</a:t>
            </a:r>
            <a:endParaRPr/>
          </a:p>
        </p:txBody>
      </p:sp>
      <p:grpSp>
        <p:nvGrpSpPr>
          <p:cNvPr id="246" name="Google Shape;246;p11"/>
          <p:cNvGrpSpPr/>
          <p:nvPr/>
        </p:nvGrpSpPr>
        <p:grpSpPr>
          <a:xfrm>
            <a:off x="1104900" y="5227608"/>
            <a:ext cx="9980682" cy="1469164"/>
            <a:chOff x="2003520" y="4409464"/>
            <a:chExt cx="7964854" cy="705421"/>
          </a:xfrm>
        </p:grpSpPr>
        <p:sp>
          <p:nvSpPr>
            <p:cNvPr id="247" name="Google Shape;247;p11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1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Московское государство, чтобы закрепиться на занятых землях, построило там свои крепо- сти: Козьян, Сокол, Красный, Уллу, Усвят. Но его положение ухудшалось. К тому же на сто- роне Польши и ВКЛ выступила Швеция. Но и у ВКЛ закончились средства для дальнейших военных действий. В поисках союзника ВКЛ подписало с Польшей Люблинскую унию. И пе- ремирие в 1570 г. Иван IV подписал уже с новым государством – Речью Посполитой. Так за- кончился первый этап Ливонской войны.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9" name="Google Shape;2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3439" y="1449237"/>
            <a:ext cx="4682673" cy="35885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50" name="Google Shape;250;p11"/>
          <p:cNvSpPr txBox="1"/>
          <p:nvPr/>
        </p:nvSpPr>
        <p:spPr>
          <a:xfrm>
            <a:off x="2530600" y="3074250"/>
            <a:ext cx="32427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Ливонская война. Первый этап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1"/>
          <p:cNvSpPr/>
          <p:nvPr/>
        </p:nvSpPr>
        <p:spPr>
          <a:xfrm>
            <a:off x="8483714" y="3798875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206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1"/>
          <p:cNvSpPr/>
          <p:nvPr/>
        </p:nvSpPr>
        <p:spPr>
          <a:xfrm>
            <a:off x="8199042" y="3686732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206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1"/>
          <p:cNvSpPr/>
          <p:nvPr/>
        </p:nvSpPr>
        <p:spPr>
          <a:xfrm>
            <a:off x="8276681" y="3974656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206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1"/>
          <p:cNvSpPr/>
          <p:nvPr/>
        </p:nvSpPr>
        <p:spPr>
          <a:xfrm>
            <a:off x="8362578" y="4017688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206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1"/>
          <p:cNvSpPr/>
          <p:nvPr/>
        </p:nvSpPr>
        <p:spPr>
          <a:xfrm>
            <a:off x="8854650" y="3680248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206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2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Внутри- и внешнеполитические причины образования Речи Посполитой</a:t>
            </a:r>
            <a:endParaRPr/>
          </a:p>
        </p:txBody>
      </p:sp>
      <p:grpSp>
        <p:nvGrpSpPr>
          <p:cNvPr id="262" name="Google Shape;262;p12"/>
          <p:cNvGrpSpPr/>
          <p:nvPr/>
        </p:nvGrpSpPr>
        <p:grpSpPr>
          <a:xfrm>
            <a:off x="1109917" y="1694398"/>
            <a:ext cx="9970647" cy="4763164"/>
            <a:chOff x="5017" y="167523"/>
            <a:chExt cx="9970647" cy="4763164"/>
          </a:xfrm>
        </p:grpSpPr>
        <p:sp>
          <p:nvSpPr>
            <p:cNvPr id="263" name="Google Shape;263;p12"/>
            <p:cNvSpPr/>
            <p:nvPr/>
          </p:nvSpPr>
          <p:spPr>
            <a:xfrm>
              <a:off x="5017" y="167523"/>
              <a:ext cx="8509355" cy="547691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2"/>
            <p:cNvSpPr txBox="1"/>
            <p:nvPr/>
          </p:nvSpPr>
          <p:spPr>
            <a:xfrm>
              <a:off x="21058" y="183564"/>
              <a:ext cx="8477400" cy="5157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Предпосылки объединения Польши и Великого Княжества Литовского </a:t>
              </a:r>
              <a:endParaRPr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2"/>
            <p:cNvSpPr/>
            <p:nvPr/>
          </p:nvSpPr>
          <p:spPr>
            <a:xfrm>
              <a:off x="855952" y="715214"/>
              <a:ext cx="850935" cy="63232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0393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266" name="Google Shape;266;p12"/>
            <p:cNvSpPr/>
            <p:nvPr/>
          </p:nvSpPr>
          <p:spPr>
            <a:xfrm>
              <a:off x="1706888" y="925988"/>
              <a:ext cx="8268776" cy="84309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2"/>
            <p:cNvSpPr txBox="1"/>
            <p:nvPr/>
          </p:nvSpPr>
          <p:spPr>
            <a:xfrm>
              <a:off x="1731581" y="950681"/>
              <a:ext cx="8219390" cy="79370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Сближение начало с конца XIV в. В результате Кревской унии 1385 г.  Один монарх правил и Княжеством, и Польшей. Сближению способствовали и новые унии: Виленско-Радомская 1401 г., Городельская 1413 г.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2"/>
            <p:cNvSpPr/>
            <p:nvPr/>
          </p:nvSpPr>
          <p:spPr>
            <a:xfrm>
              <a:off x="855952" y="715214"/>
              <a:ext cx="850935" cy="16861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0393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269" name="Google Shape;269;p12"/>
            <p:cNvSpPr/>
            <p:nvPr/>
          </p:nvSpPr>
          <p:spPr>
            <a:xfrm>
              <a:off x="1706888" y="1979856"/>
              <a:ext cx="8268776" cy="84309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2"/>
            <p:cNvSpPr txBox="1"/>
            <p:nvPr/>
          </p:nvSpPr>
          <p:spPr>
            <a:xfrm>
              <a:off x="1731581" y="2004549"/>
              <a:ext cx="8219390" cy="79370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 середине XVI в. появилось подобие государственного строя ВКЛ и Поль- ши. Господствовала шляхта. Высшими органами власти после короля со схожими функциями были Рада (в ВКЛ) и Сенат (В Польше).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2"/>
            <p:cNvSpPr/>
            <p:nvPr/>
          </p:nvSpPr>
          <p:spPr>
            <a:xfrm>
              <a:off x="855952" y="715214"/>
              <a:ext cx="850935" cy="274005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0393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272" name="Google Shape;272;p12"/>
            <p:cNvSpPr/>
            <p:nvPr/>
          </p:nvSpPr>
          <p:spPr>
            <a:xfrm>
              <a:off x="1706888" y="3033725"/>
              <a:ext cx="8268776" cy="84309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2"/>
            <p:cNvSpPr txBox="1"/>
            <p:nvPr/>
          </p:nvSpPr>
          <p:spPr>
            <a:xfrm>
              <a:off x="1731581" y="3058418"/>
              <a:ext cx="8219390" cy="79370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международных делах стремились проводить общую политику, помогать друг другу. Великая война 1409-1411 гг.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2"/>
            <p:cNvSpPr/>
            <p:nvPr/>
          </p:nvSpPr>
          <p:spPr>
            <a:xfrm>
              <a:off x="855952" y="715214"/>
              <a:ext cx="850935" cy="37939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0393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275" name="Google Shape;275;p12"/>
            <p:cNvSpPr/>
            <p:nvPr/>
          </p:nvSpPr>
          <p:spPr>
            <a:xfrm>
              <a:off x="1706888" y="4087593"/>
              <a:ext cx="8268776" cy="84309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2"/>
            <p:cNvSpPr txBox="1"/>
            <p:nvPr/>
          </p:nvSpPr>
          <p:spPr>
            <a:xfrm>
              <a:off x="1731581" y="4112286"/>
              <a:ext cx="8219390" cy="79370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 конца XV в. в обеих странах сложилась единая администрация католи- ческой церкви.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Внутри- и внешнеполитические причины образования Речи Посполитой</a:t>
            </a:r>
            <a:endParaRPr/>
          </a:p>
        </p:txBody>
      </p:sp>
      <p:grpSp>
        <p:nvGrpSpPr>
          <p:cNvPr id="283" name="Google Shape;283;p13"/>
          <p:cNvGrpSpPr/>
          <p:nvPr/>
        </p:nvGrpSpPr>
        <p:grpSpPr>
          <a:xfrm>
            <a:off x="1105752" y="1639021"/>
            <a:ext cx="9978976" cy="4770403"/>
            <a:chOff x="852" y="232915"/>
            <a:chExt cx="9978976" cy="4770403"/>
          </a:xfrm>
        </p:grpSpPr>
        <p:sp>
          <p:nvSpPr>
            <p:cNvPr id="284" name="Google Shape;284;p13"/>
            <p:cNvSpPr/>
            <p:nvPr/>
          </p:nvSpPr>
          <p:spPr>
            <a:xfrm>
              <a:off x="7057902" y="1799452"/>
              <a:ext cx="2067561" cy="35883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9413C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85" name="Google Shape;285;p13"/>
            <p:cNvSpPr/>
            <p:nvPr/>
          </p:nvSpPr>
          <p:spPr>
            <a:xfrm>
              <a:off x="7012182" y="1799452"/>
              <a:ext cx="91440" cy="37608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48000" cap="flat" cmpd="thickThin">
              <a:solidFill>
                <a:srgbClr val="49413C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86" name="Google Shape;286;p13"/>
            <p:cNvSpPr/>
            <p:nvPr/>
          </p:nvSpPr>
          <p:spPr>
            <a:xfrm>
              <a:off x="4990340" y="3628595"/>
              <a:ext cx="1033780" cy="3415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56970"/>
                  </a:lnTo>
                  <a:lnTo>
                    <a:pt x="120000" y="5697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9413C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87" name="Google Shape;287;p13"/>
            <p:cNvSpPr/>
            <p:nvPr/>
          </p:nvSpPr>
          <p:spPr>
            <a:xfrm>
              <a:off x="3956560" y="3628595"/>
              <a:ext cx="1033780" cy="3415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56970"/>
                  </a:lnTo>
                  <a:lnTo>
                    <a:pt x="0" y="56970"/>
                  </a:lnTo>
                  <a:lnTo>
                    <a:pt x="0" y="120000"/>
                  </a:lnTo>
                </a:path>
              </a:pathLst>
            </a:custGeom>
            <a:noFill/>
            <a:ln w="48000" cap="flat" cmpd="thickThin">
              <a:solidFill>
                <a:srgbClr val="49413C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88" name="Google Shape;288;p13"/>
            <p:cNvSpPr/>
            <p:nvPr/>
          </p:nvSpPr>
          <p:spPr>
            <a:xfrm>
              <a:off x="4990340" y="1799452"/>
              <a:ext cx="2067561" cy="37608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2752"/>
                  </a:lnTo>
                  <a:lnTo>
                    <a:pt x="0" y="62752"/>
                  </a:lnTo>
                  <a:lnTo>
                    <a:pt x="0" y="120000"/>
                  </a:lnTo>
                </a:path>
              </a:pathLst>
            </a:custGeom>
            <a:noFill/>
            <a:ln w="48000" cap="flat" cmpd="thickThin">
              <a:solidFill>
                <a:srgbClr val="49413C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89" name="Google Shape;289;p13"/>
            <p:cNvSpPr/>
            <p:nvPr/>
          </p:nvSpPr>
          <p:spPr>
            <a:xfrm>
              <a:off x="4473450" y="890553"/>
              <a:ext cx="2584452" cy="35883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0393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0" name="Google Shape;290;p13"/>
            <p:cNvSpPr/>
            <p:nvPr/>
          </p:nvSpPr>
          <p:spPr>
            <a:xfrm>
              <a:off x="1888998" y="1799452"/>
              <a:ext cx="1033780" cy="37608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2752"/>
                  </a:lnTo>
                  <a:lnTo>
                    <a:pt x="120000" y="62752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9413C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1" name="Google Shape;291;p13"/>
            <p:cNvSpPr/>
            <p:nvPr/>
          </p:nvSpPr>
          <p:spPr>
            <a:xfrm>
              <a:off x="855217" y="1799452"/>
              <a:ext cx="1033780" cy="37608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2752"/>
                  </a:lnTo>
                  <a:lnTo>
                    <a:pt x="0" y="62752"/>
                  </a:lnTo>
                  <a:lnTo>
                    <a:pt x="0" y="120000"/>
                  </a:lnTo>
                </a:path>
              </a:pathLst>
            </a:custGeom>
            <a:noFill/>
            <a:ln w="48000" cap="flat" cmpd="thickThin">
              <a:solidFill>
                <a:srgbClr val="49413C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2" name="Google Shape;292;p13"/>
            <p:cNvSpPr/>
            <p:nvPr/>
          </p:nvSpPr>
          <p:spPr>
            <a:xfrm>
              <a:off x="1888998" y="890553"/>
              <a:ext cx="2584452" cy="35883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48000" cap="flat" cmpd="thickThin">
              <a:solidFill>
                <a:srgbClr val="40393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3" name="Google Shape;293;p13"/>
            <p:cNvSpPr/>
            <p:nvPr/>
          </p:nvSpPr>
          <p:spPr>
            <a:xfrm>
              <a:off x="1848082" y="232915"/>
              <a:ext cx="5250735" cy="657638"/>
            </a:xfrm>
            <a:prstGeom prst="rect">
              <a:avLst/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 txBox="1"/>
            <p:nvPr/>
          </p:nvSpPr>
          <p:spPr>
            <a:xfrm>
              <a:off x="1848082" y="232915"/>
              <a:ext cx="5250735" cy="6576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Причины образования Речи Посполитой</a:t>
              </a:r>
              <a:endParaRPr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407470" y="1249386"/>
              <a:ext cx="2963055" cy="550065"/>
            </a:xfrm>
            <a:prstGeom prst="rect">
              <a:avLst/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 txBox="1"/>
            <p:nvPr/>
          </p:nvSpPr>
          <p:spPr>
            <a:xfrm>
              <a:off x="407470" y="1249386"/>
              <a:ext cx="2963055" cy="55006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внешнеполитические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852" y="2175534"/>
              <a:ext cx="1708728" cy="1453060"/>
            </a:xfrm>
            <a:prstGeom prst="rect">
              <a:avLst/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 txBox="1"/>
            <p:nvPr/>
          </p:nvSpPr>
          <p:spPr>
            <a:xfrm>
              <a:off x="852" y="2175534"/>
              <a:ext cx="1708728" cy="145306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Ливонская война (1558-1583 гг.)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2068414" y="2175534"/>
              <a:ext cx="1708728" cy="1453060"/>
            </a:xfrm>
            <a:prstGeom prst="rect">
              <a:avLst/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 txBox="1"/>
            <p:nvPr/>
          </p:nvSpPr>
          <p:spPr>
            <a:xfrm>
              <a:off x="2068414" y="2175534"/>
              <a:ext cx="1708728" cy="145306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крымские татары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5576375" y="1249386"/>
              <a:ext cx="2963055" cy="550065"/>
            </a:xfrm>
            <a:prstGeom prst="rect">
              <a:avLst/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 txBox="1"/>
            <p:nvPr/>
          </p:nvSpPr>
          <p:spPr>
            <a:xfrm>
              <a:off x="5576375" y="1249386"/>
              <a:ext cx="2963055" cy="55006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внутриполитические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135976" y="2175534"/>
              <a:ext cx="1708728" cy="1453060"/>
            </a:xfrm>
            <a:prstGeom prst="rect">
              <a:avLst/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 txBox="1"/>
            <p:nvPr/>
          </p:nvSpPr>
          <p:spPr>
            <a:xfrm>
              <a:off x="4135976" y="2175534"/>
              <a:ext cx="1708728" cy="145306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стремление шляхты ВКЛ к приобретению шляхетских вольностей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102195" y="3970178"/>
              <a:ext cx="1708728" cy="1033140"/>
            </a:xfrm>
            <a:prstGeom prst="rect">
              <a:avLst/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 txBox="1"/>
            <p:nvPr/>
          </p:nvSpPr>
          <p:spPr>
            <a:xfrm>
              <a:off x="3102195" y="3970178"/>
              <a:ext cx="1708728" cy="103314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право участвовать в работе сейма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5169757" y="3970178"/>
              <a:ext cx="1708728" cy="1033140"/>
            </a:xfrm>
            <a:prstGeom prst="rect">
              <a:avLst/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 txBox="1"/>
            <p:nvPr/>
          </p:nvSpPr>
          <p:spPr>
            <a:xfrm>
              <a:off x="5169757" y="3970178"/>
              <a:ext cx="1708728" cy="103314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право выбирать своего короля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6203538" y="2175534"/>
              <a:ext cx="1708728" cy="1453060"/>
            </a:xfrm>
            <a:prstGeom prst="rect">
              <a:avLst/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 txBox="1"/>
            <p:nvPr/>
          </p:nvSpPr>
          <p:spPr>
            <a:xfrm>
              <a:off x="6203538" y="2175534"/>
              <a:ext cx="1708728" cy="145306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стремление польских феодалов к подчинению ВКЛ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271100" y="2158285"/>
              <a:ext cx="1708728" cy="1453060"/>
            </a:xfrm>
            <a:prstGeom prst="rect">
              <a:avLst/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3"/>
            <p:cNvSpPr txBox="1"/>
            <p:nvPr/>
          </p:nvSpPr>
          <p:spPr>
            <a:xfrm>
              <a:off x="8271100" y="2158285"/>
              <a:ext cx="1708728" cy="145306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расширение католической веры на восток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4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Люблинский сейм</a:t>
            </a:r>
            <a:endParaRPr/>
          </a:p>
        </p:txBody>
      </p:sp>
      <p:grpSp>
        <p:nvGrpSpPr>
          <p:cNvPr id="319" name="Google Shape;319;p14"/>
          <p:cNvGrpSpPr/>
          <p:nvPr/>
        </p:nvGrpSpPr>
        <p:grpSpPr>
          <a:xfrm>
            <a:off x="1104900" y="5589916"/>
            <a:ext cx="9980682" cy="1106855"/>
            <a:chOff x="2003520" y="4409464"/>
            <a:chExt cx="7964854" cy="705421"/>
          </a:xfrm>
        </p:grpSpPr>
        <p:sp>
          <p:nvSpPr>
            <p:cNvPr id="320" name="Google Shape;320;p14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Новое государство под названием Речь Посполитая, что в переводе с польского означает «общее дело» - то же, что и республика, представляло собой союз ВКЛ и Польского коро- левства. Он был создан </a:t>
              </a:r>
              <a:r>
                <a:rPr lang="ru-RU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июля 1569 г. 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результате Люблинской унии и просуществовал до конца XVIII в.</a:t>
              </a:r>
              <a:endParaRPr/>
            </a:p>
          </p:txBody>
        </p:sp>
      </p:grpSp>
      <p:sp>
        <p:nvSpPr>
          <p:cNvPr id="322" name="Google Shape;322;p14"/>
          <p:cNvSpPr txBox="1"/>
          <p:nvPr/>
        </p:nvSpPr>
        <p:spPr>
          <a:xfrm>
            <a:off x="771400" y="3212250"/>
            <a:ext cx="44079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Речь Посполитая во второй половине XVI в.</a:t>
            </a:r>
            <a:endParaRPr/>
          </a:p>
        </p:txBody>
      </p:sp>
      <p:pic>
        <p:nvPicPr>
          <p:cNvPr id="323" name="Google Shape;32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0869" y="1437933"/>
            <a:ext cx="4951741" cy="38759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24" name="Google Shape;324;p14"/>
          <p:cNvSpPr/>
          <p:nvPr/>
        </p:nvSpPr>
        <p:spPr>
          <a:xfrm>
            <a:off x="6534144" y="3664601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5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Люблинский сейм</a:t>
            </a:r>
            <a:endParaRPr/>
          </a:p>
        </p:txBody>
      </p:sp>
      <p:grpSp>
        <p:nvGrpSpPr>
          <p:cNvPr id="331" name="Google Shape;331;p15"/>
          <p:cNvGrpSpPr/>
          <p:nvPr/>
        </p:nvGrpSpPr>
        <p:grpSpPr>
          <a:xfrm>
            <a:off x="1104927" y="4985761"/>
            <a:ext cx="9980759" cy="1710999"/>
            <a:chOff x="2003520" y="4409464"/>
            <a:chExt cx="7964854" cy="705421"/>
          </a:xfrm>
        </p:grpSpPr>
        <p:sp>
          <p:nvSpPr>
            <p:cNvPr id="332" name="Google Shape;332;p15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Условия объединения Польши и ВКЛ были выработаны на Люблинском сейме, который со- стоялся в 1569 г. и длился 6 месяцев. Польская сторона стремилась к </a:t>
              </a:r>
              <a:r>
                <a:rPr lang="ru-RU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инкорпорации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(включение, присоединение) ВКЛ в состав Польши (Короны), опираясь на католических феодалов и католическую церковь. Делегация ВКЛ во главе с канцлером ВКЛ Николаем Радзивиллом Ры-жим выступала за заключение </a:t>
              </a:r>
              <a:r>
                <a:rPr lang="ru-RU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равноправного союза 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 Польшей. Польс- кой стороне на сейме удалось добиться от Сигизмунда II Августа значительных террито- риальных уступок.</a:t>
              </a:r>
              <a:endParaRPr/>
            </a:p>
          </p:txBody>
        </p:sp>
      </p:grpSp>
      <p:sp>
        <p:nvSpPr>
          <p:cNvPr id="334" name="Google Shape;334;p15"/>
          <p:cNvSpPr txBox="1"/>
          <p:nvPr/>
        </p:nvSpPr>
        <p:spPr>
          <a:xfrm>
            <a:off x="3893425" y="1500575"/>
            <a:ext cx="28422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Николай Радзивилл Рыжий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15" descr="Картинки по запросу николай радзивилл рыжий"/>
          <p:cNvPicPr preferRelativeResize="0"/>
          <p:nvPr/>
        </p:nvPicPr>
        <p:blipFill rotWithShape="1">
          <a:blip r:embed="rId3">
            <a:alphaModFix/>
          </a:blip>
          <a:srcRect r="2754" b="1503"/>
          <a:stretch/>
        </p:blipFill>
        <p:spPr>
          <a:xfrm>
            <a:off x="1547664" y="1500587"/>
            <a:ext cx="2293285" cy="3423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36" name="Google Shape;336;p15" descr="Картинки по запросу сигизмунд август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3833" y="1500587"/>
            <a:ext cx="2681474" cy="3423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37" name="Google Shape;337;p15"/>
          <p:cNvSpPr txBox="1"/>
          <p:nvPr/>
        </p:nvSpPr>
        <p:spPr>
          <a:xfrm>
            <a:off x="5804375" y="4609050"/>
            <a:ext cx="20595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Сигизмунд II Август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Люблинский сейм</a:t>
            </a:r>
            <a:endParaRPr/>
          </a:p>
        </p:txBody>
      </p:sp>
      <p:grpSp>
        <p:nvGrpSpPr>
          <p:cNvPr id="344" name="Google Shape;344;p16"/>
          <p:cNvGrpSpPr/>
          <p:nvPr/>
        </p:nvGrpSpPr>
        <p:grpSpPr>
          <a:xfrm>
            <a:off x="1104900" y="5564038"/>
            <a:ext cx="9980682" cy="1132734"/>
            <a:chOff x="2003520" y="4409464"/>
            <a:chExt cx="7964854" cy="705421"/>
          </a:xfrm>
        </p:grpSpPr>
        <p:sp>
          <p:nvSpPr>
            <p:cNvPr id="345" name="Google Shape;345;p16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6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ВКЛ было вынуждено принять многие из польских условий объединения двух государств. Высшим общим органом власти становился сейм, который мог собираться только на терри- тории Польши (отдельные сеймы как для Польши, так и для ВКЛ не предусматривались). Глава союза государств, которого могли избирать феодалы Польши и ВКЛ, также был об- щим. </a:t>
              </a:r>
              <a:endParaRPr/>
            </a:p>
          </p:txBody>
        </p:sp>
      </p:grpSp>
      <p:grpSp>
        <p:nvGrpSpPr>
          <p:cNvPr id="347" name="Google Shape;347;p16"/>
          <p:cNvGrpSpPr/>
          <p:nvPr/>
        </p:nvGrpSpPr>
        <p:grpSpPr>
          <a:xfrm>
            <a:off x="1232389" y="1434208"/>
            <a:ext cx="9725703" cy="3946450"/>
            <a:chOff x="127489" y="2223"/>
            <a:chExt cx="9725703" cy="3946450"/>
          </a:xfrm>
        </p:grpSpPr>
        <p:sp>
          <p:nvSpPr>
            <p:cNvPr id="348" name="Google Shape;348;p16"/>
            <p:cNvSpPr/>
            <p:nvPr/>
          </p:nvSpPr>
          <p:spPr>
            <a:xfrm>
              <a:off x="127489" y="2223"/>
              <a:ext cx="8300310" cy="862515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6"/>
            <p:cNvSpPr txBox="1"/>
            <p:nvPr/>
          </p:nvSpPr>
          <p:spPr>
            <a:xfrm>
              <a:off x="152751" y="27485"/>
              <a:ext cx="8249786" cy="81199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Речь Посполитая – федеративное государство</a:t>
              </a:r>
              <a:endParaRPr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6"/>
            <p:cNvSpPr/>
            <p:nvPr/>
          </p:nvSpPr>
          <p:spPr>
            <a:xfrm>
              <a:off x="957520" y="864738"/>
              <a:ext cx="830031" cy="61678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0393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351" name="Google Shape;351;p16"/>
            <p:cNvSpPr/>
            <p:nvPr/>
          </p:nvSpPr>
          <p:spPr>
            <a:xfrm>
              <a:off x="1787551" y="1070334"/>
              <a:ext cx="8065641" cy="82238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6"/>
            <p:cNvSpPr txBox="1"/>
            <p:nvPr/>
          </p:nvSpPr>
          <p:spPr>
            <a:xfrm>
              <a:off x="1811638" y="1094421"/>
              <a:ext cx="8017467" cy="77420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монарх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6"/>
            <p:cNvSpPr/>
            <p:nvPr/>
          </p:nvSpPr>
          <p:spPr>
            <a:xfrm>
              <a:off x="957520" y="864738"/>
              <a:ext cx="830031" cy="16447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0393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354" name="Google Shape;354;p16"/>
            <p:cNvSpPr/>
            <p:nvPr/>
          </p:nvSpPr>
          <p:spPr>
            <a:xfrm>
              <a:off x="1787551" y="2098312"/>
              <a:ext cx="8065641" cy="82238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6"/>
            <p:cNvSpPr txBox="1"/>
            <p:nvPr/>
          </p:nvSpPr>
          <p:spPr>
            <a:xfrm>
              <a:off x="1811638" y="2122399"/>
              <a:ext cx="8017467" cy="77420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сейм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6"/>
            <p:cNvSpPr/>
            <p:nvPr/>
          </p:nvSpPr>
          <p:spPr>
            <a:xfrm>
              <a:off x="957520" y="864738"/>
              <a:ext cx="830031" cy="267274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0393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357" name="Google Shape;357;p16"/>
            <p:cNvSpPr/>
            <p:nvPr/>
          </p:nvSpPr>
          <p:spPr>
            <a:xfrm>
              <a:off x="1787551" y="3126291"/>
              <a:ext cx="8065641" cy="82238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6"/>
            <p:cNvSpPr txBox="1"/>
            <p:nvPr/>
          </p:nvSpPr>
          <p:spPr>
            <a:xfrm>
              <a:off x="1811638" y="3150378"/>
              <a:ext cx="8017467" cy="77420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внешняя политика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9" name="Google Shape;359;p16"/>
          <p:cNvSpPr txBox="1"/>
          <p:nvPr/>
        </p:nvSpPr>
        <p:spPr>
          <a:xfrm rot="-5400000">
            <a:off x="1334625" y="3678100"/>
            <a:ext cx="910500" cy="36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общие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7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Люблинский сейм</a:t>
            </a:r>
            <a:endParaRPr/>
          </a:p>
        </p:txBody>
      </p:sp>
      <p:grpSp>
        <p:nvGrpSpPr>
          <p:cNvPr id="366" name="Google Shape;366;p17"/>
          <p:cNvGrpSpPr/>
          <p:nvPr/>
        </p:nvGrpSpPr>
        <p:grpSpPr>
          <a:xfrm>
            <a:off x="1338451" y="1397976"/>
            <a:ext cx="9513579" cy="5342414"/>
            <a:chOff x="233551" y="976"/>
            <a:chExt cx="9513579" cy="5342414"/>
          </a:xfrm>
        </p:grpSpPr>
        <p:sp>
          <p:nvSpPr>
            <p:cNvPr id="367" name="Google Shape;367;p17"/>
            <p:cNvSpPr/>
            <p:nvPr/>
          </p:nvSpPr>
          <p:spPr>
            <a:xfrm>
              <a:off x="233551" y="976"/>
              <a:ext cx="8218163" cy="430075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 txBox="1"/>
            <p:nvPr/>
          </p:nvSpPr>
          <p:spPr>
            <a:xfrm>
              <a:off x="246147" y="13572"/>
              <a:ext cx="8192971" cy="40488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Отдельными в ВКЛ и Польше по условиям Люблинской унии сохранялись</a:t>
              </a:r>
              <a:endPara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1055367" y="431052"/>
              <a:ext cx="821816" cy="3225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0393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370" name="Google Shape;370;p17"/>
            <p:cNvSpPr/>
            <p:nvPr/>
          </p:nvSpPr>
          <p:spPr>
            <a:xfrm>
              <a:off x="1877184" y="538571"/>
              <a:ext cx="7869946" cy="43007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7"/>
            <p:cNvSpPr txBox="1"/>
            <p:nvPr/>
          </p:nvSpPr>
          <p:spPr>
            <a:xfrm>
              <a:off x="1889780" y="551167"/>
              <a:ext cx="7844754" cy="40488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административный аппарат (государственные должности)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7"/>
            <p:cNvSpPr/>
            <p:nvPr/>
          </p:nvSpPr>
          <p:spPr>
            <a:xfrm>
              <a:off x="1055367" y="431052"/>
              <a:ext cx="821816" cy="86015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0393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373" name="Google Shape;373;p17"/>
            <p:cNvSpPr/>
            <p:nvPr/>
          </p:nvSpPr>
          <p:spPr>
            <a:xfrm>
              <a:off x="1877184" y="1076166"/>
              <a:ext cx="7869946" cy="43007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7"/>
            <p:cNvSpPr txBox="1"/>
            <p:nvPr/>
          </p:nvSpPr>
          <p:spPr>
            <a:xfrm>
              <a:off x="1889780" y="1088762"/>
              <a:ext cx="7844754" cy="40488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законодательство, представленное в ВКЛ Статутами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7"/>
            <p:cNvSpPr/>
            <p:nvPr/>
          </p:nvSpPr>
          <p:spPr>
            <a:xfrm>
              <a:off x="1055367" y="431052"/>
              <a:ext cx="821816" cy="144951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0393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376" name="Google Shape;376;p17"/>
            <p:cNvSpPr/>
            <p:nvPr/>
          </p:nvSpPr>
          <p:spPr>
            <a:xfrm>
              <a:off x="1877184" y="1613761"/>
              <a:ext cx="7869946" cy="53362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7"/>
            <p:cNvSpPr txBox="1"/>
            <p:nvPr/>
          </p:nvSpPr>
          <p:spPr>
            <a:xfrm>
              <a:off x="1892813" y="1629390"/>
              <a:ext cx="7838688" cy="5023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судебная организация, при которой высшим судебным органом в ВКЛ являлся с 1581 г. Главный трибунал ВКЛ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7"/>
            <p:cNvSpPr/>
            <p:nvPr/>
          </p:nvSpPr>
          <p:spPr>
            <a:xfrm>
              <a:off x="1055367" y="431052"/>
              <a:ext cx="821816" cy="238672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0393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379" name="Google Shape;379;p17"/>
            <p:cNvSpPr/>
            <p:nvPr/>
          </p:nvSpPr>
          <p:spPr>
            <a:xfrm>
              <a:off x="1877184" y="2254900"/>
              <a:ext cx="7869946" cy="112574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7"/>
            <p:cNvSpPr txBox="1"/>
            <p:nvPr/>
          </p:nvSpPr>
          <p:spPr>
            <a:xfrm>
              <a:off x="1910156" y="2287872"/>
              <a:ext cx="7804002" cy="105980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войско, основой которого в XVI в. в ВКЛ являлось посполитое рушение – всеобщее ополчение, состоявшее из шляхты и солдат (жолнеров) – военнообязанных мужчин, которых выставлял от своих земельных вла- дений каждый шляхтич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7"/>
            <p:cNvSpPr/>
            <p:nvPr/>
          </p:nvSpPr>
          <p:spPr>
            <a:xfrm>
              <a:off x="1055367" y="431052"/>
              <a:ext cx="821816" cy="332961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0393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382" name="Google Shape;382;p17"/>
            <p:cNvSpPr/>
            <p:nvPr/>
          </p:nvSpPr>
          <p:spPr>
            <a:xfrm>
              <a:off x="1877184" y="3488168"/>
              <a:ext cx="7869946" cy="54500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7"/>
            <p:cNvSpPr txBox="1"/>
            <p:nvPr/>
          </p:nvSpPr>
          <p:spPr>
            <a:xfrm>
              <a:off x="1893147" y="3504131"/>
              <a:ext cx="7838020" cy="51307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титул, то есть официальные названия государств при существовании общего названия «Речь Посполитая»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1055367" y="431052"/>
              <a:ext cx="821816" cy="396579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0393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385" name="Google Shape;385;p17"/>
            <p:cNvSpPr/>
            <p:nvPr/>
          </p:nvSpPr>
          <p:spPr>
            <a:xfrm>
              <a:off x="1877184" y="4140692"/>
              <a:ext cx="7869946" cy="51231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7"/>
            <p:cNvSpPr txBox="1"/>
            <p:nvPr/>
          </p:nvSpPr>
          <p:spPr>
            <a:xfrm>
              <a:off x="1892189" y="4155697"/>
              <a:ext cx="7839936" cy="48230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печать с символом государства (в ВКЛ - изображение погони, в Польше - изображение орла)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7"/>
            <p:cNvSpPr/>
            <p:nvPr/>
          </p:nvSpPr>
          <p:spPr>
            <a:xfrm>
              <a:off x="1055367" y="431052"/>
              <a:ext cx="821816" cy="462090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48000" cap="flat" cmpd="thickThin">
              <a:solidFill>
                <a:srgbClr val="40393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388" name="Google Shape;388;p17"/>
            <p:cNvSpPr/>
            <p:nvPr/>
          </p:nvSpPr>
          <p:spPr>
            <a:xfrm>
              <a:off x="1877184" y="4760526"/>
              <a:ext cx="7869946" cy="58286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7"/>
            <p:cNvSpPr txBox="1"/>
            <p:nvPr/>
          </p:nvSpPr>
          <p:spPr>
            <a:xfrm>
              <a:off x="1894256" y="4777598"/>
              <a:ext cx="7835802" cy="54872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язык официального делопроизводства (старобелорусский - в ВКЛ, поль- ский и латынь - в Польше)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8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Люблинский сейм</a:t>
            </a:r>
            <a:endParaRPr/>
          </a:p>
        </p:txBody>
      </p:sp>
      <p:grpSp>
        <p:nvGrpSpPr>
          <p:cNvPr id="396" name="Google Shape;396;p18"/>
          <p:cNvGrpSpPr/>
          <p:nvPr/>
        </p:nvGrpSpPr>
        <p:grpSpPr>
          <a:xfrm>
            <a:off x="1104900" y="5313872"/>
            <a:ext cx="9980682" cy="1382900"/>
            <a:chOff x="2003520" y="4409464"/>
            <a:chExt cx="7964854" cy="705421"/>
          </a:xfrm>
        </p:grpSpPr>
        <p:sp>
          <p:nvSpPr>
            <p:cNvPr id="397" name="Google Shape;397;p18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8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Высшим органом государственной власти в Речи Посполитой являлся общегосударствен- ный вальный сейм. Обычные сеймы созывались королём один раз в два года. Чрезвычай- ные сеймы созывал примас (глава католической церкви в Польше). Поводом для чрезвы-  чайного сейма могла стать смерть короля или отказ монарха от престола. На таком сейме представители шляхты выбирали короля.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99" name="Google Shape;399;p18" descr="ÐÐ°ÑÑÐ¸Ð½ÐºÐ¸ Ð¿Ð¾ Ð·Ð°Ð¿ÑÐ¾ÑÑ Ð²Ð°Ð»ÑÐ½ÑÐ¹ ÑÐµÐ¹Ð¼"/>
          <p:cNvPicPr preferRelativeResize="0"/>
          <p:nvPr/>
        </p:nvPicPr>
        <p:blipFill rotWithShape="1">
          <a:blip r:embed="rId3">
            <a:alphaModFix/>
          </a:blip>
          <a:srcRect l="3355" t="3783" r="4063" b="16879"/>
          <a:stretch/>
        </p:blipFill>
        <p:spPr>
          <a:xfrm>
            <a:off x="4798556" y="1440611"/>
            <a:ext cx="5534532" cy="368777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00" name="Google Shape;400;p18"/>
          <p:cNvSpPr txBox="1"/>
          <p:nvPr/>
        </p:nvSpPr>
        <p:spPr>
          <a:xfrm>
            <a:off x="1326450" y="2992100"/>
            <a:ext cx="3472200" cy="58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Вальный сейм Речи Посполитой. Гравюра Дж.Лауро. 1622 г.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Люблинский сейм</a:t>
            </a:r>
            <a:endParaRPr/>
          </a:p>
        </p:txBody>
      </p:sp>
      <p:grpSp>
        <p:nvGrpSpPr>
          <p:cNvPr id="407" name="Google Shape;407;p19"/>
          <p:cNvGrpSpPr/>
          <p:nvPr/>
        </p:nvGrpSpPr>
        <p:grpSpPr>
          <a:xfrm>
            <a:off x="1104900" y="5495026"/>
            <a:ext cx="9980682" cy="1201746"/>
            <a:chOff x="2003520" y="4409464"/>
            <a:chExt cx="7964854" cy="705421"/>
          </a:xfrm>
        </p:grpSpPr>
        <p:sp>
          <p:nvSpPr>
            <p:cNvPr id="408" name="Google Shape;408;p19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9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Сейм состоял из Сената и Посольской Избы. В Сенат входили представители католическо- го духовенства, высшие должностные лица государства. Посольская Изба формировалась из представителей шляхетского сословия. В каждом повете шляхта выбирала из её состава по два депутата.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0" name="Google Shape;410;p19"/>
          <p:cNvGrpSpPr/>
          <p:nvPr/>
        </p:nvGrpSpPr>
        <p:grpSpPr>
          <a:xfrm>
            <a:off x="5319223" y="1440611"/>
            <a:ext cx="1552036" cy="681488"/>
            <a:chOff x="2003520" y="4409464"/>
            <a:chExt cx="7964854" cy="705421"/>
          </a:xfrm>
        </p:grpSpPr>
        <p:sp>
          <p:nvSpPr>
            <p:cNvPr id="411" name="Google Shape;411;p19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9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Король (выборный)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413;p19"/>
          <p:cNvGrpSpPr/>
          <p:nvPr/>
        </p:nvGrpSpPr>
        <p:grpSpPr>
          <a:xfrm>
            <a:off x="5319223" y="2587924"/>
            <a:ext cx="1552036" cy="681488"/>
            <a:chOff x="2003520" y="4409464"/>
            <a:chExt cx="7964854" cy="705421"/>
          </a:xfrm>
        </p:grpSpPr>
        <p:sp>
          <p:nvSpPr>
            <p:cNvPr id="414" name="Google Shape;414;p19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9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Сейм</a:t>
              </a: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19"/>
          <p:cNvGrpSpPr/>
          <p:nvPr/>
        </p:nvGrpSpPr>
        <p:grpSpPr>
          <a:xfrm>
            <a:off x="3088976" y="3614472"/>
            <a:ext cx="2230247" cy="681488"/>
            <a:chOff x="2003520" y="4409464"/>
            <a:chExt cx="7964854" cy="705421"/>
          </a:xfrm>
        </p:grpSpPr>
        <p:sp>
          <p:nvSpPr>
            <p:cNvPr id="417" name="Google Shape;417;p19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9"/>
            <p:cNvSpPr txBox="1"/>
            <p:nvPr/>
          </p:nvSpPr>
          <p:spPr>
            <a:xfrm>
              <a:off x="2024181" y="4430126"/>
              <a:ext cx="7923600" cy="6642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Сенат (150 чело- век)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9" name="Google Shape;419;p19"/>
          <p:cNvGrpSpPr/>
          <p:nvPr/>
        </p:nvGrpSpPr>
        <p:grpSpPr>
          <a:xfrm>
            <a:off x="6867233" y="3634431"/>
            <a:ext cx="2230247" cy="681488"/>
            <a:chOff x="2003520" y="4409464"/>
            <a:chExt cx="7964854" cy="705421"/>
          </a:xfrm>
        </p:grpSpPr>
        <p:sp>
          <p:nvSpPr>
            <p:cNvPr id="420" name="Google Shape;420;p19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9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Посольская Изба           (236 человек)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19"/>
          <p:cNvGrpSpPr/>
          <p:nvPr/>
        </p:nvGrpSpPr>
        <p:grpSpPr>
          <a:xfrm>
            <a:off x="3783635" y="4641020"/>
            <a:ext cx="4623211" cy="681488"/>
            <a:chOff x="2003520" y="4409464"/>
            <a:chExt cx="7964854" cy="705421"/>
          </a:xfrm>
        </p:grpSpPr>
        <p:sp>
          <p:nvSpPr>
            <p:cNvPr id="423" name="Google Shape;423;p19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9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Право «либерум вето».                          Право шляхты создавать конфедерации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25" name="Google Shape;425;p19"/>
          <p:cNvCxnSpPr>
            <a:stCxn id="415" idx="1"/>
            <a:endCxn id="418" idx="0"/>
          </p:cNvCxnSpPr>
          <p:nvPr/>
        </p:nvCxnSpPr>
        <p:spPr>
          <a:xfrm flipH="1">
            <a:off x="4204249" y="2928669"/>
            <a:ext cx="1119000" cy="705900"/>
          </a:xfrm>
          <a:prstGeom prst="straightConnector1">
            <a:avLst/>
          </a:prstGeom>
          <a:noFill/>
          <a:ln w="48500" cap="flat" cmpd="thickThin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26" name="Google Shape;426;p19"/>
          <p:cNvCxnSpPr>
            <a:stCxn id="415" idx="0"/>
            <a:endCxn id="411" idx="2"/>
          </p:cNvCxnSpPr>
          <p:nvPr/>
        </p:nvCxnSpPr>
        <p:spPr>
          <a:xfrm rot="10800000">
            <a:off x="6095241" y="2122185"/>
            <a:ext cx="0" cy="485700"/>
          </a:xfrm>
          <a:prstGeom prst="straightConnector1">
            <a:avLst/>
          </a:prstGeom>
          <a:noFill/>
          <a:ln w="48500" cap="flat" cmpd="thickThin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27" name="Google Shape;427;p19"/>
          <p:cNvCxnSpPr>
            <a:stCxn id="415" idx="3"/>
            <a:endCxn id="420" idx="0"/>
          </p:cNvCxnSpPr>
          <p:nvPr/>
        </p:nvCxnSpPr>
        <p:spPr>
          <a:xfrm>
            <a:off x="6867233" y="2928669"/>
            <a:ext cx="1115100" cy="705900"/>
          </a:xfrm>
          <a:prstGeom prst="straightConnector1">
            <a:avLst/>
          </a:prstGeom>
          <a:noFill/>
          <a:ln w="48500" cap="flat" cmpd="thickThin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28" name="Google Shape;428;p19"/>
          <p:cNvCxnSpPr>
            <a:endCxn id="424" idx="0"/>
          </p:cNvCxnSpPr>
          <p:nvPr/>
        </p:nvCxnSpPr>
        <p:spPr>
          <a:xfrm>
            <a:off x="6095241" y="3289981"/>
            <a:ext cx="0" cy="1371000"/>
          </a:xfrm>
          <a:prstGeom prst="straightConnector1">
            <a:avLst/>
          </a:prstGeom>
          <a:noFill/>
          <a:ln w="38100" cap="flat" cmpd="sng">
            <a:solidFill>
              <a:srgbClr val="4F454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0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Люблинский сейм</a:t>
            </a:r>
            <a:endParaRPr/>
          </a:p>
        </p:txBody>
      </p:sp>
      <p:grpSp>
        <p:nvGrpSpPr>
          <p:cNvPr id="435" name="Google Shape;435;p20"/>
          <p:cNvGrpSpPr/>
          <p:nvPr/>
        </p:nvGrpSpPr>
        <p:grpSpPr>
          <a:xfrm>
            <a:off x="1104900" y="1865131"/>
            <a:ext cx="6055025" cy="4831641"/>
            <a:chOff x="2003520" y="4409464"/>
            <a:chExt cx="7964854" cy="705421"/>
          </a:xfrm>
        </p:grpSpPr>
        <p:sp>
          <p:nvSpPr>
            <p:cNvPr id="436" name="Google Shape;436;p20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Короля Речи Посполитой шляхта избирала пожизнен- но. Впервые это произошло после смерти Сигизмунда II Августа. В мае 1573 г. на чрезвычайном сейме побе- ду одержала кандидатура французского герцога Генри- ха Валуа (Валезы). Его шляхта прозвала «Гавэндским» (разговорчивым). Полномочия короля определяли </a:t>
              </a:r>
              <a:r>
                <a:rPr lang="ru-RU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Пак- та конвента 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 </a:t>
              </a:r>
              <a:r>
                <a:rPr lang="ru-RU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Генриховы артикулы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Пакта конвента представляла собой соглашение между шляхтой и но- воизбранным королём, определяла условия избрания на престол Речи Посполитой. На короля возлагалась обязанность оказывать финансовую помощь государс- тву, сохранять шляхетские вольности, не использовать войска против шляхты и др. Генриховы артикулы пре- дусматривали сво-бодное избрание короля шляхтой, свободу христианского вероисповедания, обязанность монарха собирать сейм один раз в два года. Королю запрещалось без согласия сейма вводить новые нало- ги, создавать шляхетское ополчение.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8" name="Google Shape;438;p20"/>
          <p:cNvSpPr txBox="1"/>
          <p:nvPr/>
        </p:nvSpPr>
        <p:spPr>
          <a:xfrm>
            <a:off x="4027876" y="1526577"/>
            <a:ext cx="329640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Генрих Валуа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Google Shape;439;p20" descr="ÐÐ°ÑÑÐ¸Ð½ÐºÐ¸ Ð¿Ð¾ Ð·Ð°Ð¿ÑÐ¾ÑÑ Henryk III Walez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4284" y="1526577"/>
            <a:ext cx="3774243" cy="51701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Начало Ливонской войны</a:t>
            </a:r>
            <a:endParaRPr/>
          </a:p>
        </p:txBody>
      </p:sp>
      <p:grpSp>
        <p:nvGrpSpPr>
          <p:cNvPr id="140" name="Google Shape;140;p3"/>
          <p:cNvGrpSpPr/>
          <p:nvPr/>
        </p:nvGrpSpPr>
        <p:grpSpPr>
          <a:xfrm>
            <a:off x="1104900" y="5227608"/>
            <a:ext cx="9980682" cy="1469164"/>
            <a:chOff x="2003520" y="4409464"/>
            <a:chExt cx="7964854" cy="705421"/>
          </a:xfrm>
        </p:grpSpPr>
        <p:sp>
          <p:nvSpPr>
            <p:cNvPr id="141" name="Google Shape;141;p3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середине XVI в. обострились взаимоотношения между Швецией, Данией, Польшей, Вели- ким Княжеством Литовским и Московским государством. Борьба между ними велась за зем- ли Восточной Прибалтики, так называемую Ливонию, находившуюся под контролем Ливон- ского ордена. Русский царь Иван IV Грозный желал получить выход к Балтийскому морю. Ослабленный Ливонский орден в середине XVI в. не являлся серьёзным противником.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3" name="Google Shape;14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3439" y="1449237"/>
            <a:ext cx="4682673" cy="35885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44" name="Google Shape;144;p3"/>
          <p:cNvSpPr txBox="1"/>
          <p:nvPr/>
        </p:nvSpPr>
        <p:spPr>
          <a:xfrm>
            <a:off x="2558950" y="3031075"/>
            <a:ext cx="32145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Ливонская война. Первый этап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1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Люблинский сейм</a:t>
            </a:r>
            <a:endParaRPr/>
          </a:p>
        </p:txBody>
      </p:sp>
      <p:grpSp>
        <p:nvGrpSpPr>
          <p:cNvPr id="446" name="Google Shape;446;p21"/>
          <p:cNvGrpSpPr/>
          <p:nvPr/>
        </p:nvGrpSpPr>
        <p:grpSpPr>
          <a:xfrm>
            <a:off x="1104900" y="4554747"/>
            <a:ext cx="6296564" cy="2142025"/>
            <a:chOff x="2003520" y="4409464"/>
            <a:chExt cx="7964854" cy="705421"/>
          </a:xfrm>
        </p:grpSpPr>
        <p:sp>
          <p:nvSpPr>
            <p:cNvPr id="447" name="Google Shape;447;p21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1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Сейм контролировал деятельность короля через совет, состоящий из 16 членов Сената. Если шляхта не согла- шалась с королём или стремилась достигнуть опреде- лённых политических целей, то она имела право созда- вать </a:t>
              </a:r>
              <a:r>
                <a:rPr lang="ru-RU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конфедерации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(временные военно-политические союзы). Дело порой доходило до </a:t>
              </a:r>
              <a:r>
                <a:rPr lang="ru-RU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рокоша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шляхта могла отказаться от повиновения королю и с оружием в руках выступить против него.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9" name="Google Shape;449;p21"/>
          <p:cNvSpPr txBox="1"/>
          <p:nvPr/>
        </p:nvSpPr>
        <p:spPr>
          <a:xfrm>
            <a:off x="3189100" y="1446900"/>
            <a:ext cx="43692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Польский шляхтич. Худ. Рембрандт. 1637 г.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21" descr="https://upload.wikimedia.org/wikipedia/commons/8/82/Rembrandt._A_Polish_Nobleman._163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8239" y="1446910"/>
            <a:ext cx="3527343" cy="52498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Люблинский сейм</a:t>
            </a:r>
            <a:endParaRPr/>
          </a:p>
        </p:txBody>
      </p:sp>
      <p:graphicFrame>
        <p:nvGraphicFramePr>
          <p:cNvPr id="457" name="Google Shape;457;p22"/>
          <p:cNvGraphicFramePr/>
          <p:nvPr/>
        </p:nvGraphicFramePr>
        <p:xfrm>
          <a:off x="1104902" y="1418406"/>
          <a:ext cx="9980675" cy="5198050"/>
        </p:xfrm>
        <a:graphic>
          <a:graphicData uri="http://schemas.openxmlformats.org/drawingml/2006/table">
            <a:tbl>
              <a:tblPr firstRow="1">
                <a:noFill/>
                <a:tableStyleId>{15721C53-B717-41B1-9C06-499522BD546B}</a:tableStyleId>
              </a:tblPr>
              <a:tblGrid>
                <a:gridCol w="9980675"/>
              </a:tblGrid>
              <a:tr h="458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/>
                        <a:t>Выборные короли Речи Посполитой</a:t>
                      </a:r>
                      <a:endParaRPr sz="2000" u="none" strike="noStrike" cap="none"/>
                    </a:p>
                  </a:txBody>
                  <a:tcPr marL="91450" marR="91450" marT="45725" marB="45725"/>
                </a:tc>
              </a:tr>
              <a:tr h="473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pic>
        <p:nvPicPr>
          <p:cNvPr id="458" name="Google Shape;458;p22" descr="ÐÐ°ÑÑÐ¸Ð½ÐºÐ¸ Ð¿Ð¾ Ð·Ð°Ð¿ÑÐ¾ÑÑ Henryk III Walez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963" y="1949281"/>
            <a:ext cx="1542128" cy="21125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59" name="Google Shape;459;p22"/>
          <p:cNvSpPr txBox="1"/>
          <p:nvPr/>
        </p:nvSpPr>
        <p:spPr>
          <a:xfrm>
            <a:off x="2854652" y="1914981"/>
            <a:ext cx="1587300" cy="569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Генрих Валуа </a:t>
            </a: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(1573-1574 гг.)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" name="Google Shape;460;p22"/>
          <p:cNvPicPr preferRelativeResize="0"/>
          <p:nvPr/>
        </p:nvPicPr>
        <p:blipFill rotWithShape="1">
          <a:blip r:embed="rId4">
            <a:alphaModFix/>
          </a:blip>
          <a:srcRect l="8009" t="1624" r="9195" b="2206"/>
          <a:stretch/>
        </p:blipFill>
        <p:spPr>
          <a:xfrm>
            <a:off x="4363107" y="1964778"/>
            <a:ext cx="1547014" cy="21125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61" name="Google Shape;461;p22"/>
          <p:cNvSpPr txBox="1"/>
          <p:nvPr/>
        </p:nvSpPr>
        <p:spPr>
          <a:xfrm>
            <a:off x="5948802" y="1938461"/>
            <a:ext cx="1865700" cy="569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Стефан Баторий </a:t>
            </a: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(1576-1586 гг.)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22"/>
          <p:cNvSpPr/>
          <p:nvPr/>
        </p:nvSpPr>
        <p:spPr>
          <a:xfrm>
            <a:off x="3060165" y="2745000"/>
            <a:ext cx="1160252" cy="525209"/>
          </a:xfrm>
          <a:prstGeom prst="rightArrow">
            <a:avLst>
              <a:gd name="adj1" fmla="val 50000"/>
              <a:gd name="adj2" fmla="val 73684"/>
            </a:avLst>
          </a:prstGeom>
          <a:solidFill>
            <a:schemeClr val="accent1"/>
          </a:solidFill>
          <a:ln w="48000" cap="flat" cmpd="thickThin">
            <a:solidFill>
              <a:srgbClr val="3B34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22"/>
          <p:cNvSpPr/>
          <p:nvPr/>
        </p:nvSpPr>
        <p:spPr>
          <a:xfrm>
            <a:off x="6194347" y="2758424"/>
            <a:ext cx="1160252" cy="525209"/>
          </a:xfrm>
          <a:prstGeom prst="rightArrow">
            <a:avLst>
              <a:gd name="adj1" fmla="val 50000"/>
              <a:gd name="adj2" fmla="val 73684"/>
            </a:avLst>
          </a:prstGeom>
          <a:solidFill>
            <a:schemeClr val="accent1"/>
          </a:solidFill>
          <a:ln w="48000" cap="flat" cmpd="thickThin">
            <a:solidFill>
              <a:srgbClr val="3B34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p22"/>
          <p:cNvPicPr preferRelativeResize="0"/>
          <p:nvPr/>
        </p:nvPicPr>
        <p:blipFill rotWithShape="1">
          <a:blip r:embed="rId5">
            <a:alphaModFix/>
          </a:blip>
          <a:srcRect l="7571" t="1805" r="6282" b="2022"/>
          <a:stretch/>
        </p:blipFill>
        <p:spPr>
          <a:xfrm>
            <a:off x="7677586" y="1949281"/>
            <a:ext cx="1477805" cy="21125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65" name="Google Shape;465;p22"/>
          <p:cNvSpPr txBox="1"/>
          <p:nvPr/>
        </p:nvSpPr>
        <p:spPr>
          <a:xfrm>
            <a:off x="9155391" y="1914980"/>
            <a:ext cx="2042700" cy="569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Сигизмунд III Ваза </a:t>
            </a: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(1587-1632 гг.)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22"/>
          <p:cNvSpPr/>
          <p:nvPr/>
        </p:nvSpPr>
        <p:spPr>
          <a:xfrm>
            <a:off x="3069036" y="5063707"/>
            <a:ext cx="1160252" cy="525209"/>
          </a:xfrm>
          <a:prstGeom prst="rightArrow">
            <a:avLst>
              <a:gd name="adj1" fmla="val 50000"/>
              <a:gd name="adj2" fmla="val 73684"/>
            </a:avLst>
          </a:prstGeom>
          <a:solidFill>
            <a:schemeClr val="accent1"/>
          </a:solidFill>
          <a:ln w="48000" cap="flat" cmpd="thickThin">
            <a:solidFill>
              <a:srgbClr val="3B34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3407" y="4270060"/>
            <a:ext cx="1599049" cy="21125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68" name="Google Shape;468;p22"/>
          <p:cNvSpPr txBox="1"/>
          <p:nvPr/>
        </p:nvSpPr>
        <p:spPr>
          <a:xfrm>
            <a:off x="2841501" y="4264709"/>
            <a:ext cx="2042700" cy="569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Владислав IV Ваза </a:t>
            </a: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(1632-1648 гг.)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22" descr="ÐÐ°ÑÑÐ¸Ð½ÐºÐ¸ Ð¿Ð¾ Ð·Ð°Ð¿ÑÐ¾ÑÑ Ð¯Ð½ II ÐÐ°Ð·Ð¸Ð¼Ð¸Ñ ÐÐ°Ð·Ð°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92356" y="4303112"/>
            <a:ext cx="1549901" cy="20794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70" name="Google Shape;470;p22"/>
          <p:cNvSpPr txBox="1"/>
          <p:nvPr/>
        </p:nvSpPr>
        <p:spPr>
          <a:xfrm>
            <a:off x="6242250" y="4271675"/>
            <a:ext cx="2042700" cy="569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Ян II Казимир Ваза </a:t>
            </a: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(1648-1668 гг.)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2"/>
          <p:cNvSpPr/>
          <p:nvPr/>
        </p:nvSpPr>
        <p:spPr>
          <a:xfrm>
            <a:off x="6661917" y="5063706"/>
            <a:ext cx="1160252" cy="525209"/>
          </a:xfrm>
          <a:prstGeom prst="rightArrow">
            <a:avLst>
              <a:gd name="adj1" fmla="val 50000"/>
              <a:gd name="adj2" fmla="val 73684"/>
            </a:avLst>
          </a:prstGeom>
          <a:solidFill>
            <a:schemeClr val="accent1"/>
          </a:solidFill>
          <a:ln w="48000" cap="flat" cmpd="thickThin">
            <a:solidFill>
              <a:srgbClr val="3B34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32570" y="4322525"/>
            <a:ext cx="1455760" cy="20600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73" name="Google Shape;473;p22"/>
          <p:cNvSpPr txBox="1"/>
          <p:nvPr/>
        </p:nvSpPr>
        <p:spPr>
          <a:xfrm>
            <a:off x="9615775" y="4322525"/>
            <a:ext cx="1542000" cy="815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Михаил Вишневецкий </a:t>
            </a: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(1669-1673 гг.)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2"/>
          <p:cNvSpPr/>
          <p:nvPr/>
        </p:nvSpPr>
        <p:spPr>
          <a:xfrm>
            <a:off x="9770558" y="5080232"/>
            <a:ext cx="1160252" cy="525209"/>
          </a:xfrm>
          <a:prstGeom prst="rightArrow">
            <a:avLst>
              <a:gd name="adj1" fmla="val 50000"/>
              <a:gd name="adj2" fmla="val 73684"/>
            </a:avLst>
          </a:prstGeom>
          <a:solidFill>
            <a:schemeClr val="accent1"/>
          </a:solidFill>
          <a:ln w="48000" cap="flat" cmpd="thickThin">
            <a:solidFill>
              <a:srgbClr val="3B34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22"/>
          <p:cNvSpPr/>
          <p:nvPr/>
        </p:nvSpPr>
        <p:spPr>
          <a:xfrm>
            <a:off x="9353484" y="2758424"/>
            <a:ext cx="1160252" cy="525209"/>
          </a:xfrm>
          <a:prstGeom prst="rightArrow">
            <a:avLst>
              <a:gd name="adj1" fmla="val 50000"/>
              <a:gd name="adj2" fmla="val 73684"/>
            </a:avLst>
          </a:prstGeom>
          <a:solidFill>
            <a:schemeClr val="accent1"/>
          </a:solidFill>
          <a:ln w="48000" cap="flat" cmpd="thickThin">
            <a:solidFill>
              <a:srgbClr val="3B34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3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Люблинский сейм</a:t>
            </a:r>
            <a:endParaRPr/>
          </a:p>
        </p:txBody>
      </p:sp>
      <p:graphicFrame>
        <p:nvGraphicFramePr>
          <p:cNvPr id="482" name="Google Shape;482;p23"/>
          <p:cNvGraphicFramePr/>
          <p:nvPr/>
        </p:nvGraphicFramePr>
        <p:xfrm>
          <a:off x="1104902" y="1418406"/>
          <a:ext cx="9980675" cy="5198050"/>
        </p:xfrm>
        <a:graphic>
          <a:graphicData uri="http://schemas.openxmlformats.org/drawingml/2006/table">
            <a:tbl>
              <a:tblPr firstRow="1">
                <a:noFill/>
                <a:tableStyleId>{15721C53-B717-41B1-9C06-499522BD546B}</a:tableStyleId>
              </a:tblPr>
              <a:tblGrid>
                <a:gridCol w="9980675"/>
              </a:tblGrid>
              <a:tr h="458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/>
                        <a:t>Выборные короли Речи Посполитой</a:t>
                      </a:r>
                      <a:endParaRPr sz="2000"/>
                    </a:p>
                  </a:txBody>
                  <a:tcPr marL="91450" marR="91450" marT="45725" marB="45725"/>
                </a:tc>
              </a:tr>
              <a:tr h="473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sp>
        <p:nvSpPr>
          <p:cNvPr id="483" name="Google Shape;483;p23"/>
          <p:cNvSpPr txBox="1"/>
          <p:nvPr/>
        </p:nvSpPr>
        <p:spPr>
          <a:xfrm>
            <a:off x="2854652" y="1914981"/>
            <a:ext cx="1587261" cy="81560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Ян III Собесский </a:t>
            </a: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(1674-1696 гг.)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3"/>
          <p:cNvSpPr txBox="1"/>
          <p:nvPr/>
        </p:nvSpPr>
        <p:spPr>
          <a:xfrm>
            <a:off x="5948802" y="1938461"/>
            <a:ext cx="1865700" cy="80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Август II      </a:t>
            </a: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(1697-1706,   1709-1733 гг.)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3"/>
          <p:cNvSpPr/>
          <p:nvPr/>
        </p:nvSpPr>
        <p:spPr>
          <a:xfrm>
            <a:off x="3060165" y="2745000"/>
            <a:ext cx="1160252" cy="525209"/>
          </a:xfrm>
          <a:prstGeom prst="rightArrow">
            <a:avLst>
              <a:gd name="adj1" fmla="val 50000"/>
              <a:gd name="adj2" fmla="val 73684"/>
            </a:avLst>
          </a:prstGeom>
          <a:solidFill>
            <a:schemeClr val="accent1"/>
          </a:solidFill>
          <a:ln w="48000" cap="flat" cmpd="thickThin">
            <a:solidFill>
              <a:srgbClr val="3B34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3"/>
          <p:cNvSpPr/>
          <p:nvPr/>
        </p:nvSpPr>
        <p:spPr>
          <a:xfrm>
            <a:off x="6194347" y="2758424"/>
            <a:ext cx="1160252" cy="525209"/>
          </a:xfrm>
          <a:prstGeom prst="rightArrow">
            <a:avLst>
              <a:gd name="adj1" fmla="val 50000"/>
              <a:gd name="adj2" fmla="val 73684"/>
            </a:avLst>
          </a:prstGeom>
          <a:solidFill>
            <a:schemeClr val="accent1"/>
          </a:solidFill>
          <a:ln w="48000" cap="flat" cmpd="thickThin">
            <a:solidFill>
              <a:srgbClr val="3B34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3"/>
          <p:cNvSpPr txBox="1"/>
          <p:nvPr/>
        </p:nvSpPr>
        <p:spPr>
          <a:xfrm>
            <a:off x="9155391" y="1914980"/>
            <a:ext cx="2042746" cy="81560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Станислав Лыщинский   </a:t>
            </a: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(1704-1709, 1733 гг.)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3"/>
          <p:cNvSpPr/>
          <p:nvPr/>
        </p:nvSpPr>
        <p:spPr>
          <a:xfrm>
            <a:off x="3069036" y="5063707"/>
            <a:ext cx="1160252" cy="525209"/>
          </a:xfrm>
          <a:prstGeom prst="rightArrow">
            <a:avLst>
              <a:gd name="adj1" fmla="val 50000"/>
              <a:gd name="adj2" fmla="val 73684"/>
            </a:avLst>
          </a:prstGeom>
          <a:solidFill>
            <a:schemeClr val="accent1"/>
          </a:solidFill>
          <a:ln w="48000" cap="flat" cmpd="thickThin">
            <a:solidFill>
              <a:srgbClr val="3B34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3"/>
          <p:cNvSpPr txBox="1"/>
          <p:nvPr/>
        </p:nvSpPr>
        <p:spPr>
          <a:xfrm>
            <a:off x="2841501" y="4264709"/>
            <a:ext cx="2042746" cy="56938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Август III      </a:t>
            </a: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(1733-1763 гг.)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3"/>
          <p:cNvSpPr txBox="1"/>
          <p:nvPr/>
        </p:nvSpPr>
        <p:spPr>
          <a:xfrm>
            <a:off x="5985193" y="4269348"/>
            <a:ext cx="3257100" cy="569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Станислав Август Понятовский </a:t>
            </a: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(1764-1795 гг.)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3"/>
          <p:cNvSpPr/>
          <p:nvPr/>
        </p:nvSpPr>
        <p:spPr>
          <a:xfrm>
            <a:off x="9364544" y="2758424"/>
            <a:ext cx="1160252" cy="525209"/>
          </a:xfrm>
          <a:prstGeom prst="rightArrow">
            <a:avLst>
              <a:gd name="adj1" fmla="val 50000"/>
              <a:gd name="adj2" fmla="val 73684"/>
            </a:avLst>
          </a:prstGeom>
          <a:solidFill>
            <a:schemeClr val="accent1"/>
          </a:solidFill>
          <a:ln w="48000" cap="flat" cmpd="thickThin">
            <a:solidFill>
              <a:srgbClr val="3B34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p23"/>
          <p:cNvPicPr preferRelativeResize="0"/>
          <p:nvPr/>
        </p:nvPicPr>
        <p:blipFill rotWithShape="1">
          <a:blip r:embed="rId3">
            <a:alphaModFix/>
          </a:blip>
          <a:srcRect l="12810" r="7287"/>
          <a:stretch/>
        </p:blipFill>
        <p:spPr>
          <a:xfrm>
            <a:off x="1262728" y="1964778"/>
            <a:ext cx="1552890" cy="21125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93" name="Google Shape;49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0500" y="1938461"/>
            <a:ext cx="1624694" cy="21168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94" name="Google Shape;49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1042" y="1914980"/>
            <a:ext cx="1608490" cy="21090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95" name="Google Shape;495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6732" y="4303112"/>
            <a:ext cx="1540770" cy="21125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96" name="Google Shape;496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60500" y="4300550"/>
            <a:ext cx="1626295" cy="211926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4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Люблинский сейм</a:t>
            </a:r>
            <a:endParaRPr/>
          </a:p>
        </p:txBody>
      </p:sp>
      <p:grpSp>
        <p:nvGrpSpPr>
          <p:cNvPr id="503" name="Google Shape;503;p24"/>
          <p:cNvGrpSpPr/>
          <p:nvPr/>
        </p:nvGrpSpPr>
        <p:grpSpPr>
          <a:xfrm>
            <a:off x="1104900" y="5658927"/>
            <a:ext cx="9980682" cy="925701"/>
            <a:chOff x="2003520" y="4409464"/>
            <a:chExt cx="7964854" cy="705421"/>
          </a:xfrm>
        </p:grpSpPr>
        <p:sp>
          <p:nvSpPr>
            <p:cNvPr id="504" name="Google Shape;504;p24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Таким образом, ВКЛ вместе с Польшей создали общую Речь Посполитую. Такое объедине- ние двух соседних государств называется </a:t>
              </a:r>
              <a:r>
                <a:rPr lang="ru-RU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федерацией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- государством, состоящим из са- мостоятельных государственных образований, объединённых на определённых условиях в одну страну.</a:t>
              </a:r>
              <a:endParaRPr/>
            </a:p>
          </p:txBody>
        </p:sp>
      </p:grpSp>
      <p:sp>
        <p:nvSpPr>
          <p:cNvPr id="506" name="Google Shape;506;p24"/>
          <p:cNvSpPr txBox="1"/>
          <p:nvPr/>
        </p:nvSpPr>
        <p:spPr>
          <a:xfrm>
            <a:off x="1053625" y="3246775"/>
            <a:ext cx="44076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Речь Посполитая во второй половине XVI в.</a:t>
            </a:r>
            <a:endParaRPr/>
          </a:p>
        </p:txBody>
      </p:sp>
      <p:pic>
        <p:nvPicPr>
          <p:cNvPr id="507" name="Google Shape;50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1270" y="1446910"/>
            <a:ext cx="5117052" cy="400533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5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Люблинский сейм</a:t>
            </a:r>
            <a:endParaRPr/>
          </a:p>
        </p:txBody>
      </p:sp>
      <p:grpSp>
        <p:nvGrpSpPr>
          <p:cNvPr id="514" name="Google Shape;514;p25"/>
          <p:cNvGrpSpPr/>
          <p:nvPr/>
        </p:nvGrpSpPr>
        <p:grpSpPr>
          <a:xfrm>
            <a:off x="1104900" y="4718649"/>
            <a:ext cx="9980682" cy="1865980"/>
            <a:chOff x="2003520" y="4409464"/>
            <a:chExt cx="7964854" cy="705421"/>
          </a:xfrm>
        </p:grpSpPr>
        <p:sp>
          <p:nvSpPr>
            <p:cNvPr id="515" name="Google Shape;515;p25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5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Итоги Люблинской унии обусловили политическое положение ВКЛ в составе Речи Посполи- той. Ряд богатейших земель были включены в состав Польши, из-за чего территория ВКЛ существенно уменьшилась. Итоги Люблинской унии вызвали недовольство большей части магнатов ВКЛ, которым нужно было делить политическую власть с поляками. К тому же со- гласно унии польская шляхта имела право получать земельные владения в пределах ВКЛ, а шляхта ВКЛ практически утратила такое право в районах, присоединённых к Польскому королевству.</a:t>
              </a:r>
              <a:endParaRPr/>
            </a:p>
          </p:txBody>
        </p:sp>
      </p:grpSp>
      <p:sp>
        <p:nvSpPr>
          <p:cNvPr id="517" name="Google Shape;517;p25"/>
          <p:cNvSpPr txBox="1"/>
          <p:nvPr/>
        </p:nvSpPr>
        <p:spPr>
          <a:xfrm>
            <a:off x="972688" y="2810998"/>
            <a:ext cx="4330480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Люблинская уния. Худ. Я.Матейко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3168" y="1448934"/>
            <a:ext cx="5073297" cy="30626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Люблинский сейм</a:t>
            </a:r>
            <a:endParaRPr/>
          </a:p>
        </p:txBody>
      </p:sp>
      <p:grpSp>
        <p:nvGrpSpPr>
          <p:cNvPr id="525" name="Google Shape;525;p26"/>
          <p:cNvGrpSpPr/>
          <p:nvPr/>
        </p:nvGrpSpPr>
        <p:grpSpPr>
          <a:xfrm>
            <a:off x="1104900" y="2846718"/>
            <a:ext cx="6572609" cy="3737912"/>
            <a:chOff x="2003520" y="4409464"/>
            <a:chExt cx="7964854" cy="705421"/>
          </a:xfrm>
        </p:grpSpPr>
        <p:sp>
          <p:nvSpPr>
            <p:cNvPr id="526" name="Google Shape;526;p26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Итоги Люблинской унии проявились в полонизации (ополя- чивании) шляхты ВКЛ через приобщение её к польским шляхетским вольностям. В </a:t>
              </a:r>
              <a:r>
                <a:rPr lang="ru-RU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1697 г. 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было принято постанов- ление «Уравнение прав», в соответствии с которым шляхта ВКЛ полностью уравнивалась в правах с польской. Шляхте ВКЛ, как и польской, было дано право полного контроля за деятельностью короля, что значительно ограничивало его власть и давало шляхте возможность не подчиняться ему. Шляхта ВКЛ приняла польский язык и польскую культуру по- степенно перешла в католичество. Таким образом, к концу XVII в. сформировалось единое сословие в Речи Посполи- той - «народ шляхетский». Все официальное делопроизвод- ство в Речи Посполитой в 1697 г, было переведено на поль- ский язык, который приобрёл статус государственного.</a:t>
              </a:r>
              <a:endParaRPr/>
            </a:p>
          </p:txBody>
        </p:sp>
      </p:grpSp>
      <p:sp>
        <p:nvSpPr>
          <p:cNvPr id="528" name="Google Shape;528;p26"/>
          <p:cNvSpPr txBox="1"/>
          <p:nvPr/>
        </p:nvSpPr>
        <p:spPr>
          <a:xfrm>
            <a:off x="3542411" y="1369540"/>
            <a:ext cx="4330480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Герб Речи Посполитой 1669 г.</a:t>
            </a:r>
            <a:endParaRPr/>
          </a:p>
        </p:txBody>
      </p:sp>
      <p:pic>
        <p:nvPicPr>
          <p:cNvPr id="529" name="Google Shape;529;p26" descr="https://upload.wikimedia.org/wikipedia/commons/thumb/3/3b/Herb_Rzeczypospolitej_Obojga_Narodow.svg/500px-Herb_Rzeczypospolitej_Obojga_Narodow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2891" y="1369540"/>
            <a:ext cx="3186801" cy="525822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7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Разработка и принятие Статута 1588 г.</a:t>
            </a:r>
            <a:endParaRPr/>
          </a:p>
        </p:txBody>
      </p:sp>
      <p:grpSp>
        <p:nvGrpSpPr>
          <p:cNvPr id="536" name="Google Shape;536;p27"/>
          <p:cNvGrpSpPr/>
          <p:nvPr/>
        </p:nvGrpSpPr>
        <p:grpSpPr>
          <a:xfrm>
            <a:off x="1104900" y="4908430"/>
            <a:ext cx="9980682" cy="1676200"/>
            <a:chOff x="2003520" y="4409464"/>
            <a:chExt cx="7964854" cy="705421"/>
          </a:xfrm>
        </p:grpSpPr>
        <p:sp>
          <p:nvSpPr>
            <p:cNvPr id="537" name="Google Shape;537;p27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Принятие третьего Статута ВКЛ 1588 г. стало воплощением антипольских настроений и борьбы за сохранение самостоятельности ВКЛ. Статут был подготовлен при участии канц- лера ВКЛ Остафия Воловича и подканцлера Льва Сапеги. Он игнорировал акт Люблинской унии, закреплял и юридически оформлял независимость княжества. Статут обязывал пра- вительство вернуть отторгнутые от княжества земли, запрещал назначать на государствен- ные должности в ВКЛ и наделять землёй «чужеземцев и заграничников», в том числе и по- ляков.</a:t>
              </a:r>
              <a:endParaRPr/>
            </a:p>
          </p:txBody>
        </p:sp>
      </p:grpSp>
      <p:sp>
        <p:nvSpPr>
          <p:cNvPr id="539" name="Google Shape;539;p27"/>
          <p:cNvSpPr txBox="1"/>
          <p:nvPr/>
        </p:nvSpPr>
        <p:spPr>
          <a:xfrm>
            <a:off x="4591521" y="1474635"/>
            <a:ext cx="3333127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Остафий Волович</a:t>
            </a:r>
            <a:endParaRPr/>
          </a:p>
        </p:txBody>
      </p:sp>
      <p:pic>
        <p:nvPicPr>
          <p:cNvPr id="540" name="Google Shape;540;p27" descr="Картинки по запросу остафий волович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1202" y="1474635"/>
            <a:ext cx="2880320" cy="32363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41" name="Google Shape;541;p27" descr="Картинки по запросу лев сапег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6983" y="1474635"/>
            <a:ext cx="2455053" cy="32387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542" name="Google Shape;542;p27"/>
          <p:cNvSpPr txBox="1"/>
          <p:nvPr/>
        </p:nvSpPr>
        <p:spPr>
          <a:xfrm>
            <a:off x="4847470" y="4372396"/>
            <a:ext cx="3209513" cy="338554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Лев Сапега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8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Разработка и принятие Статута 1588 г.</a:t>
            </a:r>
            <a:endParaRPr/>
          </a:p>
        </p:txBody>
      </p:sp>
      <p:grpSp>
        <p:nvGrpSpPr>
          <p:cNvPr id="549" name="Google Shape;549;p28"/>
          <p:cNvGrpSpPr/>
          <p:nvPr/>
        </p:nvGrpSpPr>
        <p:grpSpPr>
          <a:xfrm>
            <a:off x="1104900" y="4347713"/>
            <a:ext cx="6667500" cy="2236917"/>
            <a:chOff x="2003520" y="4409464"/>
            <a:chExt cx="7964854" cy="705421"/>
          </a:xfrm>
        </p:grpSpPr>
        <p:sp>
          <p:nvSpPr>
            <p:cNvPr id="550" name="Google Shape;550;p28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8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Лев Сапега на свои средства издал третий Статут ВКЛ. Во вступлении к нему он сформулировал идею правового госу- дарства. Она заключалась в том, что все государственные органы и служебные лица должны действовать согласно за- кону, а все люди, независимо от сословия, к которому они принадлежат, провозглашаются равными перед законом. Од- нако в условиях общества того времени Статут защищал ин- тересы феодалов и окончательно закрепостил крестьянство.</a:t>
              </a:r>
              <a:endParaRPr/>
            </a:p>
          </p:txBody>
        </p:sp>
      </p:grpSp>
      <p:sp>
        <p:nvSpPr>
          <p:cNvPr id="552" name="Google Shape;552;p28"/>
          <p:cNvSpPr txBox="1"/>
          <p:nvPr/>
        </p:nvSpPr>
        <p:spPr>
          <a:xfrm>
            <a:off x="4233325" y="1474625"/>
            <a:ext cx="36915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Титульный лист Статута ВКЛ 1588 г.</a:t>
            </a:r>
            <a:endParaRPr/>
          </a:p>
        </p:txBody>
      </p:sp>
      <p:pic>
        <p:nvPicPr>
          <p:cNvPr id="553" name="Google Shape;553;p28" descr="Похожее изображение"/>
          <p:cNvPicPr preferRelativeResize="0"/>
          <p:nvPr/>
        </p:nvPicPr>
        <p:blipFill rotWithShape="1">
          <a:blip r:embed="rId3">
            <a:alphaModFix/>
          </a:blip>
          <a:srcRect l="4541" t="2229" r="2712" b="1504"/>
          <a:stretch/>
        </p:blipFill>
        <p:spPr>
          <a:xfrm>
            <a:off x="7908313" y="1474634"/>
            <a:ext cx="3190214" cy="51099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9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Образование Главного трибунала ВКЛ</a:t>
            </a:r>
            <a:endParaRPr/>
          </a:p>
        </p:txBody>
      </p:sp>
      <p:grpSp>
        <p:nvGrpSpPr>
          <p:cNvPr id="560" name="Google Shape;560;p29"/>
          <p:cNvGrpSpPr/>
          <p:nvPr/>
        </p:nvGrpSpPr>
        <p:grpSpPr>
          <a:xfrm>
            <a:off x="1104900" y="4149306"/>
            <a:ext cx="6667500" cy="2435324"/>
            <a:chOff x="2003520" y="4409464"/>
            <a:chExt cx="7964854" cy="705421"/>
          </a:xfrm>
        </p:grpSpPr>
        <p:sp>
          <p:nvSpPr>
            <p:cNvPr id="561" name="Google Shape;561;p29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9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Во времена Стефана Батория в </a:t>
              </a:r>
              <a:r>
                <a:rPr lang="ru-RU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1581 г.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в в белорусско-ли- товском государстве был создан </a:t>
              </a:r>
              <a:r>
                <a:rPr lang="ru-RU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Трибунал Великого Кня- жества Литовского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– высшее судебное учреждение страны. Это был шляхетский суд, формировавшийся из представи- телей поветовой шляхты (по два судьи-депутата от повета). Судьями могли стать только уроженцы Княжества. Трибунал рассматривал апелляционные дела, исполнял нотариальные обязанности. Судебные процессы проходили открыто, с уча- стием адвокатов и свидетелей.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9"/>
          <p:cNvSpPr txBox="1"/>
          <p:nvPr/>
        </p:nvSpPr>
        <p:spPr>
          <a:xfrm>
            <a:off x="1397479" y="1474635"/>
            <a:ext cx="6527100" cy="58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Титульный лист закона «Трибунал обывателям Великого Княжества Литовского», по которому действовал Трибунал ВКЛ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p29" descr="ÐÐ°ÑÑÐ¸Ð½ÐºÐ¸ Ð¿Ð¾ Ð·Ð°Ð¿ÑÐ¾ÑÑ Ð¢ÑÐ¸Ð±ÑÐ½Ð°Ð» ÐÐµÐ»Ð¸ÐºÐ¾Ð³Ð¾ ÐºÐ½ÑÐ¶ÐµÑÑÐ²Ð° ÐÐ¸ÑÐ¾Ð²ÑÐºÐ¾Ð³Ð¾"/>
          <p:cNvPicPr preferRelativeResize="0"/>
          <p:nvPr/>
        </p:nvPicPr>
        <p:blipFill rotWithShape="1">
          <a:blip r:embed="rId3">
            <a:alphaModFix/>
          </a:blip>
          <a:srcRect r="2082" b="1320"/>
          <a:stretch/>
        </p:blipFill>
        <p:spPr>
          <a:xfrm>
            <a:off x="7974821" y="1474634"/>
            <a:ext cx="3110761" cy="51099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Начало Ливонской войны</a:t>
            </a:r>
            <a:endParaRPr/>
          </a:p>
        </p:txBody>
      </p:sp>
      <p:grpSp>
        <p:nvGrpSpPr>
          <p:cNvPr id="151" name="Google Shape;151;p4"/>
          <p:cNvGrpSpPr/>
          <p:nvPr/>
        </p:nvGrpSpPr>
        <p:grpSpPr>
          <a:xfrm>
            <a:off x="1104900" y="5745192"/>
            <a:ext cx="9980682" cy="951580"/>
            <a:chOff x="2003520" y="4409464"/>
            <a:chExt cx="7964854" cy="705421"/>
          </a:xfrm>
        </p:grpSpPr>
        <p:sp>
          <p:nvSpPr>
            <p:cNvPr id="152" name="Google Shape;152;p4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Поводом к началу военных действий стал отказ Ордена платить московскому царю дань за эстонские земли и Юрьев (Тарту). В январе </a:t>
              </a:r>
              <a:r>
                <a:rPr lang="ru-RU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1558 г. 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Иван IV начал военные действия. Мос- ковские войска быстро овладели Нарвой, Тарту, приблизились к Таллину, стали угрожать Риге.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4" name="Google Shape;15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5593" y="1449237"/>
            <a:ext cx="5290519" cy="40544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55" name="Google Shape;155;p4"/>
          <p:cNvSpPr txBox="1"/>
          <p:nvPr/>
        </p:nvSpPr>
        <p:spPr>
          <a:xfrm>
            <a:off x="1956750" y="3307175"/>
            <a:ext cx="32088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Ливонская война. Первый этап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7237562" y="2242867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"/>
          <p:cNvSpPr/>
          <p:nvPr/>
        </p:nvSpPr>
        <p:spPr>
          <a:xfrm>
            <a:off x="7707335" y="1595886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"/>
          <p:cNvSpPr/>
          <p:nvPr/>
        </p:nvSpPr>
        <p:spPr>
          <a:xfrm>
            <a:off x="6551396" y="1535501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206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6335736" y="3117387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206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Начало Ливонской войны</a:t>
            </a:r>
            <a:endParaRPr/>
          </a:p>
        </p:txBody>
      </p:sp>
      <p:grpSp>
        <p:nvGrpSpPr>
          <p:cNvPr id="166" name="Google Shape;166;p5"/>
          <p:cNvGrpSpPr/>
          <p:nvPr/>
        </p:nvGrpSpPr>
        <p:grpSpPr>
          <a:xfrm>
            <a:off x="1104900" y="5313902"/>
            <a:ext cx="9980682" cy="1382869"/>
            <a:chOff x="2003520" y="4409464"/>
            <a:chExt cx="7964854" cy="705421"/>
          </a:xfrm>
        </p:grpSpPr>
        <p:sp>
          <p:nvSpPr>
            <p:cNvPr id="167" name="Google Shape;167;p5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Магистр Ордена Г.Кеттлер попросил помощи у европейских государств. Но ни Швеция, ни Дания не пожелали вступать в конфликт с Московским царством. Только Великое Княжест- во Литовское согласилось оказать поддержку – в августе 1559 г. было подписано соглаше- ние о союзе между ВКЛ и Орденом. Ливонский орден переходил под протекторат (опеку) великого князя ВКЛ Сигизмунда II Августа.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5"/>
          <p:cNvSpPr txBox="1"/>
          <p:nvPr/>
        </p:nvSpPr>
        <p:spPr>
          <a:xfrm>
            <a:off x="4321824" y="1449225"/>
            <a:ext cx="17733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Готхард Кеттлер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5" descr="ÐÐ¾ÑÑÐ°ÑÐ´ ÐÐµÑÐ»ÐµÑ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0790" y="1449237"/>
            <a:ext cx="3191044" cy="36538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71" name="Google Shape;171;p5" descr="Ð¡Ð¸Ð³Ð¸Ð·Ð¼ÑÐ½Ð´ II ÐÐ²Ð³ÑÑÑ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6114" y="1449388"/>
            <a:ext cx="3073578" cy="36537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72" name="Google Shape;172;p5"/>
          <p:cNvSpPr txBox="1"/>
          <p:nvPr/>
        </p:nvSpPr>
        <p:spPr>
          <a:xfrm>
            <a:off x="5889026" y="4795075"/>
            <a:ext cx="21339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Сигизмунд II Август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Начало Ливонской войны</a:t>
            </a:r>
            <a:endParaRPr/>
          </a:p>
        </p:txBody>
      </p:sp>
      <p:grpSp>
        <p:nvGrpSpPr>
          <p:cNvPr id="179" name="Google Shape;179;p6"/>
          <p:cNvGrpSpPr/>
          <p:nvPr/>
        </p:nvGrpSpPr>
        <p:grpSpPr>
          <a:xfrm>
            <a:off x="1104900" y="5227608"/>
            <a:ext cx="9980682" cy="1469164"/>
            <a:chOff x="2003520" y="4409464"/>
            <a:chExt cx="7964854" cy="705421"/>
          </a:xfrm>
        </p:grpSpPr>
        <p:sp>
          <p:nvSpPr>
            <p:cNvPr id="180" name="Google Shape;180;p6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Царские войска возобновили военные действия. К осени 1560 г. они разбили лучшие силы Ордена и овладели главными его крепостями. Тогда К.Кеттлер подписал в 1561 г. новый до- говор, предусматривавший переход орденских земель под совместную власть ВКЛ и Поль- ши. Сигизмунд II Август предложил Ивану IV отвести войска, но царь не согласился. В Ли- вонию было направлено великокняжеское войско, которое потерпело поражение под г. Пяр- ну.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2" name="Google Shape;18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3439" y="1449237"/>
            <a:ext cx="4682673" cy="35885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83" name="Google Shape;183;p6"/>
          <p:cNvSpPr txBox="1"/>
          <p:nvPr/>
        </p:nvSpPr>
        <p:spPr>
          <a:xfrm>
            <a:off x="2540000" y="3074250"/>
            <a:ext cx="32334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Ливонская война. Первый этап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6"/>
          <p:cNvSpPr/>
          <p:nvPr/>
        </p:nvSpPr>
        <p:spPr>
          <a:xfrm>
            <a:off x="6948212" y="2116723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206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Начало Ливонской войны</a:t>
            </a:r>
            <a:endParaRPr/>
          </a:p>
        </p:txBody>
      </p:sp>
      <p:grpSp>
        <p:nvGrpSpPr>
          <p:cNvPr id="191" name="Google Shape;191;p7"/>
          <p:cNvGrpSpPr/>
          <p:nvPr/>
        </p:nvGrpSpPr>
        <p:grpSpPr>
          <a:xfrm>
            <a:off x="1104900" y="5572664"/>
            <a:ext cx="9980682" cy="1124108"/>
            <a:chOff x="2003520" y="4409464"/>
            <a:chExt cx="7964854" cy="705421"/>
          </a:xfrm>
        </p:grpSpPr>
        <p:sp>
          <p:nvSpPr>
            <p:cNvPr id="192" name="Google Shape;192;p7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ВКЛ Ливонская война получила наименование «Инфлянтской», т.к. территорию, за кото- рую велись боевые действия, в Княжестве называли Инфлянтами. Военные действия пос- тепенно активизировались. Московское государство перенесло их на белорусские земли. В 1562 г. войска Ивана IV разорили Мстиславль, Шклов, Оршу, Витебск.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4" name="Google Shape;19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1509" y="1449237"/>
            <a:ext cx="5064603" cy="38812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95" name="Google Shape;195;p7"/>
          <p:cNvSpPr txBox="1"/>
          <p:nvPr/>
        </p:nvSpPr>
        <p:spPr>
          <a:xfrm>
            <a:off x="2154300" y="3220600"/>
            <a:ext cx="32370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Ливонская война. Первый этап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9096189" y="4903055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206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8587230" y="4790911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206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8690747" y="4575250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206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7"/>
          <p:cNvSpPr/>
          <p:nvPr/>
        </p:nvSpPr>
        <p:spPr>
          <a:xfrm>
            <a:off x="8591176" y="4169808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206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Начало Ливонской войны</a:t>
            </a:r>
            <a:endParaRPr/>
          </a:p>
        </p:txBody>
      </p:sp>
      <p:grpSp>
        <p:nvGrpSpPr>
          <p:cNvPr id="206" name="Google Shape;206;p8"/>
          <p:cNvGrpSpPr/>
          <p:nvPr/>
        </p:nvGrpSpPr>
        <p:grpSpPr>
          <a:xfrm>
            <a:off x="1104900" y="5011947"/>
            <a:ext cx="9980682" cy="1684824"/>
            <a:chOff x="2003520" y="4409464"/>
            <a:chExt cx="7964854" cy="705421"/>
          </a:xfrm>
        </p:grpSpPr>
        <p:sp>
          <p:nvSpPr>
            <p:cNvPr id="207" name="Google Shape;207;p8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Главный удар московского войска пришёлся на Полоцк. Туда в конце января 1563 г. двину- лась 60-тысячная армия во главе с Иваном IV. Полоцк был осаждён. Город мужественно за- щищал местный гарнизон во главе с воеводой Станиславом Довойной. Помощь оказывали шляхта, мещане, наёмные солдаты. Войско Княжества под командованием гетмана Нико- лая Радзивилла Рыжего из-за своей малочисленности (3400 конников) не могло помочь по- лочанам.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8"/>
          <p:cNvSpPr txBox="1"/>
          <p:nvPr/>
        </p:nvSpPr>
        <p:spPr>
          <a:xfrm>
            <a:off x="3916401" y="1390325"/>
            <a:ext cx="10038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Иван IV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8" descr="https://upload.wikimedia.org/wikipedia/commons/8/80/Ivan_the_Terrible_(cropped).JPG"/>
          <p:cNvPicPr preferRelativeResize="0"/>
          <p:nvPr/>
        </p:nvPicPr>
        <p:blipFill rotWithShape="1">
          <a:blip r:embed="rId3">
            <a:alphaModFix/>
          </a:blip>
          <a:srcRect l="9574" r="4914"/>
          <a:stretch/>
        </p:blipFill>
        <p:spPr>
          <a:xfrm>
            <a:off x="1130790" y="1390328"/>
            <a:ext cx="2785602" cy="341413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11" name="Google Shape;211;p8" descr="ÐÐ¸ÐºÐ¾Ð»Ð°Ð¹ Ð Ð°Ð´Ð·Ð¸Ð²Ð¸Ð»Ð» Ð ÑÐ¶Ð¸Ð¹. ÐÐµÐ¸Ð·Ð²ÐµÑÑÐ½ÑÐ¹ Ð°Ð²ÑÐ¾Ñ, XVII Ð²ÐµÐº."/>
          <p:cNvPicPr preferRelativeResize="0"/>
          <p:nvPr/>
        </p:nvPicPr>
        <p:blipFill rotWithShape="1">
          <a:blip r:embed="rId4">
            <a:alphaModFix/>
          </a:blip>
          <a:srcRect l="323" t="681" r="1424" b="1035"/>
          <a:stretch/>
        </p:blipFill>
        <p:spPr>
          <a:xfrm>
            <a:off x="8740980" y="1390328"/>
            <a:ext cx="2318711" cy="341497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12" name="Google Shape;212;p8"/>
          <p:cNvSpPr txBox="1"/>
          <p:nvPr/>
        </p:nvSpPr>
        <p:spPr>
          <a:xfrm>
            <a:off x="5936076" y="4465900"/>
            <a:ext cx="28332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Николай Радзивилл Рыжий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Начало Ливонской войны</a:t>
            </a:r>
            <a:endParaRPr/>
          </a:p>
        </p:txBody>
      </p:sp>
      <p:grpSp>
        <p:nvGrpSpPr>
          <p:cNvPr id="219" name="Google Shape;219;p9"/>
          <p:cNvGrpSpPr/>
          <p:nvPr/>
        </p:nvGrpSpPr>
        <p:grpSpPr>
          <a:xfrm>
            <a:off x="1104900" y="4813540"/>
            <a:ext cx="9980682" cy="1883231"/>
            <a:chOff x="2003520" y="4409464"/>
            <a:chExt cx="7964854" cy="705421"/>
          </a:xfrm>
        </p:grpSpPr>
        <p:sp>
          <p:nvSpPr>
            <p:cNvPr id="220" name="Google Shape;220;p9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После семи штурмов 15 февраля 1563 г. город был занят войсками Ивана IV. Все полочане были объявлены пленными. Шляхту, мещан Иван IV приказал вывезти в Московское госу- дарство. Царские татары зарубили в городе всех католических монахов, сожгли костёлы. Местных евреев, не пожелавших принять православную веру, утопили в Западной Двине. Город был сожжён и разграблен. Захват Полоцка стал тяжёлой утратой для ВКЛ. Паны-ра- да начали переговоры с Иваном IV. Тот настаивал на передаче емё Полотчины и Ливонии. Представители ВКЛ с этим условием не соглашались.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9"/>
          <p:cNvSpPr txBox="1"/>
          <p:nvPr/>
        </p:nvSpPr>
        <p:spPr>
          <a:xfrm>
            <a:off x="1639019" y="2734932"/>
            <a:ext cx="3283200" cy="58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Оборона Полоцка в 1563 г. Западноевропейская гравюра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9" descr="Polock 156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2117" y="1390327"/>
            <a:ext cx="5422751" cy="32739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Начало Ливонской войны</a:t>
            </a:r>
            <a:endParaRPr/>
          </a:p>
        </p:txBody>
      </p:sp>
      <p:grpSp>
        <p:nvGrpSpPr>
          <p:cNvPr id="230" name="Google Shape;230;p10"/>
          <p:cNvGrpSpPr/>
          <p:nvPr/>
        </p:nvGrpSpPr>
        <p:grpSpPr>
          <a:xfrm>
            <a:off x="1104900" y="5227608"/>
            <a:ext cx="9980682" cy="1469164"/>
            <a:chOff x="2003520" y="4409464"/>
            <a:chExt cx="7964854" cy="705421"/>
          </a:xfrm>
        </p:grpSpPr>
        <p:sp>
          <p:nvSpPr>
            <p:cNvPr id="231" name="Google Shape;231;p10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0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Военные действия были возобновлены в начале 1564 г. Иван IV направил две армии на Минск и Новогрудок. Но 26 января </a:t>
              </a:r>
              <a:r>
                <a:rPr lang="ru-RU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1564 г. 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гетман Николай Радзивилл Рыжий нанёс пораже- ние воеводе Петру Шуйскому в битве на реке Улле (возле Чашников). Московская группи- ровка была разгромлена. В последующие годы военные действия носили локальный харак- тер. Войска ВКЛ пытались освободить Полоцк, совершали военные рейды на Великие Луки и Псков.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3" name="Google Shape;23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3439" y="1449237"/>
            <a:ext cx="4682673" cy="35885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34" name="Google Shape;234;p10"/>
          <p:cNvSpPr txBox="1"/>
          <p:nvPr/>
        </p:nvSpPr>
        <p:spPr>
          <a:xfrm>
            <a:off x="2596450" y="3074250"/>
            <a:ext cx="3176700" cy="33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Ливонская война. Первый этап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0"/>
          <p:cNvSpPr/>
          <p:nvPr/>
        </p:nvSpPr>
        <p:spPr>
          <a:xfrm>
            <a:off x="7802227" y="4687395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206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0"/>
          <p:cNvSpPr/>
          <p:nvPr/>
        </p:nvSpPr>
        <p:spPr>
          <a:xfrm>
            <a:off x="8328438" y="4130427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0"/>
          <p:cNvSpPr/>
          <p:nvPr/>
        </p:nvSpPr>
        <p:spPr>
          <a:xfrm>
            <a:off x="8711460" y="3317918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0"/>
          <p:cNvSpPr/>
          <p:nvPr/>
        </p:nvSpPr>
        <p:spPr>
          <a:xfrm>
            <a:off x="8025294" y="2446651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0"/>
          <p:cNvSpPr/>
          <p:nvPr/>
        </p:nvSpPr>
        <p:spPr>
          <a:xfrm>
            <a:off x="8224921" y="3759461"/>
            <a:ext cx="207033" cy="1897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39000" dist="254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Научная литература 16 х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2281</Words>
  <Application>Microsoft Office PowerPoint</Application>
  <PresentationFormat>Произвольный</PresentationFormat>
  <Paragraphs>151</Paragraphs>
  <Slides>28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Научная литература 16 х 9</vt:lpstr>
      <vt:lpstr>Люблинская уния: причины, условия, значение для белорусских земель. Борьба ВКЛ за сохранение самостоятельности. Статут ВКЛ 1588 г.</vt:lpstr>
      <vt:lpstr>Начало Ливонской войны</vt:lpstr>
      <vt:lpstr>Начало Ливонской войны</vt:lpstr>
      <vt:lpstr>Начало Ливонской войны</vt:lpstr>
      <vt:lpstr>Начало Ливонской войны</vt:lpstr>
      <vt:lpstr>Начало Ливонской войны</vt:lpstr>
      <vt:lpstr>Начало Ливонской войны</vt:lpstr>
      <vt:lpstr>Начало Ливонской войны</vt:lpstr>
      <vt:lpstr>Начало Ливонской войны</vt:lpstr>
      <vt:lpstr>Начало Ливонской войны</vt:lpstr>
      <vt:lpstr>Внутри- и внешнеполитические причины образования Речи Посполитой</vt:lpstr>
      <vt:lpstr>Внутри- и внешнеполитические причины образования Речи Посполитой</vt:lpstr>
      <vt:lpstr>Люблинский сейм</vt:lpstr>
      <vt:lpstr>Люблинский сейм</vt:lpstr>
      <vt:lpstr>Люблинский сейм</vt:lpstr>
      <vt:lpstr>Люблинский сейм</vt:lpstr>
      <vt:lpstr>Люблинский сейм</vt:lpstr>
      <vt:lpstr>Люблинский сейм</vt:lpstr>
      <vt:lpstr>Люблинский сейм</vt:lpstr>
      <vt:lpstr>Люблинский сейм</vt:lpstr>
      <vt:lpstr>Люблинский сейм</vt:lpstr>
      <vt:lpstr>Люблинский сейм</vt:lpstr>
      <vt:lpstr>Люблинский сейм</vt:lpstr>
      <vt:lpstr>Люблинский сейм</vt:lpstr>
      <vt:lpstr>Люблинский сейм</vt:lpstr>
      <vt:lpstr>Разработка и принятие Статута 1588 г.</vt:lpstr>
      <vt:lpstr>Разработка и принятие Статута 1588 г.</vt:lpstr>
      <vt:lpstr>Образование Главного трибунала ВКЛ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Люблинская уния: причины, условия, значение для белорусских земель. Борьба ВКЛ за сохранение самостоятельности. Статут ВКЛ 1588 г.</dc:title>
  <dc:creator>Ситник П.В.</dc:creator>
  <cp:lastModifiedBy>1111</cp:lastModifiedBy>
  <cp:revision>1</cp:revision>
  <dcterms:created xsi:type="dcterms:W3CDTF">2014-04-17T22:28:38Z</dcterms:created>
  <dcterms:modified xsi:type="dcterms:W3CDTF">2023-03-06T13:28:41Z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27.11.2019</vt:lpwstr>
  </property>
</Properties>
</file>