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91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706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06632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4333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9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72003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47118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6530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15410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97287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75660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018E6AD-75B2-45D6-AD17-040396AAAA48}" type="datetimeFigureOut">
              <a:rPr lang="ru-BY" smtClean="0"/>
              <a:t>28.11.2023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3A59866-BB65-418B-A921-45B28911C135}" type="slidenum">
              <a:rPr lang="ru-BY" smtClean="0"/>
              <a:t>‹#›</a:t>
            </a:fld>
            <a:endParaRPr lang="ru-BY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9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0A73815-3932-D3A1-1282-BE1D7D0E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9088"/>
            <a:ext cx="8643154" cy="626560"/>
          </a:xfrm>
        </p:spPr>
        <p:txBody>
          <a:bodyPr>
            <a:noAutofit/>
          </a:bodyPr>
          <a:lstStyle/>
          <a:p>
            <a:r>
              <a:rPr lang="ru-RU" sz="4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Алексей Васильевич Лопатин</a:t>
            </a:r>
            <a:endParaRPr lang="ru-BY" sz="4400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7F95F4E-2D24-2A1D-6CE2-8F3B76E4C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7514" y="3700936"/>
            <a:ext cx="8630446" cy="626560"/>
          </a:xfrm>
        </p:spPr>
        <p:txBody>
          <a:bodyPr>
            <a:noAutofit/>
          </a:bodyPr>
          <a:lstStyle/>
          <a:p>
            <a:r>
              <a:rPr lang="ru-RU" sz="4000" dirty="0"/>
              <a:t>Звание: Лейтенант</a:t>
            </a:r>
            <a:endParaRPr lang="ru-BY" sz="4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521D5A1-CFEB-C961-B4F9-B916D2832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296" y="1618488"/>
            <a:ext cx="3309810" cy="44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9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C89BA73-ECF3-5628-C942-D58045257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5907025" cy="768096"/>
          </a:xfrm>
        </p:spPr>
        <p:txBody>
          <a:bodyPr>
            <a:normAutofit/>
          </a:bodyPr>
          <a:lstStyle/>
          <a:p>
            <a:r>
              <a:rPr lang="ru-RU" sz="4000" b="0" i="0" dirty="0">
                <a:solidFill>
                  <a:schemeClr val="tx1"/>
                </a:solidFill>
                <a:effectLst/>
                <a:latin typeface="-apple-system"/>
              </a:rPr>
              <a:t>«маленький Брест»</a:t>
            </a:r>
            <a:endParaRPr lang="ru-BY" sz="4000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CB53122-259F-A514-18A6-D972D5473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8096"/>
            <a:ext cx="7667599" cy="5522976"/>
          </a:xfrm>
        </p:spPr>
        <p:txBody>
          <a:bodyPr>
            <a:normAutofit fontScale="92500" lnSpcReduction="10000"/>
          </a:bodyPr>
          <a:lstStyle/>
          <a:p>
            <a:r>
              <a:rPr lang="ru-RU" sz="1400" b="0" i="0" dirty="0">
                <a:solidFill>
                  <a:schemeClr val="tx1"/>
                </a:solidFill>
                <a:effectLst/>
                <a:latin typeface="-apple-system"/>
              </a:rPr>
              <a:t>Алексей Васильевич Лопатин лейтенантом который командовал 13-й пограничной заставой. Которая в последствии получила название </a:t>
            </a:r>
            <a:r>
              <a:rPr lang="ru-RU" sz="1600" b="0" i="0" dirty="0">
                <a:solidFill>
                  <a:schemeClr val="tx1"/>
                </a:solidFill>
                <a:effectLst/>
                <a:latin typeface="-apple-system"/>
              </a:rPr>
              <a:t>маленький Брест</a:t>
            </a:r>
            <a:r>
              <a:rPr lang="ru-RU" sz="1800" b="0" i="0" dirty="0">
                <a:solidFill>
                  <a:schemeClr val="tx1"/>
                </a:solidFill>
                <a:effectLst/>
                <a:latin typeface="-apple-system"/>
              </a:rPr>
              <a:t>. </a:t>
            </a:r>
            <a:r>
              <a:rPr lang="ru-RU" sz="1600" b="0" i="0" dirty="0">
                <a:solidFill>
                  <a:schemeClr val="tx1"/>
                </a:solidFill>
                <a:effectLst/>
                <a:latin typeface="-apple-system"/>
              </a:rPr>
              <a:t>Во </a:t>
            </a:r>
            <a:r>
              <a:rPr lang="ru-RU" sz="1400" b="0" i="0" dirty="0">
                <a:solidFill>
                  <a:schemeClr val="tx1"/>
                </a:solidFill>
                <a:effectLst/>
                <a:latin typeface="-apple-system"/>
              </a:rPr>
              <a:t>время нападения гитлеровцев застава была готова к бою и поэтому 22 июня немцы потеряли значительное количество солдат В течении пяти суток, по нескольку раз в день, немцы безуспешно атаковали неприступную позицию. Им пришлось снять с другого важного направления артиллерию которая начала достаточно долгую артподготовку. Были сожжены все деревянные постройки. Немцы окружили фольварк, задействовали значительное количество пехоты. Но их тактика чередования артобстрелов и атак не приносила результатов. Уже были уничтожены оба этажа фольварка, но пограничники продолжали стрелять из развалин и из подвальных окон. Во время наступления врага, они, умело сочетая оборону и контратаки, наносили ему серьезные потери.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b="0" i="0" dirty="0">
                <a:solidFill>
                  <a:schemeClr val="tx1"/>
                </a:solidFill>
                <a:effectLst/>
                <a:latin typeface="-apple-system"/>
              </a:rPr>
              <a:t>Согласно некоторым источникам, после каждого артобстрела над укрепленным пунктом пограничники поднимали красный флаг. Он был пробит пулями и осколками, и покрыт копотью. В ночь на 29 июня Лопатин отдал приказ вывести из подвала женщин, детей и тяжелораненых. Он понимал, что гарнизон обречен.</a:t>
            </a:r>
          </a:p>
          <a:p>
            <a:r>
              <a:rPr lang="ru-RU" sz="1400" b="0" i="0" dirty="0">
                <a:solidFill>
                  <a:schemeClr val="tx1"/>
                </a:solidFill>
                <a:effectLst/>
                <a:latin typeface="-apple-system"/>
              </a:rPr>
              <a:t>В строю осталось всего десять человек. Боеприпасы заканчивались. Эвакуированные, просочившись через немецкие заставы дошли до села Скоморохи, где были спрятаны.</a:t>
            </a:r>
            <a:r>
              <a:rPr lang="ru-RU" sz="1100" b="0" i="0" dirty="0">
                <a:solidFill>
                  <a:srgbClr val="E1E3E6"/>
                </a:solidFill>
                <a:effectLst/>
                <a:latin typeface="-apple-system"/>
              </a:rPr>
              <a:t> </a:t>
            </a:r>
            <a:r>
              <a:rPr lang="ru-RU" sz="1200" b="0" i="0" dirty="0">
                <a:solidFill>
                  <a:schemeClr val="tx1"/>
                </a:solidFill>
                <a:effectLst/>
                <a:latin typeface="-apple-system"/>
              </a:rPr>
              <a:t>Между тем, немцы, отчаявшись взять злосчастный для них фольварк, давно вели под него подкоп. На рассвете 2 июля 1941 года прогремел мощный взрыв. Долгое время считалось, что от него погибли все оставшиеся десять защитников. Однако в 1944 году было выяснено что при взрыве погибли только тяжелораненые бойцы </a:t>
            </a:r>
            <a:r>
              <a:rPr lang="ru-RU" sz="1100" b="0" i="0" dirty="0">
                <a:solidFill>
                  <a:srgbClr val="E1E3E6"/>
                </a:solidFill>
                <a:effectLst/>
                <a:latin typeface="-apple-system"/>
              </a:rPr>
              <a:t>.</a:t>
            </a:r>
            <a:r>
              <a:rPr lang="ru-RU" sz="1200" b="0" i="0" dirty="0">
                <a:solidFill>
                  <a:schemeClr val="tx1"/>
                </a:solidFill>
                <a:effectLst/>
                <a:latin typeface="-apple-system"/>
              </a:rPr>
              <a:t>а остальные вместе с Лопатиным были убиты во время контратаке и захоронены немцами отдельно.</a:t>
            </a:r>
            <a:r>
              <a:rPr lang="ru-RU" sz="1050" b="0" i="0" dirty="0">
                <a:solidFill>
                  <a:srgbClr val="E1E3E6"/>
                </a:solidFill>
                <a:effectLst/>
                <a:latin typeface="-apple-system"/>
              </a:rPr>
              <a:t> </a:t>
            </a:r>
            <a:r>
              <a:rPr lang="ru-RU" sz="1200" b="0" i="0" dirty="0">
                <a:solidFill>
                  <a:schemeClr val="tx1"/>
                </a:solidFill>
                <a:effectLst/>
                <a:latin typeface="-apple-system"/>
              </a:rPr>
              <a:t>Согласно советским источникам, во время штурмов непокоренной 13-й заставы немцы потеряли от двухсот до пятисот человек</a:t>
            </a:r>
            <a:r>
              <a:rPr lang="ru-RU" sz="1050" b="0" i="0" dirty="0">
                <a:solidFill>
                  <a:schemeClr val="tx1"/>
                </a:solidFill>
                <a:effectLst/>
                <a:latin typeface="-apple-system"/>
              </a:rPr>
              <a:t>. Подвиг Лопатина заключается в том</a:t>
            </a:r>
            <a:r>
              <a:rPr lang="en-US" sz="1050" b="0" i="0" dirty="0">
                <a:solidFill>
                  <a:schemeClr val="tx1"/>
                </a:solidFill>
                <a:effectLst/>
                <a:latin typeface="-apple-system"/>
              </a:rPr>
              <a:t>, </a:t>
            </a:r>
            <a:r>
              <a:rPr lang="ru-RU" sz="1300" b="0" i="0" dirty="0">
                <a:solidFill>
                  <a:schemeClr val="tx1"/>
                </a:solidFill>
                <a:effectLst/>
                <a:latin typeface="-apple-system"/>
              </a:rPr>
              <a:t>что пограничники отвлекли на себя значительные силы врага, в том числе артиллерию, нанесли ему серьезный урон. Благодаря драгоценному времени, которое выиграли для своей страны и своей армии герои 13-й заставы, как и герои других застав, удалось сделать многое: от изматывания частей противника до эвакуации промышленности.</a:t>
            </a:r>
            <a:endParaRPr lang="ru-BY" sz="1300" dirty="0">
              <a:solidFill>
                <a:schemeClr val="tx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4E331D8-98ED-B727-7F0E-6EE3E422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599" y="0"/>
            <a:ext cx="4524401" cy="629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50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83FE118-D799-32DD-542A-451569D8D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85435"/>
            <a:ext cx="10058400" cy="3069245"/>
          </a:xfrm>
        </p:spPr>
        <p:txBody>
          <a:bodyPr/>
          <a:lstStyle/>
          <a:p>
            <a:r>
              <a:rPr lang="ru-RU" dirty="0"/>
              <a:t>        </a:t>
            </a:r>
            <a:r>
              <a:rPr lang="ru-RU" sz="6600" dirty="0"/>
              <a:t>Спасибо за внимание!</a:t>
            </a:r>
            <a:endParaRPr lang="ru-BY" sz="6600" dirty="0"/>
          </a:p>
        </p:txBody>
      </p:sp>
    </p:spTree>
    <p:extLst>
      <p:ext uri="{BB962C8B-B14F-4D97-AF65-F5344CB8AC3E}">
        <p14:creationId xmlns:p14="http://schemas.microsoft.com/office/powerpoint/2010/main" val="171875249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</TotalTime>
  <Words>366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-apple-system</vt:lpstr>
      <vt:lpstr>Arial</vt:lpstr>
      <vt:lpstr>Calibri</vt:lpstr>
      <vt:lpstr>Calibri Light</vt:lpstr>
      <vt:lpstr>Ретро</vt:lpstr>
      <vt:lpstr>Алексей Васильевич Лопатин</vt:lpstr>
      <vt:lpstr>«маленький Брест»</vt:lpstr>
      <vt:lpstr>        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Алексей Васильевич Лопатин</dc:title>
  <dc:creator>Алексей Канавалов</dc:creator>
  <cp:lastModifiedBy>Алексей Канавалов</cp:lastModifiedBy>
  <cp:revision>1</cp:revision>
  <dcterms:created xsi:type="dcterms:W3CDTF">2023-11-28T17:39:24Z</dcterms:created>
  <dcterms:modified xsi:type="dcterms:W3CDTF">2023-11-28T18:19:28Z</dcterms:modified>
</cp:coreProperties>
</file>