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12192000"/>
  <p:notesSz cx="6858000" cy="9144000"/>
  <p:embeddedFontLst>
    <p:embeddedFont>
      <p:font typeface="Cambria Math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hgVYHpoMgnhRKCKy/ZC4jVRkmE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A7B534A-91F6-4307-9C7A-05EA42808904}">
  <a:tblStyle styleId="{9A7B534A-91F6-4307-9C7A-05EA42808904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fill>
          <a:solidFill>
            <a:srgbClr val="CFCECD"/>
          </a:solidFill>
        </a:fill>
      </a:tcStyle>
    </a:band1H>
    <a:band2H>
      <a:tcTxStyle/>
    </a:band2H>
    <a:band1V>
      <a:tcTxStyle/>
      <a:tcStyle>
        <a:fill>
          <a:solidFill>
            <a:srgbClr val="CFCECD"/>
          </a:solidFill>
        </a:fill>
      </a:tcStyle>
    </a:band1V>
    <a:band2V>
      <a:tcTxStyle/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CambriaMath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рисунком" showMasterSp="0">
  <p:cSld name="Титульный слайд с рисунком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5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25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25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" name="Google Shape;22;p25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25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25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25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5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5"/>
          <p:cNvSpPr txBox="1"/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5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25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25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4"/>
          <p:cNvSpPr txBox="1"/>
          <p:nvPr>
            <p:ph idx="1" type="body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96" name="Google Shape;96;p34"/>
          <p:cNvSpPr txBox="1"/>
          <p:nvPr>
            <p:ph idx="2" type="body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5"/>
          <p:cNvSpPr txBox="1"/>
          <p:nvPr>
            <p:ph idx="1" type="body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3" name="Google Shape;103;p3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6"/>
          <p:cNvSpPr txBox="1"/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6"/>
          <p:cNvSpPr txBox="1"/>
          <p:nvPr>
            <p:ph idx="1" type="body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9" name="Google Shape;109;p3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3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36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36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7"/>
          <p:cNvSpPr txBox="1"/>
          <p:nvPr>
            <p:ph idx="1" type="body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1" name="Google Shape;41;p2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8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8"/>
          <p:cNvSpPr txBox="1"/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" type="subTitle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9" name="Google Shape;49;p2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2" name="Google Shape;52;p28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9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55" name="Google Shape;55;p29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56" name="Google Shape;56;p29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" name="Google Shape;57;p29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8" name="Google Shape;58;p2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29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0" name="Google Shape;60;p29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" name="Google Shape;61;p29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2" name="Google Shape;62;p29"/>
          <p:cNvSpPr txBox="1"/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" type="body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/>
        </p:txBody>
      </p:sp>
      <p:sp>
        <p:nvSpPr>
          <p:cNvPr id="64" name="Google Shape;64;p2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7" name="Google Shape;67;p29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типа объектов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2" type="body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" type="body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31"/>
          <p:cNvSpPr txBox="1"/>
          <p:nvPr>
            <p:ph idx="2" type="body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3" type="body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31"/>
          <p:cNvSpPr txBox="1"/>
          <p:nvPr>
            <p:ph idx="4" type="body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2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24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24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759125" y="2592151"/>
            <a:ext cx="6079825" cy="9964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НАУКА</a:t>
            </a:r>
            <a:endParaRPr b="1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759125" y="3363877"/>
            <a:ext cx="5734050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Обществоведение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833925" y="715650"/>
            <a:ext cx="784189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38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mgpu.ru/wp-content/uploads/2020/03/EOUJnclX0AA_7mM.jpg" id="126" name="Google Shape;126;p1"/>
          <p:cNvPicPr preferRelativeResize="0"/>
          <p:nvPr/>
        </p:nvPicPr>
        <p:blipFill rotWithShape="1">
          <a:blip r:embed="rId4">
            <a:alphaModFix/>
          </a:blip>
          <a:srcRect b="0" l="7901" r="16666" t="0"/>
          <a:stretch/>
        </p:blipFill>
        <p:spPr>
          <a:xfrm>
            <a:off x="6951785" y="1317021"/>
            <a:ext cx="5240215" cy="4202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Наука как социальный институт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Ð°ÑÐ¸Ð¾Ð½Ð°Ð»ÑÐ½Ð°Ñ Ð°ÐºÐ°Ð´ÐµÐ¼Ð¸Ñ Ð½Ð°ÑÐº Ð ÐµÑÐ¿ÑÐ±Ð»Ð¸ÐºÐ¸ ÐÐµÐ»Ð°ÑÑÑÑ Ð¸Ð·Ð±ÑÐ°Ð»Ð°  ÑÐ»ÐµÐ½Ð°Ð¼Ð¸-ÐºÐ¾ÑÑÐµÑÐ¿Ð¾Ð½Ð´ÐµÐ½ÑÐ°Ð¼Ð¸ Ð¿Ð¾ Ð¾ÑÐ´ÐµÐ»ÐµÐ½Ð¸Ñ ÑÐ¸Ð·Ð¸ÐºÐ¾-ÑÐµÑÐ½Ð¸ÑÐµÑÐºÐ¸Ñ Ð½Ð°ÑÐº | ÐÐµÑÑÐ¸ ÐÐÐ¢Ð£" id="290" name="Google Shape;2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6778" y="2303252"/>
            <a:ext cx="5868804" cy="440160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91" name="Google Shape;291;p10"/>
          <p:cNvSpPr/>
          <p:nvPr/>
        </p:nvSpPr>
        <p:spPr>
          <a:xfrm>
            <a:off x="1104900" y="1484784"/>
            <a:ext cx="9980682" cy="648072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Национальная академия наук Беларуси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была открыта в 1929 г. и является ведущей научной организацией нашей страны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92" name="Google Shape;292;p10"/>
          <p:cNvSpPr txBox="1"/>
          <p:nvPr/>
        </p:nvSpPr>
        <p:spPr>
          <a:xfrm>
            <a:off x="3704609" y="6426687"/>
            <a:ext cx="151216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НАН Беларуси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Наука как социальный институт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8" name="Google Shape;298;p11"/>
          <p:cNvSpPr/>
          <p:nvPr/>
        </p:nvSpPr>
        <p:spPr>
          <a:xfrm>
            <a:off x="1104899" y="1440611"/>
            <a:ext cx="5606451" cy="983412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Американский социолог </a:t>
            </a: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Роберт Мертон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(1910- 2003) сформулировал основные принципы науч- ной деятельности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ÐÐµÑÑÐ¾Ð½ Ð Ð¾Ð±ÐµÑÑ-ÐÑÐ½Ò â ÐÐ½ÑÐ¸ÐºÐ»Ð¾Ð¿ÐµÐ´ÑÑ Ð¡ÑÑÐ°ÑÐ½Ð¾Ñ Ð£ÐºÑÐ°ÑÐ½Ð¸" id="299" name="Google Shape;29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6244" y="1440611"/>
            <a:ext cx="4209338" cy="526939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00" name="Google Shape;300;p11"/>
          <p:cNvSpPr txBox="1"/>
          <p:nvPr/>
        </p:nvSpPr>
        <p:spPr>
          <a:xfrm>
            <a:off x="5004036" y="6371449"/>
            <a:ext cx="1872208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Роберт Мертон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01" name="Google Shape;301;p11"/>
          <p:cNvGrpSpPr/>
          <p:nvPr/>
        </p:nvGrpSpPr>
        <p:grpSpPr>
          <a:xfrm>
            <a:off x="1409439" y="2692726"/>
            <a:ext cx="4997367" cy="3165842"/>
            <a:chOff x="271216" y="1254"/>
            <a:chExt cx="4997367" cy="3165842"/>
          </a:xfrm>
        </p:grpSpPr>
        <p:sp>
          <p:nvSpPr>
            <p:cNvPr id="302" name="Google Shape;302;p11"/>
            <p:cNvSpPr/>
            <p:nvPr/>
          </p:nvSpPr>
          <p:spPr>
            <a:xfrm>
              <a:off x="271216" y="1254"/>
              <a:ext cx="4997367" cy="48890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1"/>
            <p:cNvSpPr txBox="1"/>
            <p:nvPr/>
          </p:nvSpPr>
          <p:spPr>
            <a:xfrm>
              <a:off x="285535" y="15573"/>
              <a:ext cx="4968729" cy="4602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Принципы научной деятельности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770953" y="490158"/>
              <a:ext cx="499736" cy="39053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5" name="Google Shape;305;p11"/>
            <p:cNvSpPr/>
            <p:nvPr/>
          </p:nvSpPr>
          <p:spPr>
            <a:xfrm>
              <a:off x="1270690" y="620336"/>
              <a:ext cx="3859652" cy="52070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1"/>
            <p:cNvSpPr txBox="1"/>
            <p:nvPr/>
          </p:nvSpPr>
          <p:spPr>
            <a:xfrm>
              <a:off x="1285941" y="635587"/>
              <a:ext cx="3829150" cy="4902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универсализм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770953" y="490158"/>
              <a:ext cx="499736" cy="10414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8" name="Google Shape;308;p11"/>
            <p:cNvSpPr/>
            <p:nvPr/>
          </p:nvSpPr>
          <p:spPr>
            <a:xfrm>
              <a:off x="1270690" y="1271222"/>
              <a:ext cx="3859652" cy="52070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1"/>
            <p:cNvSpPr txBox="1"/>
            <p:nvPr/>
          </p:nvSpPr>
          <p:spPr>
            <a:xfrm>
              <a:off x="1285941" y="1286473"/>
              <a:ext cx="3829150" cy="4902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общность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770953" y="490158"/>
              <a:ext cx="499736" cy="169230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1" name="Google Shape;311;p11"/>
            <p:cNvSpPr/>
            <p:nvPr/>
          </p:nvSpPr>
          <p:spPr>
            <a:xfrm>
              <a:off x="1270690" y="1922108"/>
              <a:ext cx="3859652" cy="52070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1"/>
            <p:cNvSpPr txBox="1"/>
            <p:nvPr/>
          </p:nvSpPr>
          <p:spPr>
            <a:xfrm>
              <a:off x="1285941" y="1937359"/>
              <a:ext cx="3829150" cy="4902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бескорыстность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770953" y="490158"/>
              <a:ext cx="499736" cy="23798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4" name="Google Shape;314;p11"/>
            <p:cNvSpPr/>
            <p:nvPr/>
          </p:nvSpPr>
          <p:spPr>
            <a:xfrm>
              <a:off x="1270690" y="2572994"/>
              <a:ext cx="3859652" cy="59410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1"/>
            <p:cNvSpPr txBox="1"/>
            <p:nvPr/>
          </p:nvSpPr>
          <p:spPr>
            <a:xfrm>
              <a:off x="1288091" y="2590395"/>
              <a:ext cx="3824850" cy="5593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организованный скептицизм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Наука как социальный институт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21" name="Google Shape;321;p12"/>
          <p:cNvGraphicFramePr/>
          <p:nvPr/>
        </p:nvGraphicFramePr>
        <p:xfrm>
          <a:off x="1104900" y="156318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{9A7B534A-91F6-4307-9C7A-05EA42808904}</a:tableStyleId>
              </a:tblPr>
              <a:tblGrid>
                <a:gridCol w="2673400"/>
                <a:gridCol w="7307275"/>
              </a:tblGrid>
              <a:tr h="3854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Принципы научной деятельности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474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Универсализм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Утверждения науки справедливы вне зависимости от того, кем они высказаны.</a:t>
                      </a:r>
                      <a:endParaRPr/>
                    </a:p>
                    <a:p>
                      <a:pPr indent="-11430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Ценность научного вклада не зависит от национальности, классо- вой принадлежности или личных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качеств учёного.</a:t>
                      </a:r>
                      <a:endParaRPr/>
                    </a:p>
                    <a:p>
                      <a:pPr indent="-11430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Независимость результатов научной деятельности от личностных характеристик учёного.</a:t>
                      </a:r>
                      <a:endParaRPr/>
                    </a:p>
                    <a:p>
                      <a:pPr indent="-11430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Провозглашение равных прав на занятия наукой и на научную карьеру для людей любой национальности и любого общественно- го положения.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28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Общность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Научные открытия являются продуктом социального сотрудни- чества и принадлежат сообществу.</a:t>
                      </a:r>
                      <a:endParaRPr/>
                    </a:p>
                    <a:p>
                      <a:pPr indent="-11430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«Права собственности» в науке фактически не существует.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1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Бескорыстность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Первичным является поиск истины, а не приобретение наград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22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Организованный скептицизм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Требование подвергать критическому анализу как свои работы, так и работы предшественников и коллег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Понятие научно-технического прогресса. Роль науч- но-технического прогресса в развитии человечества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27" name="Google Shape;327;p13"/>
          <p:cNvGrpSpPr/>
          <p:nvPr/>
        </p:nvGrpSpPr>
        <p:grpSpPr>
          <a:xfrm>
            <a:off x="2331049" y="2310876"/>
            <a:ext cx="7444596" cy="958537"/>
            <a:chOff x="1961" y="3158664"/>
            <a:chExt cx="3678872" cy="1839436"/>
          </a:xfrm>
        </p:grpSpPr>
        <p:sp>
          <p:nvSpPr>
            <p:cNvPr id="328" name="Google Shape;328;p13"/>
            <p:cNvSpPr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3"/>
            <p:cNvSpPr txBox="1"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Научно-технический прогресс (НТП)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это процесс поступательного взаимосвязанного развития науки, техники и технологии, производства и сферы потребления</a:t>
              </a:r>
              <a:endParaRPr/>
            </a:p>
          </p:txBody>
        </p:sp>
      </p:grpSp>
      <p:grpSp>
        <p:nvGrpSpPr>
          <p:cNvPr id="330" name="Google Shape;330;p13"/>
          <p:cNvGrpSpPr/>
          <p:nvPr/>
        </p:nvGrpSpPr>
        <p:grpSpPr>
          <a:xfrm>
            <a:off x="2331049" y="3578959"/>
            <a:ext cx="3540664" cy="2010959"/>
            <a:chOff x="1961" y="3158664"/>
            <a:chExt cx="3678872" cy="1839436"/>
          </a:xfrm>
        </p:grpSpPr>
        <p:sp>
          <p:nvSpPr>
            <p:cNvPr id="331" name="Google Shape;331;p13"/>
            <p:cNvSpPr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3"/>
            <p:cNvSpPr txBox="1"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Техника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(от греч. τεχνικός - искусство, мастерство, умение) - это вся совокупность средств, с помощью которых человек воз- действует на предмет труда в процессе производственной деятельности</a:t>
              </a:r>
              <a:endParaRPr/>
            </a:p>
          </p:txBody>
        </p:sp>
      </p:grpSp>
      <p:grpSp>
        <p:nvGrpSpPr>
          <p:cNvPr id="333" name="Google Shape;333;p13"/>
          <p:cNvGrpSpPr/>
          <p:nvPr/>
        </p:nvGrpSpPr>
        <p:grpSpPr>
          <a:xfrm>
            <a:off x="6234981" y="3578959"/>
            <a:ext cx="3540664" cy="2010959"/>
            <a:chOff x="1961" y="3158664"/>
            <a:chExt cx="3678872" cy="1839436"/>
          </a:xfrm>
        </p:grpSpPr>
        <p:sp>
          <p:nvSpPr>
            <p:cNvPr id="334" name="Google Shape;334;p13"/>
            <p:cNvSpPr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3"/>
            <p:cNvSpPr txBox="1"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Технология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совокупность методов обработки, изменения свойств исходного материала в процессе его добычи, производ- ства, транспортировки, хранения продукции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Понятие научно-технического прогресса. Роль науч- но-технического прогресса в развитии человечества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41" name="Google Shape;341;p14"/>
          <p:cNvGrpSpPr/>
          <p:nvPr/>
        </p:nvGrpSpPr>
        <p:grpSpPr>
          <a:xfrm>
            <a:off x="2691319" y="2380409"/>
            <a:ext cx="7076780" cy="3321652"/>
            <a:chOff x="2752" y="940277"/>
            <a:chExt cx="7076780" cy="3321652"/>
          </a:xfrm>
        </p:grpSpPr>
        <p:sp>
          <p:nvSpPr>
            <p:cNvPr id="342" name="Google Shape;342;p14"/>
            <p:cNvSpPr/>
            <p:nvPr/>
          </p:nvSpPr>
          <p:spPr>
            <a:xfrm>
              <a:off x="5336331" y="2763422"/>
              <a:ext cx="91440" cy="28685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3" name="Google Shape;343;p14"/>
            <p:cNvSpPr/>
            <p:nvPr/>
          </p:nvSpPr>
          <p:spPr>
            <a:xfrm>
              <a:off x="3541143" y="1623261"/>
              <a:ext cx="1840908" cy="2868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4" name="Google Shape;344;p14"/>
            <p:cNvSpPr/>
            <p:nvPr/>
          </p:nvSpPr>
          <p:spPr>
            <a:xfrm>
              <a:off x="1654514" y="2763422"/>
              <a:ext cx="91440" cy="28685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5" name="Google Shape;345;p14"/>
            <p:cNvSpPr/>
            <p:nvPr/>
          </p:nvSpPr>
          <p:spPr>
            <a:xfrm>
              <a:off x="1700234" y="1623261"/>
              <a:ext cx="1840908" cy="2868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6" name="Google Shape;346;p14"/>
            <p:cNvSpPr/>
            <p:nvPr/>
          </p:nvSpPr>
          <p:spPr>
            <a:xfrm>
              <a:off x="1466489" y="940277"/>
              <a:ext cx="4149306" cy="68298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4"/>
            <p:cNvSpPr txBox="1"/>
            <p:nvPr/>
          </p:nvSpPr>
          <p:spPr>
            <a:xfrm>
              <a:off x="1466489" y="940277"/>
              <a:ext cx="4149306" cy="6829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Оценка научно-технического прогресса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2752" y="1910115"/>
              <a:ext cx="3394963" cy="853306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4"/>
            <p:cNvSpPr txBox="1"/>
            <p:nvPr/>
          </p:nvSpPr>
          <p:spPr>
            <a:xfrm>
              <a:off x="44407" y="1951770"/>
              <a:ext cx="3311653" cy="7699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экотехнологический оптимизм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2752" y="3050275"/>
              <a:ext cx="3394963" cy="121165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4"/>
            <p:cNvSpPr txBox="1"/>
            <p:nvPr/>
          </p:nvSpPr>
          <p:spPr>
            <a:xfrm>
              <a:off x="2752" y="3050275"/>
              <a:ext cx="3394963" cy="12116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акцентирует положительную роль развития науки и техники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3684569" y="1910115"/>
              <a:ext cx="3394963" cy="853306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4"/>
            <p:cNvSpPr txBox="1"/>
            <p:nvPr/>
          </p:nvSpPr>
          <p:spPr>
            <a:xfrm>
              <a:off x="3726224" y="1951770"/>
              <a:ext cx="3311653" cy="7699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экотехнологический пессимизм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684569" y="3050275"/>
              <a:ext cx="3394963" cy="121165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4"/>
            <p:cNvSpPr txBox="1"/>
            <p:nvPr/>
          </p:nvSpPr>
          <p:spPr>
            <a:xfrm>
              <a:off x="3684569" y="3050275"/>
              <a:ext cx="3394963" cy="12116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обращает внимание на негативные экологические и социальные последствия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Понятие научно-технического прогресса. Роль науч- но-технического прогресса в развитии человечества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61" name="Google Shape;361;p15"/>
          <p:cNvGrpSpPr/>
          <p:nvPr/>
        </p:nvGrpSpPr>
        <p:grpSpPr>
          <a:xfrm>
            <a:off x="1966387" y="1695997"/>
            <a:ext cx="8130307" cy="4837606"/>
            <a:chOff x="1961" y="160494"/>
            <a:chExt cx="8130307" cy="4837606"/>
          </a:xfrm>
        </p:grpSpPr>
        <p:sp>
          <p:nvSpPr>
            <p:cNvPr id="362" name="Google Shape;362;p15"/>
            <p:cNvSpPr/>
            <p:nvPr/>
          </p:nvSpPr>
          <p:spPr>
            <a:xfrm>
              <a:off x="6247112" y="2386101"/>
              <a:ext cx="91440" cy="77256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sp>
        <p:sp>
          <p:nvSpPr>
            <p:cNvPr id="363" name="Google Shape;363;p15"/>
            <p:cNvSpPr/>
            <p:nvPr/>
          </p:nvSpPr>
          <p:spPr>
            <a:xfrm>
              <a:off x="4067114" y="978013"/>
              <a:ext cx="2225717" cy="7725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4" name="Google Shape;364;p15"/>
            <p:cNvSpPr/>
            <p:nvPr/>
          </p:nvSpPr>
          <p:spPr>
            <a:xfrm>
              <a:off x="1795677" y="2386101"/>
              <a:ext cx="91440" cy="77256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sp>
        <p:sp>
          <p:nvSpPr>
            <p:cNvPr id="365" name="Google Shape;365;p15"/>
            <p:cNvSpPr/>
            <p:nvPr/>
          </p:nvSpPr>
          <p:spPr>
            <a:xfrm>
              <a:off x="1841397" y="978013"/>
              <a:ext cx="2225717" cy="77256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6" name="Google Shape;366;p15"/>
            <p:cNvSpPr/>
            <p:nvPr/>
          </p:nvSpPr>
          <p:spPr>
            <a:xfrm>
              <a:off x="2372258" y="160494"/>
              <a:ext cx="3389712" cy="81751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5"/>
            <p:cNvSpPr txBox="1"/>
            <p:nvPr/>
          </p:nvSpPr>
          <p:spPr>
            <a:xfrm>
              <a:off x="2372249" y="160497"/>
              <a:ext cx="3389700" cy="817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Формы научно-технического прогресса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1961" y="1750576"/>
              <a:ext cx="3678872" cy="63552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5"/>
            <p:cNvSpPr txBox="1"/>
            <p:nvPr/>
          </p:nvSpPr>
          <p:spPr>
            <a:xfrm>
              <a:off x="32985" y="1781600"/>
              <a:ext cx="3616824" cy="5734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эволюционная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5"/>
            <p:cNvSpPr txBox="1"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постепенные и вместе с тем существенные изменения, происходящие естественным образом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453396" y="1750576"/>
              <a:ext cx="3678872" cy="63552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5"/>
            <p:cNvSpPr txBox="1"/>
            <p:nvPr/>
          </p:nvSpPr>
          <p:spPr>
            <a:xfrm>
              <a:off x="4484420" y="1781600"/>
              <a:ext cx="3616824" cy="5734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революционная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4453396" y="3158664"/>
              <a:ext cx="3678872" cy="183943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5"/>
            <p:cNvSpPr txBox="1"/>
            <p:nvPr/>
          </p:nvSpPr>
          <p:spPr>
            <a:xfrm>
              <a:off x="4453396" y="3158664"/>
              <a:ext cx="3678872" cy="1839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резкий, скачкообразный переход к качественно новому состоянию общества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Понятие научно-технического прогресса. Роль науч- но-технического прогресса в развитии человечества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81" name="Google Shape;381;p16"/>
          <p:cNvGrpSpPr/>
          <p:nvPr/>
        </p:nvGrpSpPr>
        <p:grpSpPr>
          <a:xfrm>
            <a:off x="1741098" y="1639019"/>
            <a:ext cx="8659004" cy="1147312"/>
            <a:chOff x="1961" y="3158664"/>
            <a:chExt cx="3678872" cy="1839436"/>
          </a:xfrm>
        </p:grpSpPr>
        <p:sp>
          <p:nvSpPr>
            <p:cNvPr id="382" name="Google Shape;382;p16"/>
            <p:cNvSpPr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6"/>
            <p:cNvSpPr txBox="1"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Научно-техническая революция (НТР)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это глубинный поворот в истории человечества, связанный с широким использованием науки и техники в производстве, радикальным преобразованием производительных сил, всей технологии общественного производства, организации и управления</a:t>
              </a:r>
              <a:endParaRPr/>
            </a:p>
          </p:txBody>
        </p:sp>
      </p:grpSp>
      <p:grpSp>
        <p:nvGrpSpPr>
          <p:cNvPr id="384" name="Google Shape;384;p16"/>
          <p:cNvGrpSpPr/>
          <p:nvPr/>
        </p:nvGrpSpPr>
        <p:grpSpPr>
          <a:xfrm>
            <a:off x="4620883" y="3070000"/>
            <a:ext cx="5779219" cy="665238"/>
            <a:chOff x="1961" y="3158664"/>
            <a:chExt cx="3678872" cy="1839436"/>
          </a:xfrm>
        </p:grpSpPr>
        <p:sp>
          <p:nvSpPr>
            <p:cNvPr id="385" name="Google Shape;385;p16"/>
            <p:cNvSpPr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6"/>
            <p:cNvSpPr txBox="1"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Научно-техническая революция началась в середине XX в. после Второй мировой войны</a:t>
              </a:r>
              <a:endParaRPr/>
            </a:p>
          </p:txBody>
        </p:sp>
      </p:grpSp>
      <p:sp>
        <p:nvSpPr>
          <p:cNvPr id="387" name="Google Shape;387;p16"/>
          <p:cNvSpPr/>
          <p:nvPr/>
        </p:nvSpPr>
        <p:spPr>
          <a:xfrm rot="5400000">
            <a:off x="3858307" y="2817386"/>
            <a:ext cx="793630" cy="73152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8" name="Google Shape;388;p16"/>
          <p:cNvGrpSpPr/>
          <p:nvPr/>
        </p:nvGrpSpPr>
        <p:grpSpPr>
          <a:xfrm>
            <a:off x="2005446" y="3897133"/>
            <a:ext cx="8130307" cy="2658941"/>
            <a:chOff x="1961" y="33502"/>
            <a:chExt cx="8130307" cy="2658941"/>
          </a:xfrm>
        </p:grpSpPr>
        <p:sp>
          <p:nvSpPr>
            <p:cNvPr id="389" name="Google Shape;389;p16"/>
            <p:cNvSpPr/>
            <p:nvPr/>
          </p:nvSpPr>
          <p:spPr>
            <a:xfrm>
              <a:off x="4067115" y="851021"/>
              <a:ext cx="2225717" cy="7725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0" name="Google Shape;390;p16"/>
            <p:cNvSpPr/>
            <p:nvPr/>
          </p:nvSpPr>
          <p:spPr>
            <a:xfrm>
              <a:off x="1841397" y="851021"/>
              <a:ext cx="2225717" cy="77256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1" name="Google Shape;391;p16"/>
            <p:cNvSpPr/>
            <p:nvPr/>
          </p:nvSpPr>
          <p:spPr>
            <a:xfrm>
              <a:off x="1932320" y="33502"/>
              <a:ext cx="4269588" cy="81751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6"/>
            <p:cNvSpPr txBox="1"/>
            <p:nvPr/>
          </p:nvSpPr>
          <p:spPr>
            <a:xfrm>
              <a:off x="1932320" y="33502"/>
              <a:ext cx="4269588" cy="8175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Причины научно-технической революции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1961" y="1623584"/>
              <a:ext cx="3678872" cy="106885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6"/>
            <p:cNvSpPr txBox="1"/>
            <p:nvPr/>
          </p:nvSpPr>
          <p:spPr>
            <a:xfrm>
              <a:off x="1961" y="1623584"/>
              <a:ext cx="3678872" cy="10688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успехи естествознания (теория относительности, квантовая меха- ника, кибернетика, овладение атомной энергией и др.)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4453396" y="1623584"/>
              <a:ext cx="3678872" cy="106885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6"/>
            <p:cNvSpPr txBox="1"/>
            <p:nvPr/>
          </p:nvSpPr>
          <p:spPr>
            <a:xfrm>
              <a:off x="4453396" y="1623584"/>
              <a:ext cx="3678872" cy="10688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рост финансирования науки, уве- личение количества исследова- тельских учреждений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Понятие научно-технического прогресса. Роль науч- но-технического прогресса в развитии человечества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02" name="Google Shape;402;p17"/>
          <p:cNvGrpSpPr/>
          <p:nvPr/>
        </p:nvGrpSpPr>
        <p:grpSpPr>
          <a:xfrm>
            <a:off x="2007527" y="2242866"/>
            <a:ext cx="8126144" cy="3130388"/>
            <a:chOff x="4042" y="1017915"/>
            <a:chExt cx="8126144" cy="3130388"/>
          </a:xfrm>
        </p:grpSpPr>
        <p:sp>
          <p:nvSpPr>
            <p:cNvPr id="403" name="Google Shape;403;p17"/>
            <p:cNvSpPr/>
            <p:nvPr/>
          </p:nvSpPr>
          <p:spPr>
            <a:xfrm>
              <a:off x="4067115" y="1699102"/>
              <a:ext cx="2874509" cy="4988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4" name="Google Shape;404;p17"/>
            <p:cNvSpPr/>
            <p:nvPr/>
          </p:nvSpPr>
          <p:spPr>
            <a:xfrm>
              <a:off x="4020646" y="1699102"/>
              <a:ext cx="91440" cy="498881"/>
            </a:xfrm>
            <a:custGeom>
              <a:rect b="b" l="l" r="r" t="t"/>
              <a:pathLst>
                <a:path extrusionOk="0" h="120000" w="120000">
                  <a:moveTo>
                    <a:pt x="60982" y="0"/>
                  </a:moveTo>
                  <a:lnTo>
                    <a:pt x="60982" y="60000"/>
                  </a:lnTo>
                  <a:lnTo>
                    <a:pt x="60000" y="60000"/>
                  </a:ln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5" name="Google Shape;405;p17"/>
            <p:cNvSpPr/>
            <p:nvPr/>
          </p:nvSpPr>
          <p:spPr>
            <a:xfrm>
              <a:off x="1191856" y="1699102"/>
              <a:ext cx="2875258" cy="49888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6" name="Google Shape;406;p17"/>
            <p:cNvSpPr/>
            <p:nvPr/>
          </p:nvSpPr>
          <p:spPr>
            <a:xfrm>
              <a:off x="2083513" y="1017915"/>
              <a:ext cx="3967203" cy="68118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7"/>
            <p:cNvSpPr txBox="1"/>
            <p:nvPr/>
          </p:nvSpPr>
          <p:spPr>
            <a:xfrm>
              <a:off x="2083513" y="1017915"/>
              <a:ext cx="3967203" cy="6811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Признаки научно-технической революции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4042" y="2197984"/>
              <a:ext cx="2375628" cy="194958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7"/>
            <p:cNvSpPr txBox="1"/>
            <p:nvPr/>
          </p:nvSpPr>
          <p:spPr>
            <a:xfrm>
              <a:off x="4042" y="2197984"/>
              <a:ext cx="2375628" cy="194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ведущей формой че- ловеческой деятель- ности становится научный труд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2878552" y="2197984"/>
              <a:ext cx="2375628" cy="194958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7"/>
            <p:cNvSpPr txBox="1"/>
            <p:nvPr/>
          </p:nvSpPr>
          <p:spPr>
            <a:xfrm>
              <a:off x="2878552" y="2197984"/>
              <a:ext cx="2375628" cy="194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научные открытия преобразуют произ- водство, медицину, транспорт, связь и другие сферы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5753062" y="2197984"/>
              <a:ext cx="2377124" cy="195031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7"/>
            <p:cNvSpPr txBox="1"/>
            <p:nvPr/>
          </p:nvSpPr>
          <p:spPr>
            <a:xfrm>
              <a:off x="5753062" y="2197984"/>
              <a:ext cx="2377124" cy="19503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меняется роль чело- века в процессе производства и управления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Научный потенциал Республики Беларусь. Достижения в развитии научного потенциала суверенной Беларуси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19" name="Google Shape;419;p18"/>
          <p:cNvGrpSpPr/>
          <p:nvPr/>
        </p:nvGrpSpPr>
        <p:grpSpPr>
          <a:xfrm>
            <a:off x="1950251" y="1770210"/>
            <a:ext cx="8289979" cy="4258339"/>
            <a:chOff x="176844" y="1794"/>
            <a:chExt cx="8289979" cy="4258339"/>
          </a:xfrm>
        </p:grpSpPr>
        <p:sp>
          <p:nvSpPr>
            <p:cNvPr id="420" name="Google Shape;420;p18"/>
            <p:cNvSpPr/>
            <p:nvPr/>
          </p:nvSpPr>
          <p:spPr>
            <a:xfrm>
              <a:off x="6422976" y="2248676"/>
              <a:ext cx="91440" cy="29746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1" name="Google Shape;421;p18"/>
            <p:cNvSpPr/>
            <p:nvPr/>
          </p:nvSpPr>
          <p:spPr>
            <a:xfrm>
              <a:off x="6422976" y="1466340"/>
              <a:ext cx="91440" cy="29746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2" name="Google Shape;422;p18"/>
            <p:cNvSpPr/>
            <p:nvPr/>
          </p:nvSpPr>
          <p:spPr>
            <a:xfrm>
              <a:off x="4321834" y="710053"/>
              <a:ext cx="2146862" cy="2974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3" name="Google Shape;423;p18"/>
            <p:cNvSpPr/>
            <p:nvPr/>
          </p:nvSpPr>
          <p:spPr>
            <a:xfrm>
              <a:off x="2129251" y="3254405"/>
              <a:ext cx="91440" cy="29746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4" name="Google Shape;424;p18"/>
            <p:cNvSpPr/>
            <p:nvPr/>
          </p:nvSpPr>
          <p:spPr>
            <a:xfrm>
              <a:off x="2129251" y="2248676"/>
              <a:ext cx="91440" cy="29746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5" name="Google Shape;425;p18"/>
            <p:cNvSpPr/>
            <p:nvPr/>
          </p:nvSpPr>
          <p:spPr>
            <a:xfrm>
              <a:off x="2129251" y="1466340"/>
              <a:ext cx="91440" cy="29746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6" name="Google Shape;426;p18"/>
            <p:cNvSpPr/>
            <p:nvPr/>
          </p:nvSpPr>
          <p:spPr>
            <a:xfrm>
              <a:off x="2174971" y="710053"/>
              <a:ext cx="2146862" cy="29746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7" name="Google Shape;427;p18"/>
            <p:cNvSpPr/>
            <p:nvPr/>
          </p:nvSpPr>
          <p:spPr>
            <a:xfrm>
              <a:off x="2022405" y="1794"/>
              <a:ext cx="4598856" cy="70825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8"/>
            <p:cNvSpPr txBox="1"/>
            <p:nvPr/>
          </p:nvSpPr>
          <p:spPr>
            <a:xfrm>
              <a:off x="2022405" y="1794"/>
              <a:ext cx="4598856" cy="7082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Система научной деятельности в Республики Беларусь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176844" y="1007522"/>
              <a:ext cx="3996255" cy="45881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8"/>
            <p:cNvSpPr txBox="1"/>
            <p:nvPr/>
          </p:nvSpPr>
          <p:spPr>
            <a:xfrm>
              <a:off x="176844" y="1007522"/>
              <a:ext cx="3996255" cy="4588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научные учреждения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176844" y="1763809"/>
              <a:ext cx="3996255" cy="48486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8"/>
            <p:cNvSpPr txBox="1"/>
            <p:nvPr/>
          </p:nvSpPr>
          <p:spPr>
            <a:xfrm>
              <a:off x="176844" y="1763809"/>
              <a:ext cx="3996255" cy="4848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академическая наука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176844" y="2546145"/>
              <a:ext cx="3996255" cy="70825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8"/>
            <p:cNvSpPr txBox="1"/>
            <p:nvPr/>
          </p:nvSpPr>
          <p:spPr>
            <a:xfrm>
              <a:off x="176844" y="2546145"/>
              <a:ext cx="3996255" cy="7082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организации, осуществляющие иссле- довательскую и научно-техническую деятельность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176844" y="3551874"/>
              <a:ext cx="3996255" cy="70825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8"/>
            <p:cNvSpPr txBox="1"/>
            <p:nvPr/>
          </p:nvSpPr>
          <p:spPr>
            <a:xfrm>
              <a:off x="176844" y="3551874"/>
              <a:ext cx="3996255" cy="7082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Национальная академия наук Бела- руси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главное научное учреждение (открыта в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1929 г.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4470568" y="1007522"/>
              <a:ext cx="3996255" cy="45881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8"/>
            <p:cNvSpPr txBox="1"/>
            <p:nvPr/>
          </p:nvSpPr>
          <p:spPr>
            <a:xfrm>
              <a:off x="4470568" y="1007522"/>
              <a:ext cx="3996255" cy="4588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учреждения образования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4470568" y="1763809"/>
              <a:ext cx="3996255" cy="48486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8"/>
            <p:cNvSpPr txBox="1"/>
            <p:nvPr/>
          </p:nvSpPr>
          <p:spPr>
            <a:xfrm>
              <a:off x="4470568" y="1763809"/>
              <a:ext cx="3996255" cy="4848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университетская наука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4470568" y="2546145"/>
              <a:ext cx="3996255" cy="70825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8"/>
            <p:cNvSpPr txBox="1"/>
            <p:nvPr/>
          </p:nvSpPr>
          <p:spPr>
            <a:xfrm>
              <a:off x="4470568" y="2546145"/>
              <a:ext cx="3996255" cy="7082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учреждения высшего образования – университеты, институты, академии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Научный потенциал Республики Беларусь. Достижения в развитии научного потенциала суверенной Беларуси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48" name="Google Shape;448;p19"/>
          <p:cNvGrpSpPr/>
          <p:nvPr/>
        </p:nvGrpSpPr>
        <p:grpSpPr>
          <a:xfrm>
            <a:off x="1642558" y="1576793"/>
            <a:ext cx="8905364" cy="4979000"/>
            <a:chOff x="7173" y="67170"/>
            <a:chExt cx="8905364" cy="4979000"/>
          </a:xfrm>
        </p:grpSpPr>
        <p:sp>
          <p:nvSpPr>
            <p:cNvPr id="449" name="Google Shape;449;p19"/>
            <p:cNvSpPr/>
            <p:nvPr/>
          </p:nvSpPr>
          <p:spPr>
            <a:xfrm>
              <a:off x="7173" y="67170"/>
              <a:ext cx="5147132" cy="62172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9"/>
            <p:cNvSpPr txBox="1"/>
            <p:nvPr/>
          </p:nvSpPr>
          <p:spPr>
            <a:xfrm>
              <a:off x="25383" y="85380"/>
              <a:ext cx="5110712" cy="5853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Цели и задачи научных исследований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521886" y="688893"/>
              <a:ext cx="514713" cy="55913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2" name="Google Shape;452;p19"/>
            <p:cNvSpPr/>
            <p:nvPr/>
          </p:nvSpPr>
          <p:spPr>
            <a:xfrm>
              <a:off x="1036600" y="844324"/>
              <a:ext cx="7875937" cy="8074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9"/>
            <p:cNvSpPr txBox="1"/>
            <p:nvPr/>
          </p:nvSpPr>
          <p:spPr>
            <a:xfrm>
              <a:off x="1060248" y="867972"/>
              <a:ext cx="7828641" cy="7601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получение новых знаний о человеке, обществе, природе, искусственно созданных объектах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521886" y="688893"/>
              <a:ext cx="514713" cy="14990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5" name="Google Shape;455;p19"/>
            <p:cNvSpPr/>
            <p:nvPr/>
          </p:nvSpPr>
          <p:spPr>
            <a:xfrm>
              <a:off x="1036600" y="1807155"/>
              <a:ext cx="7875937" cy="76166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9"/>
            <p:cNvSpPr txBox="1"/>
            <p:nvPr/>
          </p:nvSpPr>
          <p:spPr>
            <a:xfrm>
              <a:off x="1058908" y="1829463"/>
              <a:ext cx="7831321" cy="7170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создание и внедрение новых технологий и оборудования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521886" y="688893"/>
              <a:ext cx="514713" cy="234622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8" name="Google Shape;458;p19"/>
            <p:cNvSpPr/>
            <p:nvPr/>
          </p:nvSpPr>
          <p:spPr>
            <a:xfrm>
              <a:off x="1036600" y="2724253"/>
              <a:ext cx="7875937" cy="62172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9"/>
            <p:cNvSpPr txBox="1"/>
            <p:nvPr/>
          </p:nvSpPr>
          <p:spPr>
            <a:xfrm>
              <a:off x="1054810" y="2742463"/>
              <a:ext cx="7839517" cy="5853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развитие отраслей экономики и социальной сферы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521886" y="688893"/>
              <a:ext cx="514713" cy="312337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1" name="Google Shape;461;p19"/>
            <p:cNvSpPr/>
            <p:nvPr/>
          </p:nvSpPr>
          <p:spPr>
            <a:xfrm>
              <a:off x="1036600" y="3501407"/>
              <a:ext cx="7875937" cy="62172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9"/>
            <p:cNvSpPr txBox="1"/>
            <p:nvPr/>
          </p:nvSpPr>
          <p:spPr>
            <a:xfrm>
              <a:off x="1054810" y="3519617"/>
              <a:ext cx="7839517" cy="5853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рациональное использование ресурсов и охрана окружающей среды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521886" y="688893"/>
              <a:ext cx="514713" cy="39734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4" name="Google Shape;464;p19"/>
            <p:cNvSpPr/>
            <p:nvPr/>
          </p:nvSpPr>
          <p:spPr>
            <a:xfrm>
              <a:off x="1036600" y="4278560"/>
              <a:ext cx="7875937" cy="76761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9"/>
            <p:cNvSpPr txBox="1"/>
            <p:nvPr/>
          </p:nvSpPr>
          <p:spPr>
            <a:xfrm>
              <a:off x="1059083" y="4301043"/>
              <a:ext cx="7830971" cy="7226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исследование и использование космического пространства в мирных це- лях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Научное познание, цели и ценности науки.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Уровни научного познания. Теория. Эмпирия.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Классификация наук.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Наука как социальный институт.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Понятие научно-технического прогресса. Роль научно-технического прогресса в развитии человечества.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Научный потенциал Республики Беларусь. Достижения в развитии научного по- тенциала суверенной Беларуси.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Научный потенциал Республики Беларусь. Достижения в развитии научного потенциала суверенной Беларуси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www.kirovsk.by/wp-content/uploads/2020/01/000048_1580288206_19600_big.jpg" id="471" name="Google Shape;47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4532" y="1431985"/>
            <a:ext cx="4401050" cy="528126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72" name="Google Shape;472;p20"/>
          <p:cNvSpPr txBox="1"/>
          <p:nvPr/>
        </p:nvSpPr>
        <p:spPr>
          <a:xfrm>
            <a:off x="1126750" y="1484689"/>
            <a:ext cx="5386193" cy="2026262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 оценкам международных экспертов, Респуб- лика Беларусь относится к  числу стран с высо- ким уровнем научного потенциала. В рейтинге «хороших стран» (GoodCountry Index-2020) Бела- русь заняла 54-е место среди 153  стран мира, при этом наиболее высокую позицию (28-е мес-то) - по показателю «наука и технологии».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20"/>
          <p:cNvSpPr txBox="1"/>
          <p:nvPr/>
        </p:nvSpPr>
        <p:spPr>
          <a:xfrm>
            <a:off x="4091863" y="6147619"/>
            <a:ext cx="25926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Беларусь в рейтинге GoodCountry Index-2020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Научный потенциал Республики Беларусь. Достижения в развитии научного потенциала суверенной Беларуси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79" name="Google Shape;479;p21"/>
          <p:cNvGrpSpPr/>
          <p:nvPr/>
        </p:nvGrpSpPr>
        <p:grpSpPr>
          <a:xfrm>
            <a:off x="1844245" y="1477318"/>
            <a:ext cx="8501991" cy="5109520"/>
            <a:chOff x="33480" y="1523"/>
            <a:chExt cx="8501991" cy="5109520"/>
          </a:xfrm>
        </p:grpSpPr>
        <p:sp>
          <p:nvSpPr>
            <p:cNvPr id="480" name="Google Shape;480;p21"/>
            <p:cNvSpPr/>
            <p:nvPr/>
          </p:nvSpPr>
          <p:spPr>
            <a:xfrm>
              <a:off x="33480" y="1523"/>
              <a:ext cx="5753822" cy="52405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1"/>
            <p:cNvSpPr txBox="1"/>
            <p:nvPr/>
          </p:nvSpPr>
          <p:spPr>
            <a:xfrm>
              <a:off x="48829" y="16872"/>
              <a:ext cx="5723124" cy="4933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Наиболее развитые отрасли белорусской науки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608862" y="525577"/>
              <a:ext cx="575382" cy="39304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675A5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83" name="Google Shape;483;p21"/>
            <p:cNvSpPr/>
            <p:nvPr/>
          </p:nvSpPr>
          <p:spPr>
            <a:xfrm>
              <a:off x="1184244" y="656590"/>
              <a:ext cx="7351227" cy="52405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1"/>
            <p:cNvSpPr txBox="1"/>
            <p:nvPr/>
          </p:nvSpPr>
          <p:spPr>
            <a:xfrm>
              <a:off x="1199593" y="671939"/>
              <a:ext cx="7320529" cy="4933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информатизация и программное обеспечение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608862" y="525577"/>
              <a:ext cx="575382" cy="10481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675A5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86" name="Google Shape;486;p21"/>
            <p:cNvSpPr/>
            <p:nvPr/>
          </p:nvSpPr>
          <p:spPr>
            <a:xfrm>
              <a:off x="1184244" y="1311657"/>
              <a:ext cx="7351227" cy="52405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1"/>
            <p:cNvSpPr txBox="1"/>
            <p:nvPr/>
          </p:nvSpPr>
          <p:spPr>
            <a:xfrm>
              <a:off x="1199593" y="1327006"/>
              <a:ext cx="7320529" cy="4933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нанотехнологии и новые материалы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608862" y="525577"/>
              <a:ext cx="575382" cy="17031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675A5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89" name="Google Shape;489;p21"/>
            <p:cNvSpPr/>
            <p:nvPr/>
          </p:nvSpPr>
          <p:spPr>
            <a:xfrm>
              <a:off x="1184244" y="1966723"/>
              <a:ext cx="7351227" cy="52405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1"/>
            <p:cNvSpPr txBox="1"/>
            <p:nvPr/>
          </p:nvSpPr>
          <p:spPr>
            <a:xfrm>
              <a:off x="1199593" y="1982072"/>
              <a:ext cx="7320529" cy="4933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энергоэффективные технологии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608862" y="525577"/>
              <a:ext cx="575382" cy="235824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675A5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92" name="Google Shape;492;p21"/>
            <p:cNvSpPr/>
            <p:nvPr/>
          </p:nvSpPr>
          <p:spPr>
            <a:xfrm>
              <a:off x="1184244" y="2621790"/>
              <a:ext cx="7351227" cy="52405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1"/>
            <p:cNvSpPr txBox="1"/>
            <p:nvPr/>
          </p:nvSpPr>
          <p:spPr>
            <a:xfrm>
              <a:off x="1199593" y="2637139"/>
              <a:ext cx="7320529" cy="4933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лазерные технологии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608862" y="525577"/>
              <a:ext cx="575382" cy="30133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675A5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95" name="Google Shape;495;p21"/>
            <p:cNvSpPr/>
            <p:nvPr/>
          </p:nvSpPr>
          <p:spPr>
            <a:xfrm>
              <a:off x="1184244" y="3276857"/>
              <a:ext cx="7351227" cy="52405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1"/>
            <p:cNvSpPr txBox="1"/>
            <p:nvPr/>
          </p:nvSpPr>
          <p:spPr>
            <a:xfrm>
              <a:off x="1199593" y="3292206"/>
              <a:ext cx="7320529" cy="4933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генетика и биотехнология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608862" y="525577"/>
              <a:ext cx="575382" cy="36683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675A5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98" name="Google Shape;498;p21"/>
            <p:cNvSpPr/>
            <p:nvPr/>
          </p:nvSpPr>
          <p:spPr>
            <a:xfrm>
              <a:off x="1184244" y="3931924"/>
              <a:ext cx="7351227" cy="52405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1"/>
            <p:cNvSpPr txBox="1"/>
            <p:nvPr/>
          </p:nvSpPr>
          <p:spPr>
            <a:xfrm>
              <a:off x="1199593" y="3947273"/>
              <a:ext cx="7320529" cy="4933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экологическая устойчивость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608862" y="525577"/>
              <a:ext cx="575382" cy="432344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675A5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1" name="Google Shape;501;p21"/>
            <p:cNvSpPr/>
            <p:nvPr/>
          </p:nvSpPr>
          <p:spPr>
            <a:xfrm>
              <a:off x="1184244" y="4586990"/>
              <a:ext cx="7351227" cy="52405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1"/>
            <p:cNvSpPr txBox="1"/>
            <p:nvPr/>
          </p:nvSpPr>
          <p:spPr>
            <a:xfrm>
              <a:off x="1199593" y="4602339"/>
              <a:ext cx="7320529" cy="4933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радиационная безопасность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Научный потенциал Республики Беларусь. Достижения в развитии научного потенциала суверенной Беларуси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08" name="Google Shape;508;p22"/>
          <p:cNvGrpSpPr/>
          <p:nvPr/>
        </p:nvGrpSpPr>
        <p:grpSpPr>
          <a:xfrm>
            <a:off x="1817096" y="1668627"/>
            <a:ext cx="8556288" cy="4623384"/>
            <a:chOff x="6331" y="244591"/>
            <a:chExt cx="8556288" cy="4623384"/>
          </a:xfrm>
        </p:grpSpPr>
        <p:sp>
          <p:nvSpPr>
            <p:cNvPr id="509" name="Google Shape;509;p22"/>
            <p:cNvSpPr/>
            <p:nvPr/>
          </p:nvSpPr>
          <p:spPr>
            <a:xfrm>
              <a:off x="6331" y="244591"/>
              <a:ext cx="4631358" cy="54392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2"/>
            <p:cNvSpPr txBox="1"/>
            <p:nvPr/>
          </p:nvSpPr>
          <p:spPr>
            <a:xfrm>
              <a:off x="22262" y="260522"/>
              <a:ext cx="4599496" cy="5120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Достижения белорусской науки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469467" y="788519"/>
              <a:ext cx="463135" cy="40794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675A5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12" name="Google Shape;512;p22"/>
            <p:cNvSpPr/>
            <p:nvPr/>
          </p:nvSpPr>
          <p:spPr>
            <a:xfrm>
              <a:off x="932603" y="924501"/>
              <a:ext cx="7630016" cy="54392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2"/>
            <p:cNvSpPr txBox="1"/>
            <p:nvPr/>
          </p:nvSpPr>
          <p:spPr>
            <a:xfrm>
              <a:off x="948534" y="940432"/>
              <a:ext cx="7598154" cy="5120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спутник дистанционного зондирования Земли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69467" y="788519"/>
              <a:ext cx="463135" cy="10878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675A5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15" name="Google Shape;515;p22"/>
            <p:cNvSpPr/>
            <p:nvPr/>
          </p:nvSpPr>
          <p:spPr>
            <a:xfrm>
              <a:off x="932603" y="1604410"/>
              <a:ext cx="7630016" cy="54392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2"/>
            <p:cNvSpPr txBox="1"/>
            <p:nvPr/>
          </p:nvSpPr>
          <p:spPr>
            <a:xfrm>
              <a:off x="948534" y="1620341"/>
              <a:ext cx="7598154" cy="5120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суперкомпьютер «СКИФ-ГЕО-ЦОД РБ»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469467" y="788519"/>
              <a:ext cx="463135" cy="176776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675A5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18" name="Google Shape;518;p22"/>
            <p:cNvSpPr/>
            <p:nvPr/>
          </p:nvSpPr>
          <p:spPr>
            <a:xfrm>
              <a:off x="932603" y="2284320"/>
              <a:ext cx="7630016" cy="54392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2"/>
            <p:cNvSpPr txBox="1"/>
            <p:nvPr/>
          </p:nvSpPr>
          <p:spPr>
            <a:xfrm>
              <a:off x="948534" y="2300251"/>
              <a:ext cx="7598154" cy="5120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лазеры нового поколения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469467" y="788519"/>
              <a:ext cx="463135" cy="244767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675A5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1" name="Google Shape;521;p22"/>
            <p:cNvSpPr/>
            <p:nvPr/>
          </p:nvSpPr>
          <p:spPr>
            <a:xfrm>
              <a:off x="932603" y="2964229"/>
              <a:ext cx="7630016" cy="54392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2"/>
            <p:cNvSpPr txBox="1"/>
            <p:nvPr/>
          </p:nvSpPr>
          <p:spPr>
            <a:xfrm>
              <a:off x="948534" y="2980160"/>
              <a:ext cx="7598154" cy="5120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новые сорта сельскохозяйственных растений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69467" y="788519"/>
              <a:ext cx="463135" cy="31275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675A5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4" name="Google Shape;524;p22"/>
            <p:cNvSpPr/>
            <p:nvPr/>
          </p:nvSpPr>
          <p:spPr>
            <a:xfrm>
              <a:off x="932603" y="3644139"/>
              <a:ext cx="7630016" cy="54392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2"/>
            <p:cNvSpPr txBox="1"/>
            <p:nvPr/>
          </p:nvSpPr>
          <p:spPr>
            <a:xfrm>
              <a:off x="948534" y="3660070"/>
              <a:ext cx="7598154" cy="5120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новые лекарства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69467" y="788519"/>
              <a:ext cx="463135" cy="38074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675A5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7" name="Google Shape;527;p22"/>
            <p:cNvSpPr/>
            <p:nvPr/>
          </p:nvSpPr>
          <p:spPr>
            <a:xfrm>
              <a:off x="932603" y="4324048"/>
              <a:ext cx="7630016" cy="54392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2"/>
            <p:cNvSpPr txBox="1"/>
            <p:nvPr/>
          </p:nvSpPr>
          <p:spPr>
            <a:xfrm>
              <a:off x="948534" y="4339979"/>
              <a:ext cx="7598154" cy="5120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линейка электротранспортных средств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Литература</a:t>
            </a:r>
            <a:endParaRPr/>
          </a:p>
        </p:txBody>
      </p:sp>
      <p:sp>
        <p:nvSpPr>
          <p:cNvPr id="535" name="Google Shape;535;p23"/>
          <p:cNvSpPr txBox="1"/>
          <p:nvPr>
            <p:ph idx="1" type="body"/>
          </p:nvPr>
        </p:nvSpPr>
        <p:spPr>
          <a:xfrm>
            <a:off x="1208417" y="4140679"/>
            <a:ext cx="7823440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Чуприс О.И. и др. Обществоведение: Учебное пособие для 11 клас- са. – Минск: Адукацыя і выхаванне, 2021, §1, п. 1; §21, п. 2. 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34290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36" name="Google Shape;53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7428" y="4140679"/>
            <a:ext cx="2019541" cy="259655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537" name="Google Shape;53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5983" y="1438132"/>
            <a:ext cx="1965717" cy="258177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538" name="Google Shape;538;p23"/>
          <p:cNvSpPr txBox="1"/>
          <p:nvPr/>
        </p:nvSpPr>
        <p:spPr>
          <a:xfrm>
            <a:off x="1104900" y="1483743"/>
            <a:ext cx="7926957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66700" lvl="0" marL="2667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 Данилов А.Н. и др. Обществоведение: Учебное пособие для 10 класса. / Под ред. А.Н.Данилова. – Минск: Адукацыя і выхаванне, 2020, §22.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Научное познание, цели и ценности науки</a:t>
            </a:r>
            <a:endParaRPr/>
          </a:p>
        </p:txBody>
      </p:sp>
      <p:grpSp>
        <p:nvGrpSpPr>
          <p:cNvPr id="139" name="Google Shape;139;p3"/>
          <p:cNvGrpSpPr/>
          <p:nvPr/>
        </p:nvGrpSpPr>
        <p:grpSpPr>
          <a:xfrm>
            <a:off x="2032098" y="1475657"/>
            <a:ext cx="8126285" cy="5250575"/>
            <a:chOff x="1" y="3004"/>
            <a:chExt cx="8126285" cy="5250575"/>
          </a:xfrm>
        </p:grpSpPr>
        <p:sp>
          <p:nvSpPr>
            <p:cNvPr id="140" name="Google Shape;140;p3"/>
            <p:cNvSpPr/>
            <p:nvPr/>
          </p:nvSpPr>
          <p:spPr>
            <a:xfrm>
              <a:off x="3580330" y="533712"/>
              <a:ext cx="2017090" cy="2228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1" name="Google Shape;141;p3"/>
            <p:cNvSpPr/>
            <p:nvPr/>
          </p:nvSpPr>
          <p:spPr>
            <a:xfrm>
              <a:off x="412570" y="2239155"/>
              <a:ext cx="618854" cy="274907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2" name="Google Shape;142;p3"/>
            <p:cNvSpPr/>
            <p:nvPr/>
          </p:nvSpPr>
          <p:spPr>
            <a:xfrm>
              <a:off x="412570" y="2239155"/>
              <a:ext cx="618854" cy="19954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3" name="Google Shape;143;p3"/>
            <p:cNvSpPr/>
            <p:nvPr/>
          </p:nvSpPr>
          <p:spPr>
            <a:xfrm>
              <a:off x="412570" y="2239155"/>
              <a:ext cx="618854" cy="12418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4" name="Google Shape;144;p3"/>
            <p:cNvSpPr/>
            <p:nvPr/>
          </p:nvSpPr>
          <p:spPr>
            <a:xfrm>
              <a:off x="412570" y="2239155"/>
              <a:ext cx="618854" cy="4882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5" name="Google Shape;145;p3"/>
            <p:cNvSpPr/>
            <p:nvPr/>
          </p:nvSpPr>
          <p:spPr>
            <a:xfrm>
              <a:off x="2017129" y="1485549"/>
              <a:ext cx="91440" cy="22289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6" name="Google Shape;146;p3"/>
            <p:cNvSpPr/>
            <p:nvPr/>
          </p:nvSpPr>
          <p:spPr>
            <a:xfrm>
              <a:off x="2062849" y="533712"/>
              <a:ext cx="1517481" cy="22289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7" name="Google Shape;147;p3"/>
            <p:cNvSpPr/>
            <p:nvPr/>
          </p:nvSpPr>
          <p:spPr>
            <a:xfrm>
              <a:off x="2709512" y="3004"/>
              <a:ext cx="1741636" cy="53070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 txBox="1"/>
            <p:nvPr/>
          </p:nvSpPr>
          <p:spPr>
            <a:xfrm>
              <a:off x="2709512" y="3004"/>
              <a:ext cx="1741636" cy="5307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Наука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57207" y="756610"/>
              <a:ext cx="3811283" cy="72893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 txBox="1"/>
            <p:nvPr/>
          </p:nvSpPr>
          <p:spPr>
            <a:xfrm>
              <a:off x="157207" y="756610"/>
              <a:ext cx="3811283" cy="7289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деятельность по выработке и систематизации объективных знаний о мире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" y="1708446"/>
              <a:ext cx="4125696" cy="53070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 txBox="1"/>
            <p:nvPr/>
          </p:nvSpPr>
          <p:spPr>
            <a:xfrm>
              <a:off x="1" y="1708446"/>
              <a:ext cx="4125696" cy="5307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Особенности научного познания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031425" y="2462052"/>
              <a:ext cx="7094861" cy="53070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1031425" y="2462052"/>
              <a:ext cx="7094861" cy="5307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исследует неизученные явления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031425" y="3215658"/>
              <a:ext cx="7094861" cy="53070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 txBox="1"/>
            <p:nvPr/>
          </p:nvSpPr>
          <p:spPr>
            <a:xfrm>
              <a:off x="1031425" y="3215658"/>
              <a:ext cx="7094861" cy="5307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предполагает наличие особых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инструментов 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(приборы + спе- циальная терминология)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031425" y="3969265"/>
              <a:ext cx="7094861" cy="53070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1031425" y="3969265"/>
              <a:ext cx="7094861" cy="5307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требует специальной подготовки (владение предметными знания- ми, приёмами и методами исследования, языком науки)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031425" y="4722871"/>
              <a:ext cx="7094861" cy="53070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 txBox="1"/>
            <p:nvPr/>
          </p:nvSpPr>
          <p:spPr>
            <a:xfrm>
              <a:off x="1031425" y="4722871"/>
              <a:ext cx="7094861" cy="5307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стремление к достижению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истины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(истина является и целью, и ценностью познания)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4191388" y="756610"/>
              <a:ext cx="2812065" cy="72893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4191388" y="756610"/>
              <a:ext cx="2812065" cy="7289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институт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Научное познание, цели и ценности науки</a:t>
            </a:r>
            <a:endParaRPr/>
          </a:p>
        </p:txBody>
      </p:sp>
      <p:sp>
        <p:nvSpPr>
          <p:cNvPr id="168" name="Google Shape;168;p4"/>
          <p:cNvSpPr/>
          <p:nvPr/>
        </p:nvSpPr>
        <p:spPr>
          <a:xfrm>
            <a:off x="2010985" y="2454475"/>
            <a:ext cx="3528392" cy="648072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Истина</a:t>
            </a:r>
            <a:endParaRPr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2061761" y="3448523"/>
            <a:ext cx="3477616" cy="1238200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соответствие знаний о мире самому миру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6475481" y="2454475"/>
            <a:ext cx="3528392" cy="648072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Правда</a:t>
            </a:r>
            <a:endParaRPr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5467369" y="2454475"/>
            <a:ext cx="1080120" cy="720080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2061761" y="4991523"/>
            <a:ext cx="3477616" cy="936104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Истина соответствует объек- тивной действительности, она объективна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6500869" y="3448523"/>
            <a:ext cx="3477616" cy="1238200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отражает действительность значимым для личности обра- зом, в согласии с нравственны- ми категориями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6475481" y="4991523"/>
            <a:ext cx="3477616" cy="936104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Правда соответствует духов-ной действительности, она субъективна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Научное познание, цели и ценности науки</a:t>
            </a:r>
            <a:endParaRPr/>
          </a:p>
        </p:txBody>
      </p:sp>
      <p:sp>
        <p:nvSpPr>
          <p:cNvPr id="180" name="Google Shape;180;p5"/>
          <p:cNvSpPr/>
          <p:nvPr/>
        </p:nvSpPr>
        <p:spPr>
          <a:xfrm>
            <a:off x="1180175" y="1466490"/>
            <a:ext cx="5858979" cy="2087593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Классическая концепция истины была сформулиро- вана </a:t>
            </a: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Аристотелем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. Она предполагает, что истина есть соответствие вещи и интеллекта, т.е. адекватная ин- формация об объекте, получаемая посредством чувст- венного и интеллектуального изучения либо приня- тия сообщения об объекте и характеризуемая с пози- ции достоверности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ÐÑÑÑ ÐÑÐ¸ÑÑÐ¾ÑÐµÐ»Ñ. Ð Ð¸Ð¼ÑÐºÐ°Ñ ÐºÐ¾Ð¿Ð¸Ñ Ð³ÑÐµÑÐµÑÐºÐ¾Ð³Ð¾ Ð±ÑÐ¾Ð½Ð·Ð¾Ð²Ð¾Ð³Ð¾ Ð¾ÑÐ¸Ð³Ð¸Ð½Ð°Ð»Ð° (Ð¿Ð¾ÑÐ»Ðµ 330 Ð³. Ð´Ð¾ Ð½. Ñ.). ÐÐ²ÑÐ¾Ñ Ð¾ÑÐ¸Ð³Ð¸Ð½Ð°Ð»Ð° â ÐÐ¸ÑÐ¸Ð¿Ð¿" id="181" name="Google Shape;18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0026" y="1466490"/>
            <a:ext cx="3905556" cy="522856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2" name="Google Shape;182;p5"/>
          <p:cNvSpPr txBox="1"/>
          <p:nvPr/>
        </p:nvSpPr>
        <p:spPr>
          <a:xfrm>
            <a:off x="5667857" y="6356499"/>
            <a:ext cx="151216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Аристотель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Уровни научного познания. Теория. Эмпирия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8" name="Google Shape;188;p6"/>
          <p:cNvGrpSpPr/>
          <p:nvPr/>
        </p:nvGrpSpPr>
        <p:grpSpPr>
          <a:xfrm>
            <a:off x="1817491" y="1460357"/>
            <a:ext cx="8555498" cy="5275518"/>
            <a:chOff x="166723" y="2494"/>
            <a:chExt cx="8555498" cy="5275518"/>
          </a:xfrm>
        </p:grpSpPr>
        <p:sp>
          <p:nvSpPr>
            <p:cNvPr id="189" name="Google Shape;189;p6"/>
            <p:cNvSpPr/>
            <p:nvPr/>
          </p:nvSpPr>
          <p:spPr>
            <a:xfrm>
              <a:off x="6644011" y="3658337"/>
              <a:ext cx="91440" cy="42553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6"/>
            <p:cNvSpPr/>
            <p:nvPr/>
          </p:nvSpPr>
          <p:spPr>
            <a:xfrm>
              <a:off x="6644011" y="1242821"/>
              <a:ext cx="91440" cy="42553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1" name="Google Shape;191;p6"/>
            <p:cNvSpPr/>
            <p:nvPr/>
          </p:nvSpPr>
          <p:spPr>
            <a:xfrm>
              <a:off x="4444472" y="421621"/>
              <a:ext cx="2245259" cy="42553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6"/>
            <p:cNvSpPr/>
            <p:nvPr/>
          </p:nvSpPr>
          <p:spPr>
            <a:xfrm>
              <a:off x="2153493" y="3658337"/>
              <a:ext cx="91440" cy="42553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6"/>
            <p:cNvSpPr/>
            <p:nvPr/>
          </p:nvSpPr>
          <p:spPr>
            <a:xfrm>
              <a:off x="2153493" y="1242821"/>
              <a:ext cx="91440" cy="42553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4" name="Google Shape;194;p6"/>
            <p:cNvSpPr/>
            <p:nvPr/>
          </p:nvSpPr>
          <p:spPr>
            <a:xfrm>
              <a:off x="2199213" y="421621"/>
              <a:ext cx="2245259" cy="42553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5" name="Google Shape;195;p6"/>
            <p:cNvSpPr/>
            <p:nvPr/>
          </p:nvSpPr>
          <p:spPr>
            <a:xfrm>
              <a:off x="2384150" y="2494"/>
              <a:ext cx="4120643" cy="41912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2384150" y="2494"/>
              <a:ext cx="4120643" cy="4191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Уровни научного познания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66723" y="847161"/>
              <a:ext cx="4064979" cy="39566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186038" y="866476"/>
              <a:ext cx="4026349" cy="3570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эмпирический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66723" y="1668361"/>
              <a:ext cx="4064979" cy="198997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6"/>
            <p:cNvSpPr txBox="1"/>
            <p:nvPr/>
          </p:nvSpPr>
          <p:spPr>
            <a:xfrm>
              <a:off x="166723" y="1668361"/>
              <a:ext cx="4064979" cy="19899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Эмпирия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(греч.  εμπειρία - опыт) определяется как человеческий опыт; восприятие внешнего мира посред- ством органов чувств; наблюдение в естественных условиях (в отличие от эксперимента)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66723" y="4083877"/>
              <a:ext cx="4064979" cy="119413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6"/>
            <p:cNvSpPr txBox="1"/>
            <p:nvPr/>
          </p:nvSpPr>
          <p:spPr>
            <a:xfrm>
              <a:off x="166723" y="4083877"/>
              <a:ext cx="4064979" cy="11941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Главный результат эмпирического познания –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научный факт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57242" y="847161"/>
              <a:ext cx="4064979" cy="39566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4676557" y="866476"/>
              <a:ext cx="4026349" cy="3570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теоретический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4657242" y="1668361"/>
              <a:ext cx="4064979" cy="198997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6"/>
            <p:cNvSpPr txBox="1"/>
            <p:nvPr/>
          </p:nvSpPr>
          <p:spPr>
            <a:xfrm>
              <a:off x="4657242" y="1668361"/>
              <a:ext cx="4064979" cy="19899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Теория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(греч. θεωρία – рассмотрение, исследование) определяется как сис- тема научного знания, описывающая и объясняющая совокупность явле- ний и сводящая открытые в данной области закономерные связи к еди- ному объединяющему началу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4657242" y="4083877"/>
              <a:ext cx="4064979" cy="119413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6"/>
            <p:cNvSpPr txBox="1"/>
            <p:nvPr/>
          </p:nvSpPr>
          <p:spPr>
            <a:xfrm>
              <a:off x="4657242" y="4083877"/>
              <a:ext cx="4064979" cy="11941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Главный результат теоретического познания –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научная теория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создан- ная на основе обобщения и интерпре- тации фактов, проверки сформулиро- ванных гипотез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Классификация наук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4" name="Google Shape;214;p7"/>
          <p:cNvGrpSpPr/>
          <p:nvPr/>
        </p:nvGrpSpPr>
        <p:grpSpPr>
          <a:xfrm>
            <a:off x="2098797" y="1528075"/>
            <a:ext cx="7981926" cy="4952456"/>
            <a:chOff x="0" y="87943"/>
            <a:chExt cx="7981926" cy="4952456"/>
          </a:xfrm>
        </p:grpSpPr>
        <p:sp>
          <p:nvSpPr>
            <p:cNvPr id="215" name="Google Shape;215;p7"/>
            <p:cNvSpPr/>
            <p:nvPr/>
          </p:nvSpPr>
          <p:spPr>
            <a:xfrm>
              <a:off x="6764638" y="3651450"/>
              <a:ext cx="91440" cy="39677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57876"/>
                  </a:lnTo>
                  <a:lnTo>
                    <a:pt x="92706" y="57876"/>
                  </a:lnTo>
                  <a:lnTo>
                    <a:pt x="92706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6" name="Google Shape;216;p7"/>
            <p:cNvSpPr/>
            <p:nvPr/>
          </p:nvSpPr>
          <p:spPr>
            <a:xfrm>
              <a:off x="6764638" y="2262500"/>
              <a:ext cx="91440" cy="41081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7" name="Google Shape;217;p7"/>
            <p:cNvSpPr/>
            <p:nvPr/>
          </p:nvSpPr>
          <p:spPr>
            <a:xfrm>
              <a:off x="3996444" y="873551"/>
              <a:ext cx="2813914" cy="41081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8" name="Google Shape;218;p7"/>
            <p:cNvSpPr/>
            <p:nvPr/>
          </p:nvSpPr>
          <p:spPr>
            <a:xfrm>
              <a:off x="4060529" y="3651450"/>
              <a:ext cx="91440" cy="41081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9" name="Google Shape;219;p7"/>
            <p:cNvSpPr/>
            <p:nvPr/>
          </p:nvSpPr>
          <p:spPr>
            <a:xfrm>
              <a:off x="4060529" y="2262500"/>
              <a:ext cx="91440" cy="41081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0" name="Google Shape;220;p7"/>
            <p:cNvSpPr/>
            <p:nvPr/>
          </p:nvSpPr>
          <p:spPr>
            <a:xfrm>
              <a:off x="3996444" y="873551"/>
              <a:ext cx="109805" cy="41081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1" name="Google Shape;221;p7"/>
            <p:cNvSpPr/>
            <p:nvPr/>
          </p:nvSpPr>
          <p:spPr>
            <a:xfrm>
              <a:off x="1242892" y="3651450"/>
              <a:ext cx="91440" cy="41081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2" name="Google Shape;222;p7"/>
            <p:cNvSpPr/>
            <p:nvPr/>
          </p:nvSpPr>
          <p:spPr>
            <a:xfrm>
              <a:off x="1242892" y="2262500"/>
              <a:ext cx="91440" cy="41081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3" name="Google Shape;223;p7"/>
            <p:cNvSpPr/>
            <p:nvPr/>
          </p:nvSpPr>
          <p:spPr>
            <a:xfrm>
              <a:off x="1288612" y="873551"/>
              <a:ext cx="2707831" cy="41081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4" name="Google Shape;224;p7"/>
            <p:cNvSpPr/>
            <p:nvPr/>
          </p:nvSpPr>
          <p:spPr>
            <a:xfrm>
              <a:off x="2370179" y="87943"/>
              <a:ext cx="3252528" cy="78560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7"/>
            <p:cNvSpPr txBox="1"/>
            <p:nvPr/>
          </p:nvSpPr>
          <p:spPr>
            <a:xfrm>
              <a:off x="2370179" y="87943"/>
              <a:ext cx="3252528" cy="7856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Классификация наук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0" y="1284367"/>
              <a:ext cx="2577225" cy="97813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7"/>
            <p:cNvSpPr txBox="1"/>
            <p:nvPr/>
          </p:nvSpPr>
          <p:spPr>
            <a:xfrm>
              <a:off x="0" y="1284367"/>
              <a:ext cx="2577225" cy="9781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гуманитарные (социогуманитарные)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0" y="2673317"/>
              <a:ext cx="2577225" cy="97813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 txBox="1"/>
            <p:nvPr/>
          </p:nvSpPr>
          <p:spPr>
            <a:xfrm>
              <a:off x="0" y="2673317"/>
              <a:ext cx="2577225" cy="9781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изучение человека и общества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0" y="4062266"/>
              <a:ext cx="2577225" cy="97813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7"/>
            <p:cNvSpPr txBox="1"/>
            <p:nvPr/>
          </p:nvSpPr>
          <p:spPr>
            <a:xfrm>
              <a:off x="0" y="4062266"/>
              <a:ext cx="2577225" cy="9781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психология, культурология, история, социология, политология и др.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959602" y="1284367"/>
              <a:ext cx="2293292" cy="97813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7"/>
            <p:cNvSpPr txBox="1"/>
            <p:nvPr/>
          </p:nvSpPr>
          <p:spPr>
            <a:xfrm>
              <a:off x="2959602" y="1284367"/>
              <a:ext cx="2293292" cy="9781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естественные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959602" y="2673317"/>
              <a:ext cx="2293292" cy="97813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2959602" y="2673317"/>
              <a:ext cx="2293292" cy="9781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изучение природы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59602" y="4062266"/>
              <a:ext cx="2293292" cy="97813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7"/>
            <p:cNvSpPr txBox="1"/>
            <p:nvPr/>
          </p:nvSpPr>
          <p:spPr>
            <a:xfrm>
              <a:off x="2959602" y="4062266"/>
              <a:ext cx="2293292" cy="9781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физика, химия, биология, география и др.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5663711" y="1284367"/>
              <a:ext cx="2293292" cy="97813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 txBox="1"/>
            <p:nvPr/>
          </p:nvSpPr>
          <p:spPr>
            <a:xfrm>
              <a:off x="5663711" y="1284367"/>
              <a:ext cx="2293292" cy="9781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технические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5663711" y="2673317"/>
              <a:ext cx="2293292" cy="97813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7"/>
            <p:cNvSpPr txBox="1"/>
            <p:nvPr/>
          </p:nvSpPr>
          <p:spPr>
            <a:xfrm>
              <a:off x="5663711" y="2673317"/>
              <a:ext cx="2293292" cy="9781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создание и развитие техники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5688634" y="4048220"/>
              <a:ext cx="2293292" cy="97813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7"/>
            <p:cNvSpPr txBox="1"/>
            <p:nvPr/>
          </p:nvSpPr>
          <p:spPr>
            <a:xfrm>
              <a:off x="5688634" y="4048220"/>
              <a:ext cx="2293292" cy="9781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электротехника, информатика и др.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Классификация наук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49" name="Google Shape;249;p8"/>
          <p:cNvGrpSpPr/>
          <p:nvPr/>
        </p:nvGrpSpPr>
        <p:grpSpPr>
          <a:xfrm>
            <a:off x="2034884" y="1999963"/>
            <a:ext cx="8120713" cy="4162479"/>
            <a:chOff x="2787" y="619060"/>
            <a:chExt cx="8120713" cy="4162479"/>
          </a:xfrm>
        </p:grpSpPr>
        <p:sp>
          <p:nvSpPr>
            <p:cNvPr id="250" name="Google Shape;250;p8"/>
            <p:cNvSpPr/>
            <p:nvPr/>
          </p:nvSpPr>
          <p:spPr>
            <a:xfrm>
              <a:off x="6156707" y="2304258"/>
              <a:ext cx="91440" cy="43642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1" name="Google Shape;251;p8"/>
            <p:cNvSpPr/>
            <p:nvPr/>
          </p:nvSpPr>
          <p:spPr>
            <a:xfrm>
              <a:off x="4063143" y="1260017"/>
              <a:ext cx="2139283" cy="4364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2" name="Google Shape;252;p8"/>
            <p:cNvSpPr/>
            <p:nvPr/>
          </p:nvSpPr>
          <p:spPr>
            <a:xfrm>
              <a:off x="1878140" y="2304258"/>
              <a:ext cx="91440" cy="43642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3" name="Google Shape;253;p8"/>
            <p:cNvSpPr/>
            <p:nvPr/>
          </p:nvSpPr>
          <p:spPr>
            <a:xfrm>
              <a:off x="1923860" y="1260017"/>
              <a:ext cx="2139283" cy="43642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4" name="Google Shape;254;p8"/>
            <p:cNvSpPr/>
            <p:nvPr/>
          </p:nvSpPr>
          <p:spPr>
            <a:xfrm>
              <a:off x="1950139" y="619060"/>
              <a:ext cx="4226009" cy="64095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8"/>
            <p:cNvSpPr txBox="1"/>
            <p:nvPr/>
          </p:nvSpPr>
          <p:spPr>
            <a:xfrm>
              <a:off x="1950139" y="619060"/>
              <a:ext cx="4226009" cy="6409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Научные исследования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787" y="1696438"/>
              <a:ext cx="3842146" cy="60782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8"/>
            <p:cNvSpPr txBox="1"/>
            <p:nvPr/>
          </p:nvSpPr>
          <p:spPr>
            <a:xfrm>
              <a:off x="32458" y="1726109"/>
              <a:ext cx="3782804" cy="5484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фундаментальные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787" y="2740679"/>
              <a:ext cx="3842146" cy="204086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8"/>
            <p:cNvSpPr txBox="1"/>
            <p:nvPr/>
          </p:nvSpPr>
          <p:spPr>
            <a:xfrm>
              <a:off x="2787" y="2740679"/>
              <a:ext cx="3842146" cy="20408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открытие основополагающих законов устройства мира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4281354" y="1696438"/>
              <a:ext cx="3842146" cy="60782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8"/>
            <p:cNvSpPr txBox="1"/>
            <p:nvPr/>
          </p:nvSpPr>
          <p:spPr>
            <a:xfrm>
              <a:off x="4311025" y="1726109"/>
              <a:ext cx="3782804" cy="5484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прикладные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4281354" y="2740679"/>
              <a:ext cx="3842146" cy="204086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8"/>
            <p:cNvSpPr txBox="1"/>
            <p:nvPr/>
          </p:nvSpPr>
          <p:spPr>
            <a:xfrm>
              <a:off x="4281354" y="2740679"/>
              <a:ext cx="3842146" cy="20408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практическое решение технических и социальных проблем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Наука как социальный институт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69" name="Google Shape;269;p9"/>
          <p:cNvGrpSpPr/>
          <p:nvPr/>
        </p:nvGrpSpPr>
        <p:grpSpPr>
          <a:xfrm>
            <a:off x="2034884" y="2355872"/>
            <a:ext cx="8120713" cy="4162479"/>
            <a:chOff x="2787" y="151008"/>
            <a:chExt cx="8120713" cy="4162479"/>
          </a:xfrm>
        </p:grpSpPr>
        <p:sp>
          <p:nvSpPr>
            <p:cNvPr id="270" name="Google Shape;270;p9"/>
            <p:cNvSpPr/>
            <p:nvPr/>
          </p:nvSpPr>
          <p:spPr>
            <a:xfrm>
              <a:off x="6156707" y="1836206"/>
              <a:ext cx="91440" cy="43642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1" name="Google Shape;271;p9"/>
            <p:cNvSpPr/>
            <p:nvPr/>
          </p:nvSpPr>
          <p:spPr>
            <a:xfrm>
              <a:off x="4063143" y="791965"/>
              <a:ext cx="2139283" cy="4364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2" name="Google Shape;272;p9"/>
            <p:cNvSpPr/>
            <p:nvPr/>
          </p:nvSpPr>
          <p:spPr>
            <a:xfrm>
              <a:off x="1878140" y="1836206"/>
              <a:ext cx="91440" cy="43642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3" name="Google Shape;273;p9"/>
            <p:cNvSpPr/>
            <p:nvPr/>
          </p:nvSpPr>
          <p:spPr>
            <a:xfrm>
              <a:off x="1923860" y="791965"/>
              <a:ext cx="2139283" cy="43642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4" name="Google Shape;274;p9"/>
            <p:cNvSpPr/>
            <p:nvPr/>
          </p:nvSpPr>
          <p:spPr>
            <a:xfrm>
              <a:off x="1950139" y="151008"/>
              <a:ext cx="4226009" cy="64095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9"/>
            <p:cNvSpPr txBox="1"/>
            <p:nvPr/>
          </p:nvSpPr>
          <p:spPr>
            <a:xfrm>
              <a:off x="1950139" y="151008"/>
              <a:ext cx="4226009" cy="6409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Наука как социальный институт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787" y="1228386"/>
              <a:ext cx="3842146" cy="60782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9"/>
            <p:cNvSpPr txBox="1"/>
            <p:nvPr/>
          </p:nvSpPr>
          <p:spPr>
            <a:xfrm>
              <a:off x="32458" y="1258057"/>
              <a:ext cx="3782804" cy="5484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академическая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2787" y="2272627"/>
              <a:ext cx="3842146" cy="204086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9"/>
            <p:cNvSpPr txBox="1"/>
            <p:nvPr/>
          </p:nvSpPr>
          <p:spPr>
            <a:xfrm>
              <a:off x="2787" y="2272627"/>
              <a:ext cx="3842146" cy="20408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научно-исследовательские институты, академия наук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4281354" y="1228386"/>
              <a:ext cx="3842146" cy="60782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9"/>
            <p:cNvSpPr txBox="1"/>
            <p:nvPr/>
          </p:nvSpPr>
          <p:spPr>
            <a:xfrm>
              <a:off x="4311025" y="1258057"/>
              <a:ext cx="3782804" cy="5484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университетская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4281354" y="2272627"/>
              <a:ext cx="3842146" cy="204086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9"/>
            <p:cNvSpPr txBox="1"/>
            <p:nvPr/>
          </p:nvSpPr>
          <p:spPr>
            <a:xfrm>
              <a:off x="4281354" y="2272627"/>
              <a:ext cx="3842146" cy="20408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высшие учебные заведения (вузы)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4" name="Google Shape;284;p9"/>
          <p:cNvSpPr/>
          <p:nvPr/>
        </p:nvSpPr>
        <p:spPr>
          <a:xfrm>
            <a:off x="1104900" y="1484784"/>
            <a:ext cx="9980682" cy="720080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Наука как социальный институт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– это  разветвлённая система организаций, которые зани- маются научной деятельностью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2014-04-17T22:28:38Z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22.04.2022</vt:lpwstr>
  </property>
</Properties>
</file>