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7" roundtripDataSignature="AMtx7miGVF5GGLExJG8tKONf8f/bP3t5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6D02FE-862B-4569-B458-65BF3BC9A741}">
  <a:tblStyle styleId="{CB6D02FE-862B-4569-B458-65BF3BC9A7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1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1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1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1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1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1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1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1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6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2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5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8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0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0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0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0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ru-RU" sz="4200"/>
              <a:t>Общество как система (Ч. 2)</a:t>
            </a:r>
            <a:endParaRPr sz="42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pic>
        <p:nvPicPr>
          <p:cNvPr descr="Ð§ÑÐ¾ ÑÐ°ÐºÐ¾Ðµ &quot;Ð·ÐµÑÐºÐ°Ð»ÑÐ½Ð¾Ðµ Ð¯&quot; | ÐÐ¸Ð´Ð¸Ñ, Ð½ÐµÐ¸ÑÐ¿ÑÐ°Ð²Ð¸Ð¼ÑÐ¹ Ð³ÑÐ¼Ð°Ð½Ð¸ÑÐ°ÑÐ¸Ð¹ | Ð¯Ð½Ð´ÐµÐºÑ ÐÐ·ÐµÐ½"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1268760"/>
            <a:ext cx="391174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91" name="Google Shape;291;p10"/>
          <p:cNvGrpSpPr/>
          <p:nvPr/>
        </p:nvGrpSpPr>
        <p:grpSpPr>
          <a:xfrm>
            <a:off x="4283968" y="6187244"/>
            <a:ext cx="1384139" cy="410108"/>
            <a:chOff x="-58992" y="1180738"/>
            <a:chExt cx="2567551" cy="2282288"/>
          </a:xfrm>
        </p:grpSpPr>
        <p:sp>
          <p:nvSpPr>
            <p:cNvPr id="292" name="Google Shape;292;p10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Чарльз Кули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4" name="Google Shape;294;p10"/>
          <p:cNvSpPr txBox="1"/>
          <p:nvPr/>
        </p:nvSpPr>
        <p:spPr>
          <a:xfrm>
            <a:off x="4291085" y="1497358"/>
            <a:ext cx="4021832" cy="203132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первичной группы ввёл в оборот американский социальный психолог Чарльз Кули, применив его в первую очередь к семье, которая характеризуется однородностью взаимодействий и является первым агентом социализации индивида.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300" name="Google Shape;300;p11"/>
          <p:cNvGraphicFramePr/>
          <p:nvPr/>
        </p:nvGraphicFramePr>
        <p:xfrm>
          <a:off x="35496" y="79248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368150"/>
                <a:gridCol w="7056775"/>
              </a:tblGrid>
              <a:tr h="333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92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Вторич- ные груп- 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основе формирования лежит стремление к достижению опре- делённой цели. Наибольшее значение придаётся умению выпол- нять соответствующие функции, на второй план отходит значи- мость личных контактов. Особенностями являются институцио- нализированность и схематизированность отношений, опосредо- ванность контактов, формализация способов коммуникации, функциональность отношений в соответствии с требованиями социальных ролей.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307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Малые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Малочисленны, отношения между членами базируются на непос- редственных личных контактах, которые регулируются нефор- мальными институтами. Отличаются близостью субъектов, ус- тойчивостью и продолжительностью связей, высокой степенью совпадения ценностей, формированием общих норм поведения. Система отношений, построенная на личном взаимодействии членов группы, способствует выработке соответствующих образ- цов поведения, которые содействуют высокой степени иденти- фикации индивида с группой. Контакты между индивидами воз- никают непроизвольно, при совместной деятельности, вследст- вие чего группы функционируют в качестве определённой мик- росреды, оказывающей воздействие на развитие личности.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306" name="Google Shape;306;p12"/>
          <p:cNvGrpSpPr/>
          <p:nvPr/>
        </p:nvGrpSpPr>
        <p:grpSpPr>
          <a:xfrm>
            <a:off x="257252" y="1739828"/>
            <a:ext cx="7837406" cy="4458463"/>
            <a:chOff x="5732" y="471068"/>
            <a:chExt cx="7837406" cy="4458463"/>
          </a:xfrm>
        </p:grpSpPr>
        <p:sp>
          <p:nvSpPr>
            <p:cNvPr id="307" name="Google Shape;307;p12"/>
            <p:cNvSpPr/>
            <p:nvPr/>
          </p:nvSpPr>
          <p:spPr>
            <a:xfrm>
              <a:off x="5976898" y="2376262"/>
              <a:ext cx="91440" cy="555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2"/>
            <p:cNvSpPr/>
            <p:nvPr/>
          </p:nvSpPr>
          <p:spPr>
            <a:xfrm>
              <a:off x="3924436" y="1085440"/>
              <a:ext cx="2098182" cy="555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/>
            <p:nvPr/>
          </p:nvSpPr>
          <p:spPr>
            <a:xfrm>
              <a:off x="1780533" y="2376262"/>
              <a:ext cx="91440" cy="555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2"/>
            <p:cNvSpPr/>
            <p:nvPr/>
          </p:nvSpPr>
          <p:spPr>
            <a:xfrm>
              <a:off x="1826253" y="1085440"/>
              <a:ext cx="2098182" cy="5553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2"/>
            <p:cNvSpPr/>
            <p:nvPr/>
          </p:nvSpPr>
          <p:spPr>
            <a:xfrm>
              <a:off x="2088233" y="471068"/>
              <a:ext cx="3672404" cy="6143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2088233" y="471068"/>
              <a:ext cx="3672404" cy="6143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732" y="1640763"/>
              <a:ext cx="3641041" cy="7354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5732" y="1640763"/>
              <a:ext cx="3641041" cy="7354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малая социальная группа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732" y="2931585"/>
              <a:ext cx="3641041" cy="19979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5732" y="2931585"/>
              <a:ext cx="3641041" cy="19979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члены группы связаны близким родством или браком, ведением общего хозяйства, взаимной от- ветственностью и взаимопо- мощью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4202097" y="1640763"/>
              <a:ext cx="3641041" cy="7354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4202097" y="1640763"/>
              <a:ext cx="3641041" cy="7354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4202097" y="2931585"/>
              <a:ext cx="3641041" cy="199794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4202097" y="2931585"/>
              <a:ext cx="3641041" cy="19979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собой комплекс социальных норм, образцов по- ведения, прав и обязанностей, регулирующих отношения между супругами, родителями и детьми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326" name="Google Shape;326;p13"/>
          <p:cNvGraphicFramePr/>
          <p:nvPr/>
        </p:nvGraphicFramePr>
        <p:xfrm>
          <a:off x="98426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296150"/>
                <a:gridCol w="3379075"/>
                <a:gridCol w="3523075"/>
              </a:tblGrid>
              <a:tr h="4947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2935000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Большие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Относительно устойчивые объединения со значительным чис- лом участников, количество которых не позволяет им устанав- ливать личные непосредственные связи. Несмотря на большое количество членов, принадлежность индивидов устанавливает- ся на основе ряда социально значимых признаков. К таким признакам можно отнести культурно-исторический контекст существования группы (племена, народности, нации), классо- вую принадлежность (классы и социальные слои), демографи- ческие показатели, принадлежность к религиозным конфес- сиям или этническим объединениям, содержание социальной деятельности и т. д.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</a:tr>
              <a:tr h="367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Закрытые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Открытые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15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вхождения индивид дол- жен соответствовать системе выработанных стандартов и критериев.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 участникам не предъявляют- ся определённые требования, в них могут попасть все желаю- щие.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332" name="Google Shape;332;p14"/>
          <p:cNvGrpSpPr/>
          <p:nvPr/>
        </p:nvGrpSpPr>
        <p:grpSpPr>
          <a:xfrm>
            <a:off x="252046" y="2204867"/>
            <a:ext cx="7847818" cy="3528385"/>
            <a:chOff x="526" y="936107"/>
            <a:chExt cx="7847818" cy="3528385"/>
          </a:xfrm>
        </p:grpSpPr>
        <p:sp>
          <p:nvSpPr>
            <p:cNvPr id="333" name="Google Shape;333;p14"/>
            <p:cNvSpPr/>
            <p:nvPr/>
          </p:nvSpPr>
          <p:spPr>
            <a:xfrm>
              <a:off x="3924436" y="283526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4"/>
            <p:cNvSpPr/>
            <p:nvPr/>
          </p:nvSpPr>
          <p:spPr>
            <a:xfrm>
              <a:off x="3878716" y="2835267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4"/>
            <p:cNvSpPr/>
            <p:nvPr/>
          </p:nvSpPr>
          <p:spPr>
            <a:xfrm>
              <a:off x="1147868" y="2835267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4"/>
            <p:cNvSpPr/>
            <p:nvPr/>
          </p:nvSpPr>
          <p:spPr>
            <a:xfrm>
              <a:off x="504049" y="936107"/>
              <a:ext cx="6840773" cy="189916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504049" y="936107"/>
              <a:ext cx="6840773" cy="1899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Большая социальная группа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 это многочисленная совокуп- ность людей, не имеющих между собой непосредственных контактов, но объединённых осознанием принадлежности к данной группе, образом жизни, общей психологией, обычаями и традициями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526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526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777094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2777094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класс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553661" y="3317151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 txBox="1"/>
            <p:nvPr/>
          </p:nvSpPr>
          <p:spPr>
            <a:xfrm>
              <a:off x="5553661" y="3317151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сословия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sp>
        <p:nvSpPr>
          <p:cNvPr id="349" name="Google Shape;349;p15"/>
          <p:cNvSpPr txBox="1"/>
          <p:nvPr/>
        </p:nvSpPr>
        <p:spPr>
          <a:xfrm>
            <a:off x="243855" y="1768464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Молодёжь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особая большая социальная группа, отличающаяся возрастными рамками и положением в обществе, предполагающим переход от детства и юности к взрослости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246212" y="3356992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Возрастные границы молодости не являются однозначными и опре- деляются в различных исследованиях в пределах от 14-16 до 25-30 лет (а иногда даже позже)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243855" y="4797152"/>
            <a:ext cx="7848900" cy="1477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По белорусскому законодательству,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молодёжь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социально-демогра- фическая группа (лица в возрасте от 14 до 31 года), обладающая сово- купными половозрастными и социально-психологическими особен- ностями, проходящая стадию социализации в конкретных условиях жизнедеятельности общества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357" name="Google Shape;357;p16"/>
          <p:cNvGrpSpPr/>
          <p:nvPr/>
        </p:nvGrpSpPr>
        <p:grpSpPr>
          <a:xfrm>
            <a:off x="344277" y="1343418"/>
            <a:ext cx="7735364" cy="5323291"/>
            <a:chOff x="92757" y="2650"/>
            <a:chExt cx="7735364" cy="5323291"/>
          </a:xfrm>
        </p:grpSpPr>
        <p:sp>
          <p:nvSpPr>
            <p:cNvPr id="358" name="Google Shape;358;p16"/>
            <p:cNvSpPr/>
            <p:nvPr/>
          </p:nvSpPr>
          <p:spPr>
            <a:xfrm>
              <a:off x="92757" y="2650"/>
              <a:ext cx="5080810" cy="48393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106931" y="16824"/>
              <a:ext cx="5052462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молодости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600839" y="486585"/>
              <a:ext cx="508081" cy="3629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1" name="Google Shape;361;p16"/>
            <p:cNvSpPr/>
            <p:nvPr/>
          </p:nvSpPr>
          <p:spPr>
            <a:xfrm>
              <a:off x="1108920" y="607569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1123094" y="621743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становление самосознания и устойчивого образа своей лич- ности, своего «Я»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00839" y="486585"/>
              <a:ext cx="508081" cy="9678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6"/>
            <p:cNvSpPr/>
            <p:nvPr/>
          </p:nvSpPr>
          <p:spPr>
            <a:xfrm>
              <a:off x="1108920" y="1212489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1123094" y="1226663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поиск своего места в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600839" y="486585"/>
              <a:ext cx="508081" cy="15727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6"/>
            <p:cNvSpPr/>
            <p:nvPr/>
          </p:nvSpPr>
          <p:spPr>
            <a:xfrm>
              <a:off x="1108920" y="1817408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123094" y="1831582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завершение образования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00839" y="486585"/>
              <a:ext cx="508081" cy="21777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6"/>
            <p:cNvSpPr/>
            <p:nvPr/>
          </p:nvSpPr>
          <p:spPr>
            <a:xfrm>
              <a:off x="1108920" y="2422328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1123094" y="2436502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начало трудовой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00839" y="486585"/>
              <a:ext cx="508081" cy="27826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6"/>
            <p:cNvSpPr/>
            <p:nvPr/>
          </p:nvSpPr>
          <p:spPr>
            <a:xfrm>
              <a:off x="1108920" y="3027247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1123094" y="3041421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обретение материальной самостоятельности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00839" y="486585"/>
              <a:ext cx="508081" cy="33875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6"/>
            <p:cNvSpPr/>
            <p:nvPr/>
          </p:nvSpPr>
          <p:spPr>
            <a:xfrm>
              <a:off x="1108920" y="3632167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123094" y="3646341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обретение всей полноты прав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600839" y="486585"/>
              <a:ext cx="508081" cy="3992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6"/>
            <p:cNvSpPr/>
            <p:nvPr/>
          </p:nvSpPr>
          <p:spPr>
            <a:xfrm>
              <a:off x="1108920" y="4237086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 txBox="1"/>
            <p:nvPr/>
          </p:nvSpPr>
          <p:spPr>
            <a:xfrm>
              <a:off x="1123094" y="4251260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социального статуса, расширение социальных ро- лей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600839" y="486585"/>
              <a:ext cx="508081" cy="45973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6"/>
            <p:cNvSpPr/>
            <p:nvPr/>
          </p:nvSpPr>
          <p:spPr>
            <a:xfrm>
              <a:off x="1108920" y="4842006"/>
              <a:ext cx="6719201" cy="4839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1123094" y="4856180"/>
              <a:ext cx="6690853" cy="4555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собственной семьи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pic>
        <p:nvPicPr>
          <p:cNvPr id="389" name="Google Shape;389;p17"/>
          <p:cNvPicPr preferRelativeResize="0"/>
          <p:nvPr/>
        </p:nvPicPr>
        <p:blipFill rotWithShape="1">
          <a:blip r:embed="rId3">
            <a:alphaModFix/>
          </a:blip>
          <a:srcRect b="11121" l="2788" r="9188" t="2157"/>
          <a:stretch/>
        </p:blipFill>
        <p:spPr>
          <a:xfrm>
            <a:off x="179512" y="1340769"/>
            <a:ext cx="3579367" cy="482453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0" name="Google Shape;390;p17"/>
          <p:cNvSpPr/>
          <p:nvPr/>
        </p:nvSpPr>
        <p:spPr>
          <a:xfrm>
            <a:off x="1141103" y="6309320"/>
            <a:ext cx="1656184" cy="432048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Карл Манхейм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3923928" y="1340768"/>
            <a:ext cx="4392488" cy="5040560"/>
          </a:xfrm>
          <a:prstGeom prst="rect">
            <a:avLst/>
          </a:prstGeom>
          <a:solidFill>
            <a:srgbClr val="4674A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Немецкий социолог Карл Манхейм в первой половине ХХ в. высказал мне- ние, что молодёжь является своего рода резервом, выступающим на передний план, когда обществу необходимо прис- посабливаться к быстро меняющимся или качественно новым обстоятельст- вам. В условиях перемен молодёжь вы- полняет функцию оживляющего пос- редника социальной жизни. При этом молодёжь ни прогрессивна, ни консер- вативна по своей природе, она готова к любому начинанию. Динамичные об- щества должны активизировать и даже организовывать молодых людей (ре- сурсы, которые в традиционном общес- тве не мобилизуются, а часто даже по- давляются)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397" name="Google Shape;397;p18"/>
          <p:cNvGraphicFramePr/>
          <p:nvPr/>
        </p:nvGraphicFramePr>
        <p:xfrm>
          <a:off x="107504" y="148478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656175"/>
                <a:gridCol w="6542100"/>
              </a:tblGrid>
              <a:tr h="6536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Формальные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Деятельность индивидов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регулируется на основе официаль- ных правил и документов: юридических норм, нормативных правовых актов, инструкций, разрешений, запретов и др. Группа, как правило, имеет закреплённый юридический ста- тус, входит в структуру социального института, организа- ции, ориентируется на достижение определённой цели, при этом функции, цели, правила поведения фиксируются в нор- мативных документах, что позволяет достигать высокой степени упорядоченности действий её членов. Основу со- циального взаимодействия составляют отношения суборди- нации (подчинение на основе иерархической структуры), авторитет определяется занимаемой должностью, а не лич- ными качествами. Особенностью является возможность формирования в группе и неформальных отношений.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403" name="Google Shape;403;p19"/>
          <p:cNvGraphicFramePr/>
          <p:nvPr/>
        </p:nvGraphicFramePr>
        <p:xfrm>
          <a:off x="100696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656175"/>
                <a:gridCol w="6542100"/>
              </a:tblGrid>
              <a:tr h="6536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Неформаль-ные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Критерии образования нормативно не закреплены. Форми- руются на основе личных интересов, ценностей, привязан- ностей. Их функционирование определяется неформальны- ми институтами, организацией и контролем. Отсутствует фиксация юридического статуса, а основным механизмом развития и функционирования является самоорганизация. Особую роль играет лидер, авторитет которого строится на основании личных качеств.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Внутренние группы (ин- группы)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 идентифицирует себя с группой, она является для него своей: мои друзья, моя семья. Человек чувствует при- надлежность к группе, а другие индивиды, входящие в та- кую группу, рассматриваются им как «мы».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Внешние группы (аут- группы)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Группа, с которой индивид себя не идентифицирует, она яв- ляется внешней по отношению к нему. Люди склонны дис- танцироваться от таких групп, расценивать входящих в них индивидов как «не мы», «другие».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Социальные группы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sp>
        <p:nvSpPr>
          <p:cNvPr id="177" name="Google Shape;177;p3"/>
          <p:cNvSpPr txBox="1"/>
          <p:nvPr/>
        </p:nvSpPr>
        <p:spPr>
          <a:xfrm>
            <a:off x="323528" y="1268760"/>
            <a:ext cx="7848872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общность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объединённых по определён- ному признаку людей, выступающая субъектом социального взаимо- действия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5059" r="5553" t="0"/>
          <a:stretch/>
        </p:blipFill>
        <p:spPr>
          <a:xfrm>
            <a:off x="251520" y="2394050"/>
            <a:ext cx="3255185" cy="417646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3"/>
          <p:cNvSpPr txBox="1"/>
          <p:nvPr/>
        </p:nvSpPr>
        <p:spPr>
          <a:xfrm>
            <a:off x="3635896" y="2425057"/>
            <a:ext cx="4669800" cy="3417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Классическое определение социальной об- щности представил польский социолог Ян Щепаньский: «Мы вводим понятие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«со- циальная общность»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как термин с широ- ким объёмом, охватывающим все объеди- нения людей, в которых создана и сохра- няется, хотя бы в течение очень короткого периода, определённая социальная связь. &lt;…&gt; Этим термином мы будем обозначать все устойчивые формы совместной жизни. Это будет, следовательно, наш наиболее общий термин».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80" name="Google Shape;180;p3"/>
          <p:cNvGrpSpPr/>
          <p:nvPr/>
        </p:nvGrpSpPr>
        <p:grpSpPr>
          <a:xfrm>
            <a:off x="3619909" y="6161184"/>
            <a:ext cx="1792788" cy="410108"/>
            <a:chOff x="-58992" y="1180738"/>
            <a:chExt cx="2567551" cy="2282288"/>
          </a:xfrm>
        </p:grpSpPr>
        <p:sp>
          <p:nvSpPr>
            <p:cNvPr id="181" name="Google Shape;181;p3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Ян Щепаньский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188" name="Google Shape;188;p4"/>
          <p:cNvGrpSpPr/>
          <p:nvPr/>
        </p:nvGrpSpPr>
        <p:grpSpPr>
          <a:xfrm>
            <a:off x="252046" y="1957993"/>
            <a:ext cx="7847818" cy="4094140"/>
            <a:chOff x="526" y="617225"/>
            <a:chExt cx="7847818" cy="4094140"/>
          </a:xfrm>
        </p:grpSpPr>
        <p:sp>
          <p:nvSpPr>
            <p:cNvPr id="189" name="Google Shape;189;p4"/>
            <p:cNvSpPr/>
            <p:nvPr/>
          </p:nvSpPr>
          <p:spPr>
            <a:xfrm>
              <a:off x="6655283" y="3082140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3924436" y="1452915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3878716" y="3082140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3878716" y="1452915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1102148" y="3082140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4"/>
            <p:cNvSpPr/>
            <p:nvPr/>
          </p:nvSpPr>
          <p:spPr>
            <a:xfrm>
              <a:off x="1147868" y="1452915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1288349" y="617225"/>
              <a:ext cx="5272173" cy="8356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288349" y="617225"/>
              <a:ext cx="5272173" cy="8356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и формы социальных общностей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26" y="1934798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526" y="1934798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продолжительности существования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26" y="356402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526" y="356402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пассажиры автобуса, театральная публика; этносы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777094" y="1934798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2777094" y="1934798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количественному составу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777094" y="356402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2777094" y="356402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семья; этносы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553661" y="1934798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5553661" y="1934798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степени связи между индивидами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553661" y="3564024"/>
              <a:ext cx="2294683" cy="11473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5553661" y="3564024"/>
              <a:ext cx="2294683" cy="1147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семья, нации; толпа в метро; болельщики на стадионе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214" name="Google Shape;214;p5"/>
          <p:cNvGraphicFramePr/>
          <p:nvPr/>
        </p:nvGraphicFramePr>
        <p:xfrm>
          <a:off x="179512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2232250"/>
                <a:gridCol w="5832650"/>
              </a:tblGrid>
              <a:tr h="7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социальных общностей по признакам объединения людей и степени внутригруппового контроля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4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кате- гория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Общность, объединяющая людей по какому-либо зна- чимому признаку (пол, возраст, профессия, образова- ние, вероисповедание и т. п.), но не образующая конк- ретных групп и структур. Примеры: пенсионеры, военнослужащие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93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агрега- 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людей в определённом физическом пространстве без сознательных взаимодействий друг с другом. Примеры: люди на остановке транспорта, покупатели в очереди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1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Квазигруппа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Спонтанно возникшая, неустойчивая группа людей, объединённых кратковременной целью-действием. Пример: негодующая очередь покупателей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1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группа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группа - наиболее устойчивый вид об- щности.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220" name="Google Shape;220;p6"/>
          <p:cNvGraphicFramePr/>
          <p:nvPr/>
        </p:nvGraphicFramePr>
        <p:xfrm>
          <a:off x="138200" y="115215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769500"/>
                <a:gridCol w="6295400"/>
              </a:tblGrid>
              <a:tr h="374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группа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38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Члены группы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Члены группы - участники группы, субъекты коллектив- ных действий. Членство в группе задаёт физический (внешний вид) и моральный (поведение, функции, нормы и ценности) образец члена группы, степень принадлеж-ности к ней.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4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Потребности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Потребности как непосредственный повод для организа- ции группы, в рамках которой они будут удовлетворяться.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6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Задачи группы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Задачи группы отражают цель и смысл существования группы, задают принцип обособления, структуру, систему контроля, характер отношений.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2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Центры объе- динения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Центры объединения (материальные или идеальные) группы - ценности, символы, материальные объекты и предметы, составляющие базу её существования, опреде- ляющие группу.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 отно- шений с окру- жением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 отношений с окружением - структуры, средства и организационные инструменты, регулирующие связи группы с внешней средой («внешняя поли-тика» группы)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226" name="Google Shape;226;p7"/>
          <p:cNvGrpSpPr/>
          <p:nvPr/>
        </p:nvGrpSpPr>
        <p:grpSpPr>
          <a:xfrm>
            <a:off x="365380" y="1399121"/>
            <a:ext cx="7693159" cy="5196108"/>
            <a:chOff x="185868" y="2121"/>
            <a:chExt cx="7693159" cy="5196108"/>
          </a:xfrm>
        </p:grpSpPr>
        <p:sp>
          <p:nvSpPr>
            <p:cNvPr id="227" name="Google Shape;227;p7"/>
            <p:cNvSpPr/>
            <p:nvPr/>
          </p:nvSpPr>
          <p:spPr>
            <a:xfrm>
              <a:off x="185868" y="2121"/>
              <a:ext cx="5335349" cy="71670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206860" y="23113"/>
              <a:ext cx="529336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группа </a:t>
              </a:r>
              <a:r>
                <a:rPr b="0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устойчивая общность людей со следующими признаками: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19403" y="718826"/>
              <a:ext cx="533534" cy="537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7"/>
            <p:cNvSpPr/>
            <p:nvPr/>
          </p:nvSpPr>
          <p:spPr>
            <a:xfrm>
              <a:off x="1252938" y="898002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1273930" y="918994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два и более человек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19403" y="718826"/>
              <a:ext cx="533534" cy="14334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7"/>
            <p:cNvSpPr/>
            <p:nvPr/>
          </p:nvSpPr>
          <p:spPr>
            <a:xfrm>
              <a:off x="1252938" y="1793883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1273930" y="1814875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единый интерес и ценности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19403" y="718826"/>
              <a:ext cx="533534" cy="2329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7"/>
            <p:cNvSpPr/>
            <p:nvPr/>
          </p:nvSpPr>
          <p:spPr>
            <a:xfrm>
              <a:off x="1252938" y="2689764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1273930" y="2710756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регулярных взаимодействий членов группы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19403" y="718826"/>
              <a:ext cx="533534" cy="32251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7"/>
            <p:cNvSpPr/>
            <p:nvPr/>
          </p:nvSpPr>
          <p:spPr>
            <a:xfrm>
              <a:off x="1252938" y="3585644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1273930" y="3606636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разделяемые ожидания относительно друг друга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19403" y="718826"/>
              <a:ext cx="533534" cy="41210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7"/>
            <p:cNvSpPr/>
            <p:nvPr/>
          </p:nvSpPr>
          <p:spPr>
            <a:xfrm>
              <a:off x="1252938" y="4481525"/>
              <a:ext cx="6626089" cy="7167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1273930" y="4502517"/>
              <a:ext cx="6584105" cy="674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обособленность от других групп и объединений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09014" y="1556789"/>
            <a:ext cx="8277898" cy="4752533"/>
            <a:chOff x="1510" y="360037"/>
            <a:chExt cx="8277898" cy="4752533"/>
          </a:xfrm>
        </p:grpSpPr>
        <p:sp>
          <p:nvSpPr>
            <p:cNvPr id="250" name="Google Shape;250;p8"/>
            <p:cNvSpPr/>
            <p:nvPr/>
          </p:nvSpPr>
          <p:spPr>
            <a:xfrm>
              <a:off x="7209556" y="1845961"/>
              <a:ext cx="91440" cy="3688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8"/>
            <p:cNvSpPr/>
            <p:nvPr/>
          </p:nvSpPr>
          <p:spPr>
            <a:xfrm>
              <a:off x="5130080" y="844941"/>
              <a:ext cx="2125195" cy="3688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8"/>
            <p:cNvSpPr/>
            <p:nvPr/>
          </p:nvSpPr>
          <p:spPr>
            <a:xfrm>
              <a:off x="5084360" y="2759180"/>
              <a:ext cx="91440" cy="3688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8"/>
            <p:cNvSpPr/>
            <p:nvPr/>
          </p:nvSpPr>
          <p:spPr>
            <a:xfrm>
              <a:off x="3004885" y="1845961"/>
              <a:ext cx="2125195" cy="3688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8"/>
            <p:cNvSpPr/>
            <p:nvPr/>
          </p:nvSpPr>
          <p:spPr>
            <a:xfrm>
              <a:off x="2959165" y="2759180"/>
              <a:ext cx="91440" cy="3688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8"/>
            <p:cNvSpPr/>
            <p:nvPr/>
          </p:nvSpPr>
          <p:spPr>
            <a:xfrm>
              <a:off x="2959165" y="1845961"/>
              <a:ext cx="91440" cy="3688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8"/>
            <p:cNvSpPr/>
            <p:nvPr/>
          </p:nvSpPr>
          <p:spPr>
            <a:xfrm>
              <a:off x="833970" y="2759180"/>
              <a:ext cx="91440" cy="3688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8"/>
            <p:cNvSpPr/>
            <p:nvPr/>
          </p:nvSpPr>
          <p:spPr>
            <a:xfrm>
              <a:off x="879690" y="1845961"/>
              <a:ext cx="2125195" cy="3688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8"/>
            <p:cNvSpPr/>
            <p:nvPr/>
          </p:nvSpPr>
          <p:spPr>
            <a:xfrm>
              <a:off x="3004885" y="844941"/>
              <a:ext cx="2125195" cy="3688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8"/>
            <p:cNvSpPr/>
            <p:nvPr/>
          </p:nvSpPr>
          <p:spPr>
            <a:xfrm>
              <a:off x="3255070" y="360037"/>
              <a:ext cx="3750021" cy="48490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3255070" y="360037"/>
              <a:ext cx="3750021" cy="4849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функции группы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980752" y="1213777"/>
              <a:ext cx="2048266" cy="6321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1980752" y="1213777"/>
              <a:ext cx="2048266" cy="6321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общие (универсальные)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10" y="2214796"/>
              <a:ext cx="1756359" cy="5443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1510" y="2214796"/>
              <a:ext cx="1756359" cy="544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целеполагание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510" y="3128016"/>
              <a:ext cx="1756359" cy="19845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1510" y="3128016"/>
              <a:ext cx="1756359" cy="19845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группа задаёт цель своим членам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126705" y="2214796"/>
              <a:ext cx="1756359" cy="5443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 txBox="1"/>
            <p:nvPr/>
          </p:nvSpPr>
          <p:spPr>
            <a:xfrm>
              <a:off x="2126705" y="2214796"/>
              <a:ext cx="1756359" cy="544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контроль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126705" y="3128016"/>
              <a:ext cx="1756359" cy="19845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2126705" y="3128016"/>
              <a:ext cx="1756359" cy="19845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группе отсле- живается при- нятое в ней по- ведение и мыш- ление участни- 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4251901" y="2214796"/>
              <a:ext cx="1756359" cy="54438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4251901" y="2214796"/>
              <a:ext cx="1756359" cy="544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4251901" y="3128016"/>
              <a:ext cx="1756359" cy="198455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4251901" y="3128016"/>
              <a:ext cx="1756359" cy="19845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членов группы обучают  опре- делённым пра- вилам поведе- ния, соответст- вующим её це- лям и задачам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6231142" y="1213777"/>
              <a:ext cx="2048266" cy="6321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6231142" y="1213777"/>
              <a:ext cx="2048266" cy="6321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специальные (специфические)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6377096" y="2214796"/>
              <a:ext cx="1756359" cy="28944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6377096" y="2214796"/>
              <a:ext cx="1756359" cy="28944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задаются конк- ретными целя- ми и специфи- кой группы, потребностями, ради которых она возникла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>
            <p:ph type="title"/>
          </p:nvPr>
        </p:nvSpPr>
        <p:spPr>
          <a:xfrm>
            <a:off x="35496" y="0"/>
            <a:ext cx="82703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Социальные группы</a:t>
            </a:r>
            <a:endParaRPr sz="3600"/>
          </a:p>
        </p:txBody>
      </p:sp>
      <p:graphicFrame>
        <p:nvGraphicFramePr>
          <p:cNvPr id="284" name="Google Shape;284;p9"/>
          <p:cNvGraphicFramePr/>
          <p:nvPr/>
        </p:nvGraphicFramePr>
        <p:xfrm>
          <a:off x="107504" y="148478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{CB6D02FE-862B-4569-B458-65BF3BC9A741}</a:tableStyleId>
              </a:tblPr>
              <a:tblGrid>
                <a:gridCol w="1584175"/>
                <a:gridCol w="6614125"/>
              </a:tblGrid>
              <a:tr h="6536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 группы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5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Первичные группы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Характеризуются небольшим количеством участников, меж- ду которыми устанавливаются тесные взаимоотношения, ос- нованные на их индивидуальных особенностях, личной при- вязанности, эмоциональной вовлечённости и непосредст- венных контактах. К первичным группам можно также от- нести компанию сверстников, круг друзей. Главная особен- ность этих групп - это взаимодействие, основанное преиму- щественно на личных интересах. В первичных группах инди- вид воспринимается не с точки зрения выполняемых им функций, а с точки зрения его индивидуальности. Подобное взаимодействие в группе позволяет индивиду включиться в групповую общность таким образом, что направленность его личности (в значительном объёме) начинает соответство- вать целям, совместно достигаемым такой группой.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20.09.2020</vt:lpwstr>
  </property>
</Properties>
</file>