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Roboto"/>
      <p:regular r:id="rId11"/>
      <p:bold r:id="rId12"/>
      <p:italic r:id="rId13"/>
      <p:boldItalic r:id="rId14"/>
    </p:embeddedFont>
    <p:embeddedFont>
      <p:font typeface="Merriweather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Roboto-regular.fntdata"/><Relationship Id="rId10" Type="http://schemas.openxmlformats.org/officeDocument/2006/relationships/slide" Target="slides/slide5.xml"/><Relationship Id="rId13" Type="http://schemas.openxmlformats.org/officeDocument/2006/relationships/font" Target="fonts/Roboto-italic.fntdata"/><Relationship Id="rId12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erriweather-regular.fntdata"/><Relationship Id="rId14" Type="http://schemas.openxmlformats.org/officeDocument/2006/relationships/font" Target="fonts/Roboto-boldItalic.fntdata"/><Relationship Id="rId17" Type="http://schemas.openxmlformats.org/officeDocument/2006/relationships/font" Target="fonts/Merriweather-italic.fntdata"/><Relationship Id="rId16" Type="http://schemas.openxmlformats.org/officeDocument/2006/relationships/font" Target="fonts/Merriweathe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Merriweather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980ebcaa7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980ebcaa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97c0973a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97c0973a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97c0973a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97c0973a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97c0973a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097c0973a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59200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111111"/>
                </a:solidFill>
                <a:highlight>
                  <a:srgbClr val="F3F5FF"/>
                </a:highlight>
                <a:latin typeface="Arial"/>
                <a:ea typeface="Arial"/>
                <a:cs typeface="Arial"/>
                <a:sym typeface="Arial"/>
              </a:rPr>
              <a:t>Примеры вертикальной и социальной мобильности                    </a:t>
            </a:r>
            <a:r>
              <a:rPr b="1" lang="ru" sz="25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В Мультфильмах Disney</a:t>
            </a:r>
            <a:endParaRPr b="1" sz="550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545500" y="257400"/>
            <a:ext cx="3482700" cy="7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Тачки (2006)</a:t>
            </a:r>
            <a:endParaRPr sz="3000"/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81825" y="895450"/>
            <a:ext cx="4166400" cy="21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Маккуин, начинающий как заносчивый гоночный автомобиль, переживает социальную трансформацию, найдя друзей и уважение в городке Радиатор-Спрингс</a:t>
            </a:r>
            <a:endParaRPr b="1" sz="1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4650" y="81341"/>
            <a:ext cx="3824118" cy="2152933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2820000" dist="19050">
              <a:srgbClr val="000000"/>
            </a:outerShdw>
          </a:effectLst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651" y="2350675"/>
            <a:ext cx="3824125" cy="260442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2820000" dist="19050">
              <a:srgbClr val="000000"/>
            </a:outerShdw>
          </a:effectLst>
        </p:spPr>
      </p:pic>
      <p:sp>
        <p:nvSpPr>
          <p:cNvPr id="73" name="Google Shape;73;p14"/>
          <p:cNvSpPr txBox="1"/>
          <p:nvPr/>
        </p:nvSpPr>
        <p:spPr>
          <a:xfrm>
            <a:off x="-21975" y="4466500"/>
            <a:ext cx="43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Социальная мобильность</a:t>
            </a:r>
            <a:endParaRPr b="1" sz="24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228925" y="62850"/>
            <a:ext cx="49194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И</a:t>
            </a:r>
            <a:r>
              <a:rPr lang="ru" sz="3000"/>
              <a:t>стория игрушек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             (1995)</a:t>
            </a:r>
            <a:endParaRPr sz="3000"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6975" y="1134100"/>
            <a:ext cx="4060800" cy="24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Вуди, играя роль лидера игрушек, умудряется сохраниться в авангарде несмотря на приход более современных игрушек, как Базз Лайтер. Его лидерство и адаптивность помогают ему сохранить свое положение среди друзей</a:t>
            </a:r>
            <a:endParaRPr b="1"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3238" y="62850"/>
            <a:ext cx="4060877" cy="22842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5000" y="2571750"/>
            <a:ext cx="4060874" cy="2474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</p:pic>
      <p:sp>
        <p:nvSpPr>
          <p:cNvPr id="82" name="Google Shape;82;p15"/>
          <p:cNvSpPr txBox="1"/>
          <p:nvPr/>
        </p:nvSpPr>
        <p:spPr>
          <a:xfrm>
            <a:off x="116900" y="4461600"/>
            <a:ext cx="41352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Вертикальная мобильность</a:t>
            </a:r>
            <a:endParaRPr b="1" sz="21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40975" y="24277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/>
              <a:t>Рататуй (2007)</a:t>
            </a:r>
            <a:endParaRPr b="1" sz="4800"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71050" y="856500"/>
            <a:ext cx="4166400" cy="32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1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Реми, крыса, осуществляет свою мечту стать поваром, работая вместе с Лингвини, что символизирует движение между социальными слоями - от крысы до шеф-повара высокого класса</a:t>
            </a:r>
            <a:endParaRPr b="1" sz="19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187525" y="4471350"/>
            <a:ext cx="40134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Вертикальная мобильность</a:t>
            </a:r>
            <a:endParaRPr b="1" sz="2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4450" y="35500"/>
            <a:ext cx="4601750" cy="258848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4450" y="2946860"/>
            <a:ext cx="4601750" cy="19288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1017975" y="82025"/>
            <a:ext cx="2542500" cy="8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Шрек (2001)</a:t>
            </a:r>
            <a:endParaRPr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51575" y="603200"/>
            <a:ext cx="4156800" cy="29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1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Шрек, будучи изначально изгоем и живя в одиночестве на болоте, обретает высокий социальный статус после того, как спасает принцессу Фиону и становится героем. Впоследствии, он женится на Фионе, которая является принцессой, что еще больше повышает его социальный статус. Это яркий пример социального восхождения, или вертикальной мобильности, благодаря его действиям и изменениям в жизни</a:t>
            </a:r>
            <a:endParaRPr b="1" sz="15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0" y="4490825"/>
            <a:ext cx="39747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None/>
            </a:pPr>
            <a:r>
              <a:rPr b="1" lang="ru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Вертикальная мобильность</a:t>
            </a:r>
            <a:endParaRPr b="1"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725" y="171875"/>
            <a:ext cx="4198274" cy="26239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8675" y="2999341"/>
            <a:ext cx="3350371" cy="18845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