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gZeuiB3kDxBZxup5o/BiuNecrL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/>
          <p:nvPr/>
        </p:nvSpPr>
        <p:spPr>
          <a:xfrm>
            <a:off x="0" y="0"/>
            <a:ext cx="12192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 txBox="1"/>
          <p:nvPr>
            <p:ph type="ctrTitle"/>
          </p:nvPr>
        </p:nvSpPr>
        <p:spPr>
          <a:xfrm>
            <a:off x="4286237" y="3352800"/>
            <a:ext cx="771530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6124"/>
            <a:ext cx="12192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43"/>
            <a:ext cx="177552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8"/>
          <p:cNvSpPr txBox="1"/>
          <p:nvPr/>
        </p:nvSpPr>
        <p:spPr>
          <a:xfrm>
            <a:off x="0" y="2784973"/>
            <a:ext cx="638403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 (подготовительный курс)</a:t>
            </a:r>
            <a:endParaRPr b="1" sz="22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" name="Google Shape;16;p18"/>
          <p:cNvSpPr txBox="1"/>
          <p:nvPr/>
        </p:nvSpPr>
        <p:spPr>
          <a:xfrm>
            <a:off x="-1" y="6262510"/>
            <a:ext cx="1739669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sz="2000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 rot="5400000">
            <a:off x="3558346" y="-1581961"/>
            <a:ext cx="5443538" cy="10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7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/>
          <p:nvPr>
            <p:ph type="title"/>
          </p:nvPr>
        </p:nvSpPr>
        <p:spPr>
          <a:xfrm rot="5400000">
            <a:off x="7188994" y="1948658"/>
            <a:ext cx="6170613" cy="26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" type="body"/>
          </p:nvPr>
        </p:nvSpPr>
        <p:spPr>
          <a:xfrm rot="5400000">
            <a:off x="1854993" y="-565942"/>
            <a:ext cx="6170613" cy="76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1047715" y="785794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1117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1"/>
          <p:cNvSpPr txBox="1"/>
          <p:nvPr>
            <p:ph idx="2" type="body"/>
          </p:nvPr>
        </p:nvSpPr>
        <p:spPr>
          <a:xfrm>
            <a:off x="6451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22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22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2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2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25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C5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idx="1" type="body"/>
          </p:nvPr>
        </p:nvSpPr>
        <p:spPr>
          <a:xfrm>
            <a:off x="1047715" y="928670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8" name="Google Shape;8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-2500339" y="3214696"/>
            <a:ext cx="6143644" cy="1142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7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4294967295" type="subTitle"/>
          </p:nvPr>
        </p:nvSpPr>
        <p:spPr>
          <a:xfrm>
            <a:off x="191344" y="4221088"/>
            <a:ext cx="11737304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b="1" i="0" lang="ru-RU" sz="44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Начало Второй мировой войны</a:t>
            </a:r>
            <a:endParaRPr b="1" i="0" sz="44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1263306" y="6270154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sz="1800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 id="78" name="Google Shape;78;p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7328" y="3330990"/>
            <a:ext cx="880346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40</a:t>
            </a:r>
            <a:endParaRPr b="1" sz="4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teleskop-by.org/wp-content/uploads/2018/09/1-176.jpg" id="80" name="Google Shape;80;p1"/>
          <p:cNvPicPr preferRelativeResize="0"/>
          <p:nvPr/>
        </p:nvPicPr>
        <p:blipFill rotWithShape="1">
          <a:blip r:embed="rId3">
            <a:alphaModFix/>
          </a:blip>
          <a:srcRect b="0" l="9048" r="9126" t="0"/>
          <a:stretch/>
        </p:blipFill>
        <p:spPr>
          <a:xfrm>
            <a:off x="8160118" y="0"/>
            <a:ext cx="4031882" cy="3284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Поход Красной армии в Западную Беларусь</a:t>
            </a:r>
            <a:endParaRPr/>
          </a:p>
        </p:txBody>
      </p:sp>
      <p:sp>
        <p:nvSpPr>
          <p:cNvPr id="162" name="Google Shape;162;p10"/>
          <p:cNvSpPr txBox="1"/>
          <p:nvPr/>
        </p:nvSpPr>
        <p:spPr>
          <a:xfrm>
            <a:off x="1199456" y="836712"/>
            <a:ext cx="10873208" cy="2304256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Население Западной Беларуси встречало Красную армию как освободительницу и оказывало дейст- венную помощь. Красноармейцев поддерживали в первую очередь беднейшие слои населения, кото- рые воспринимали советскую власть как свою. С приходом советских войск в западнобелорусских го- родах и уездах создавались временные управы - в воеводских и поветовых центрах, сельские комите- ты - в местечках и деревнях, при которых организовывались отряды  рабочей гвардии и крестьянс- кой милиции. В состав временных управ и крестьянских комитетов входили бывшие  члены КПЗБ, ра бочие, представители городской бедноты, белорусской интеллигенции, беднейшие крестьяне. Вре- менные управы брали под свой контроль промышленные предприятия. Сельские комитеты распре- деляли землю и  имущество помещиков среди бедноты. Открывались новые школы с белорусским языком обучения.</a:t>
            </a:r>
            <a:endParaRPr/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465" y="3141834"/>
            <a:ext cx="4647961" cy="31924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2534" y="3140968"/>
            <a:ext cx="5708655" cy="319327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5" name="Google Shape;165;p10"/>
          <p:cNvSpPr txBox="1"/>
          <p:nvPr/>
        </p:nvSpPr>
        <p:spPr>
          <a:xfrm>
            <a:off x="6240016" y="6383734"/>
            <a:ext cx="5801172" cy="357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Крестьяне Западной Беларуси делят панскую землю. 1940 г.</a:t>
            </a:r>
            <a:endParaRPr/>
          </a:p>
        </p:txBody>
      </p:sp>
      <p:sp>
        <p:nvSpPr>
          <p:cNvPr id="166" name="Google Shape;166;p10"/>
          <p:cNvSpPr txBox="1"/>
          <p:nvPr/>
        </p:nvSpPr>
        <p:spPr>
          <a:xfrm>
            <a:off x="1199456" y="6383734"/>
            <a:ext cx="4719970" cy="3576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Встреча Красной Армии жителями г. Молодечно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Воссоединение западнобелорусских земель с БССР, общественно-политичес- кие, социально-экономические и культурные преобразования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3652" y="2420888"/>
            <a:ext cx="6193272" cy="42898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3" name="Google Shape;173;p11"/>
          <p:cNvSpPr txBox="1"/>
          <p:nvPr/>
        </p:nvSpPr>
        <p:spPr>
          <a:xfrm>
            <a:off x="1199456" y="908720"/>
            <a:ext cx="10873208" cy="144016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Для определения дальнейшей судьбы западнобелорусских земель было решено собрать Народное собрание Западной Беларуси из выбранных населением депутатов. Выборы депутатов Народного соб- рания состоялись 22 октября 1939 г. В выборах участвовало почти 97% избирателей. Среди избран- ных 927 депутатов собрания преобладали бывшие активные участники революционно-освободи- тельного движения в Западной Беларуси. Депутаты были представителями разных слоёв населения и разных национальностей.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1391164" y="5918603"/>
            <a:ext cx="4392488" cy="7920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Крестьяне д. Переходы Белостокского уезда на избирательном участке во время выборов в Народное собрание Западной Беларуси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Воссоединение западнобелорусских земель с БССР, общественно-политичес- кие, социально-экономические и культурные преобразования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216" y="688397"/>
            <a:ext cx="3925954" cy="600612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1" name="Google Shape;181;p12"/>
          <p:cNvSpPr txBox="1"/>
          <p:nvPr/>
        </p:nvSpPr>
        <p:spPr>
          <a:xfrm>
            <a:off x="1199456" y="908720"/>
            <a:ext cx="7920880" cy="144016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Заседание Народного собрания началось 28 октября 1939 г. в городском театре Белостока. По предложению депутатов С.Притыцкого и Ф.Манце- вича Народное собрание приняло Декларацию о государственной власти и Декларацию о вхождении Западной Беларуси в состав БССР. Были  при- няты также резолюции о конфискации помещичьих земель, о национали- зации банков и крупной промышленности.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3280" y="2420888"/>
            <a:ext cx="4764482" cy="38884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3" name="Google Shape;183;p12"/>
          <p:cNvSpPr txBox="1"/>
          <p:nvPr/>
        </p:nvSpPr>
        <p:spPr>
          <a:xfrm>
            <a:off x="1271464" y="6309320"/>
            <a:ext cx="4936297" cy="54868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Народное собрание Западной Беларуси. Белосток. 28-30 октября 1939 г.</a:t>
            </a:r>
            <a:endParaRPr/>
          </a:p>
        </p:txBody>
      </p:sp>
      <p:sp>
        <p:nvSpPr>
          <p:cNvPr id="184" name="Google Shape;184;p12"/>
          <p:cNvSpPr txBox="1"/>
          <p:nvPr/>
        </p:nvSpPr>
        <p:spPr>
          <a:xfrm>
            <a:off x="7248128" y="3270368"/>
            <a:ext cx="2088232" cy="2880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Сергей Притыцкий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Воссоединение западнобелорусских земель с БССР, общественно-политичес- кие, социально-экономические и культурные преобразования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0" name="Google Shape;1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648" y="2636912"/>
            <a:ext cx="6796261" cy="30243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1" name="Google Shape;191;p13"/>
          <p:cNvSpPr txBox="1"/>
          <p:nvPr/>
        </p:nvSpPr>
        <p:spPr>
          <a:xfrm>
            <a:off x="1199456" y="1124744"/>
            <a:ext cx="10873208" cy="1152128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Депутаты Народного собрания обратились в Верховный Совет СССР с просьбой о принятии Запад- ной Беларуси в состав Советского Союза и воссоединении её с БССР.  2 ноября 1939 г. внеочередная V сессия Верховного Совета СССР приняла Закон о включении в состав СССР Западной Беларуси и её воссоединении с БССР. 14 ноября 1939 г. III (внеочередная) сессия Верховного Совета БССР постано- вила принять Западную Беларусь в состав БССР.</a:t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2927648" y="5746948"/>
            <a:ext cx="6796261" cy="54868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Делегаты Народного Собрания Западной Белоруссии на V внеочередной Сессии Верховного Совета СССР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Воссоединение западнобелорусских земель с БССР, общественно-политичес- кие, социально-экономические и культурные преобразования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Ð¾ÑÐ±ÑÑ, 1939 Ð³Ð¾Ð´. - ÐÑÐ¼ÐµÐ¹ÑÐºÐ¸Ð¹ ÑÐ°Ð¹Ñ Â«ÐÐ¾ÑÑÐ° Ð¿Ð¾Ð»ÐµÐ²Ð°ÑÂ»" id="198" name="Google Shape;1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6912" y="908720"/>
            <a:ext cx="8115752" cy="58940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9" name="Google Shape;199;p14"/>
          <p:cNvSpPr txBox="1"/>
          <p:nvPr/>
        </p:nvSpPr>
        <p:spPr>
          <a:xfrm>
            <a:off x="1055440" y="830944"/>
            <a:ext cx="6552728" cy="137392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 результате вхождения Западной Беларуси в состав БССР территория последней увеличилась со 125,6 тыс. км² до 225,6 тыс. км², а население - с 5,6 до 10,3 млн человек. На присоединённой территории было образовано 5 областей: - Барановичская, Брестская, Белостокская, Вилейская и Пин- ская, которые в свою очередь делились на районы и сельсо-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1055440" y="2178671"/>
            <a:ext cx="6120680" cy="746273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веты. Указом Президента Республики Беларусь от 7 июня 2021 г. 17 сентября объявлено Днём народного единства.</a:t>
            </a:r>
            <a:endParaRPr/>
          </a:p>
        </p:txBody>
      </p:sp>
      <p:sp>
        <p:nvSpPr>
          <p:cNvPr id="201" name="Google Shape;201;p14"/>
          <p:cNvSpPr txBox="1"/>
          <p:nvPr/>
        </p:nvSpPr>
        <p:spPr>
          <a:xfrm>
            <a:off x="2279576" y="5661248"/>
            <a:ext cx="2808312" cy="6480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Воссоединение Западной Беларуси с БССР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Воссоединение западнобелорусских земель с БССР, общественно-политичес- кие, социально-экономические и культурные преобразования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7" name="Google Shape;207;p15"/>
          <p:cNvGrpSpPr/>
          <p:nvPr/>
        </p:nvGrpSpPr>
        <p:grpSpPr>
          <a:xfrm>
            <a:off x="1703512" y="1124744"/>
            <a:ext cx="9949442" cy="5309382"/>
            <a:chOff x="0" y="0"/>
            <a:chExt cx="9949442" cy="5309382"/>
          </a:xfrm>
        </p:grpSpPr>
        <p:sp>
          <p:nvSpPr>
            <p:cNvPr id="208" name="Google Shape;208;p15"/>
            <p:cNvSpPr/>
            <p:nvPr/>
          </p:nvSpPr>
          <p:spPr>
            <a:xfrm>
              <a:off x="0" y="0"/>
              <a:ext cx="9949442" cy="1592814"/>
            </a:xfrm>
            <a:prstGeom prst="rect">
              <a:avLst/>
            </a:prstGeom>
            <a:solidFill>
              <a:srgbClr val="445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0" y="0"/>
              <a:ext cx="9949442" cy="15928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</a:t>
              </a: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реобразования в Западной Беларуси после объединения с БССР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4858" y="1592814"/>
              <a:ext cx="3313241" cy="334491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5"/>
            <p:cNvSpPr txBox="1"/>
            <p:nvPr/>
          </p:nvSpPr>
          <p:spPr>
            <a:xfrm>
              <a:off x="4858" y="1592814"/>
              <a:ext cx="3313241" cy="33449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Восстанавливались и строи- лись новые промышленные предприятия. Вырос объём промышленной продукции.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318100" y="1592814"/>
              <a:ext cx="3313241" cy="334491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3318100" y="1592814"/>
              <a:ext cx="3313241" cy="33449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 базе помещичьих имений начали создаваться колхозы и совхозы. В отношении зажи- точных крестьян проводилась политика ограничения путём установления повышенных налогов.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631341" y="1592814"/>
              <a:ext cx="3313241" cy="334491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6631341" y="1592814"/>
              <a:ext cx="3313241" cy="33449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Открывались новые школы. Было введено бесплатное об- разование. Создавались учеб- ные заведения для подготов- ки кадров специалистов. Вве- дено бесплатное медицинское обслуживание. Открывались новые учреждения здравоох- ранения. Функционировали театры, библиотеки, кино- театры, дома культуры.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0" y="4937726"/>
              <a:ext cx="9949442" cy="371656"/>
            </a:xfrm>
            <a:prstGeom prst="rect">
              <a:avLst/>
            </a:prstGeom>
            <a:solidFill>
              <a:srgbClr val="445C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/>
          <p:nvPr>
            <p:ph type="title"/>
          </p:nvPr>
        </p:nvSpPr>
        <p:spPr>
          <a:xfrm>
            <a:off x="47328" y="44624"/>
            <a:ext cx="12097344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560" y="1124744"/>
            <a:ext cx="3117373" cy="40538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3" name="Google Shape;223;p16"/>
          <p:cNvSpPr txBox="1"/>
          <p:nvPr/>
        </p:nvSpPr>
        <p:spPr>
          <a:xfrm>
            <a:off x="1293767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Панов С.В. и др. История Беларуси. 1917 г. – начало XXI в.: Учебное пособие для 9 класса. – Минск: Издательский центр БГУ, 2019,  §11.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4" name="Google Shape;2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0215" y="1124744"/>
            <a:ext cx="3096344" cy="40220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5" name="Google Shape;225;p16"/>
          <p:cNvSpPr txBox="1"/>
          <p:nvPr/>
        </p:nvSpPr>
        <p:spPr>
          <a:xfrm>
            <a:off x="7331286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Касович А.В. и др. История Беларуси. XIX – начало XXI в.: Учебное пособие для 11 класса. / Под ред. А.В.Касовича, А.П.Со- ловьянова. – Минск: Издательский центр БГУ, 2021, §16-17, п. 1-2.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271464" y="980728"/>
            <a:ext cx="10801200" cy="559154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Начало Второй мировой войны. 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Поход Красной армии в Западную Беларусь.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Воссоединение западнобелорусских земель с БССР, общественно-политические, социально-экономические и культурные преобразования.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Ð±Ð¾Ð¸ Ð·Ð¸Ð¼Ð°, Ð¢Ð¸Ð³Ñ, ÐÐµÑÐ¼Ð°Ð½Ð¸Ñ, ÑÐ°Ð¼Ð¾Ð»ÐµÑÑ, ÐÐ°Ð½ÑÐµÑÐ°, ÐÑÐ¼Ð¸Ñ, Ð¸ÑÑÐ¾ÑÐ¸Ñ, ÑÐ°Ð½ÐºÐ¸, Ð½ÐµÐ¼ÑÑ, ÐÑÐ¾ÑÐ°Ñ  Ð¼Ð¸ÑÐ¾Ð²Ð°Ñ Ð²Ð¾Ð¹Ð½Ð°, Ð½ÐµÐ¼ÐµÑÐºÐ°Ñ ÑÐµÑÐ½Ð¸ÐºÐ° ÐºÐ°ÑÑÐ¸Ð½ÐºÐ¸ Ð½Ð° ÑÐ°Ð±Ð¾ÑÐ¸Ð¹ ÑÑÐ¾Ð», ÑÐ°Ð·Ð´ÐµÐ» Ð¾ÑÑÐ¶Ð¸Ðµ -  ÑÐºÐ°ÑÐ°ÑÑ"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504" y="332656"/>
            <a:ext cx="10038086" cy="64056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2" name="Google Shape;92;p3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Начало Второй мировой войны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1228430" y="2492896"/>
            <a:ext cx="10844234" cy="792088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Вторая мировая война продолжалась с 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 сентября 1939 г. по 2 сентября 1945 г. 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Развязанная на- цистской Германией, фашистской Италией и милитаристской Японией, война втянула в свою орбиту 61 государство с населением 1,7 млрд человек. Боевые действия велись на территории 40 стран.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forum.vgd.ru/file.php?fid=502063&amp;key=1679496335" id="98" name="Google Shape;98;p4"/>
          <p:cNvPicPr preferRelativeResize="0"/>
          <p:nvPr/>
        </p:nvPicPr>
        <p:blipFill rotWithShape="1">
          <a:blip r:embed="rId3">
            <a:alphaModFix/>
          </a:blip>
          <a:srcRect b="39142" l="6651" r="18863" t="0"/>
          <a:stretch/>
        </p:blipFill>
        <p:spPr>
          <a:xfrm>
            <a:off x="1214009" y="2904832"/>
            <a:ext cx="3706074" cy="28835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9555" y="836712"/>
            <a:ext cx="7733109" cy="591608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0" name="Google Shape;100;p4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Начало Второй мировой войны</a:t>
            </a:r>
            <a:endParaRPr/>
          </a:p>
        </p:txBody>
      </p:sp>
      <p:sp>
        <p:nvSpPr>
          <p:cNvPr id="101" name="Google Shape;101;p4"/>
          <p:cNvSpPr txBox="1"/>
          <p:nvPr/>
        </p:nvSpPr>
        <p:spPr>
          <a:xfrm>
            <a:off x="1199456" y="836713"/>
            <a:ext cx="7200800" cy="1152127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Лидеры европейских государств, проводя в 1930-е гг. политику «умиротворения» агрессора, надеялись ценой уступок направить агрессию Германии на Восток - против СССР. В это же время (1938 и 1939 гг.) Красной армии пришлось противостоять японской аг- рессии у озера Хасан, недалеко от Владивостока, и реки Халхин-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1214009" y="1975449"/>
            <a:ext cx="5616624" cy="733471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Гол (Монголия). СССР в условиях международной изоляции оказался  перед опасностью ведения вой- ны на два фронта.</a:t>
            </a: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1214008" y="5810458"/>
            <a:ext cx="3125547" cy="5021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Дальневосточный регион в конце 1930-х гг.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2776781" y="3683625"/>
            <a:ext cx="216024" cy="216024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3648203" y="4130596"/>
            <a:ext cx="216024" cy="216024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3615987" y="3847656"/>
            <a:ext cx="679813" cy="271916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Хасан</a:t>
            </a:r>
            <a:endParaRPr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2596761" y="3428999"/>
            <a:ext cx="1122976" cy="254625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Халхин-Гол</a:t>
            </a:r>
            <a:endParaRPr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8760296" y="5373216"/>
            <a:ext cx="3125547" cy="5760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Политика «умиротворения». Плакат. Фрагмент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Начало Второй мировой войны</a:t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9375" l="4018" r="5384" t="3125"/>
          <a:stretch/>
        </p:blipFill>
        <p:spPr>
          <a:xfrm>
            <a:off x="1271464" y="1700808"/>
            <a:ext cx="3964300" cy="50264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0216" y="1538985"/>
            <a:ext cx="3971210" cy="52022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6" name="Google Shape;116;p5"/>
          <p:cNvSpPr txBox="1"/>
          <p:nvPr/>
        </p:nvSpPr>
        <p:spPr>
          <a:xfrm>
            <a:off x="1271464" y="764705"/>
            <a:ext cx="10801200" cy="121523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Поэтому советское руководство пошло на заключение с Германией договора о ненападении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23  ав- густа 1939 г.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Он был подписан в Москве по инициативе германской стороны и вошёл в  историю под названием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«пакт Риббентропа-Молотова»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 фамилиям министров иностранных дел Германии и  СССР. Документ позволил Советскому Союзу получить гарантии безопасности и выиграть так необ- ходимое для подготовки вооружённых сил к войне время.</a:t>
            </a:r>
            <a:endParaRPr/>
          </a:p>
        </p:txBody>
      </p:sp>
      <p:sp>
        <p:nvSpPr>
          <p:cNvPr id="117" name="Google Shape;117;p5"/>
          <p:cNvSpPr txBox="1"/>
          <p:nvPr/>
        </p:nvSpPr>
        <p:spPr>
          <a:xfrm>
            <a:off x="7176120" y="4203674"/>
            <a:ext cx="2223992" cy="2880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Вячеслав Молотов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4191916" y="4140128"/>
            <a:ext cx="2552156" cy="2880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Иоахим фон Риббентроп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Начало Второй мировой войны</a:t>
            </a:r>
            <a:endParaRPr/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 b="0" l="0" r="0" t="8750"/>
          <a:stretch/>
        </p:blipFill>
        <p:spPr>
          <a:xfrm>
            <a:off x="6662529" y="908720"/>
            <a:ext cx="5297623" cy="580089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5" name="Google Shape;125;p6"/>
          <p:cNvSpPr txBox="1"/>
          <p:nvPr/>
        </p:nvSpPr>
        <p:spPr>
          <a:xfrm>
            <a:off x="1271464" y="908721"/>
            <a:ext cx="5256584" cy="165618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Вместе с договором о ненападении был подпи- сан «секретный дополнительный протокол», ко- торым определялись сферы влияния двух  госу- дарств. В сферу интересов СССР входили Запад- ная Беларусь и Западная Украина, что было ак- том исторической справедливости, а также Вос- точная Польша, Латвия, Эстония, Бессарабия.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2998377" y="6156122"/>
            <a:ext cx="3664152" cy="5760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Планируемое разделение Европы по пакту Риббентропа-Молотова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Начало Второй мировой войны</a:t>
            </a:r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5654" l="0" r="1358" t="0"/>
          <a:stretch/>
        </p:blipFill>
        <p:spPr>
          <a:xfrm>
            <a:off x="1343472" y="908836"/>
            <a:ext cx="8640960" cy="578523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3" name="Google Shape;133;p7"/>
          <p:cNvSpPr txBox="1"/>
          <p:nvPr/>
        </p:nvSpPr>
        <p:spPr>
          <a:xfrm>
            <a:off x="1271464" y="836712"/>
            <a:ext cx="7138288" cy="1368036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 сентября 1939 г. 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нацистская Германия напала на Польшу. Ан- глия и Франция, чтобы не утратить своего влияния в Европе, вы- нуждены были под давлением общественного мнения 3 сентября объявить войну Германии, но реальных боевых действий не вели. США решили остаться в  стороне, заявив 5 сентября 1939 г. о своём нейтралитете.</a:t>
            </a:r>
            <a:endParaRPr/>
          </a:p>
        </p:txBody>
      </p:sp>
      <p:sp>
        <p:nvSpPr>
          <p:cNvPr id="134" name="Google Shape;134;p7"/>
          <p:cNvSpPr txBox="1"/>
          <p:nvPr/>
        </p:nvSpPr>
        <p:spPr>
          <a:xfrm>
            <a:off x="9122827" y="5541946"/>
            <a:ext cx="2952328" cy="11521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Солдаты вермахта ломают шлагбаум на польском пограничном пункте в Сопоте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Поход Красной армии в Западную Беларусь</a:t>
            </a:r>
            <a:endParaRPr/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8088" y="1124744"/>
            <a:ext cx="5098450" cy="509202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1" name="Google Shape;141;p8"/>
          <p:cNvSpPr/>
          <p:nvPr/>
        </p:nvSpPr>
        <p:spPr>
          <a:xfrm>
            <a:off x="9840416" y="3284984"/>
            <a:ext cx="313063" cy="289743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206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9605619" y="2579934"/>
            <a:ext cx="313063" cy="289743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206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9922339" y="3078174"/>
            <a:ext cx="690927" cy="254625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Брест</a:t>
            </a:r>
            <a:endParaRPr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9575134" y="2350235"/>
            <a:ext cx="978959" cy="254625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Белосток</a:t>
            </a:r>
            <a:endParaRPr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6888088" y="6275259"/>
            <a:ext cx="5098450" cy="3692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Польша в сентябре 1939 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1271464" y="908721"/>
            <a:ext cx="5472608" cy="381642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Германские дивизии, имея большое  преимуще- ство в технике, быстро продвигались вглубь поль- ского государства. 15 сентября 1939 г. гитлеровс- кими войсками был захвачен Белосток, а 18 сен- тября военная группировка «Брест» с боями поки- нула крепость.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17 сентября 1939 г.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когда почти вся территория коренной Польши была занята не- мецкими войсками, польское государство было практически уничтожено, советское руководство отдало приказ войскам Красной Армии перейти советско-польскую границу. Целью этого похода было положить конец угнетению трудящихся За- падной Беларуси и Западной Украины и обеспе- чить им полную безопасность, не допустить их ог- рабления гитлеровскими захватчиками. К 25 сен- тября 1939 г. Красная Армия освободила Запад- ную Беларусь от польских войск.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>
            <p:ph type="title"/>
          </p:nvPr>
        </p:nvSpPr>
        <p:spPr>
          <a:xfrm>
            <a:off x="119336" y="44624"/>
            <a:ext cx="11953328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Поход Красной армии в Западную Беларусь</a:t>
            </a:r>
            <a:endParaRPr/>
          </a:p>
        </p:txBody>
      </p:sp>
      <p:grpSp>
        <p:nvGrpSpPr>
          <p:cNvPr id="152" name="Google Shape;152;p9"/>
          <p:cNvGrpSpPr/>
          <p:nvPr/>
        </p:nvGrpSpPr>
        <p:grpSpPr>
          <a:xfrm>
            <a:off x="4799856" y="2348880"/>
            <a:ext cx="7205716" cy="4399158"/>
            <a:chOff x="4899804" y="1406106"/>
            <a:chExt cx="5593600" cy="3409236"/>
          </a:xfrm>
        </p:grpSpPr>
        <p:pic>
          <p:nvPicPr>
            <p:cNvPr id="153" name="Google Shape;153;p9"/>
            <p:cNvPicPr preferRelativeResize="0"/>
            <p:nvPr/>
          </p:nvPicPr>
          <p:blipFill rotWithShape="1">
            <a:blip r:embed="rId3">
              <a:alphaModFix/>
            </a:blip>
            <a:srcRect b="10176" l="1352" r="0" t="14673"/>
            <a:stretch/>
          </p:blipFill>
          <p:spPr>
            <a:xfrm>
              <a:off x="4899804" y="1406106"/>
              <a:ext cx="5593600" cy="3401863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154" name="Google Shape;154;p9"/>
            <p:cNvSpPr/>
            <p:nvPr/>
          </p:nvSpPr>
          <p:spPr>
            <a:xfrm>
              <a:off x="4908651" y="3062522"/>
              <a:ext cx="955487" cy="1752820"/>
            </a:xfrm>
            <a:custGeom>
              <a:rect b="b" l="l" r="r" t="t"/>
              <a:pathLst>
                <a:path extrusionOk="0" h="1905000" w="1028700">
                  <a:moveTo>
                    <a:pt x="190500" y="0"/>
                  </a:moveTo>
                  <a:cubicBezTo>
                    <a:pt x="174625" y="6350"/>
                    <a:pt x="154134" y="6183"/>
                    <a:pt x="142875" y="19050"/>
                  </a:cubicBezTo>
                  <a:cubicBezTo>
                    <a:pt x="129652" y="34162"/>
                    <a:pt x="132805" y="58239"/>
                    <a:pt x="123825" y="76200"/>
                  </a:cubicBezTo>
                  <a:lnTo>
                    <a:pt x="104775" y="114300"/>
                  </a:lnTo>
                  <a:cubicBezTo>
                    <a:pt x="107950" y="123825"/>
                    <a:pt x="108731" y="134521"/>
                    <a:pt x="114300" y="142875"/>
                  </a:cubicBezTo>
                  <a:cubicBezTo>
                    <a:pt x="141345" y="183442"/>
                    <a:pt x="185100" y="171057"/>
                    <a:pt x="123825" y="247650"/>
                  </a:cubicBezTo>
                  <a:cubicBezTo>
                    <a:pt x="111281" y="263330"/>
                    <a:pt x="66675" y="266700"/>
                    <a:pt x="66675" y="266700"/>
                  </a:cubicBezTo>
                  <a:cubicBezTo>
                    <a:pt x="23006" y="332204"/>
                    <a:pt x="50295" y="316610"/>
                    <a:pt x="0" y="333375"/>
                  </a:cubicBezTo>
                  <a:cubicBezTo>
                    <a:pt x="3175" y="352425"/>
                    <a:pt x="1681" y="372877"/>
                    <a:pt x="9525" y="390525"/>
                  </a:cubicBezTo>
                  <a:cubicBezTo>
                    <a:pt x="14996" y="402834"/>
                    <a:pt x="29476" y="408752"/>
                    <a:pt x="38100" y="419100"/>
                  </a:cubicBezTo>
                  <a:cubicBezTo>
                    <a:pt x="45429" y="427894"/>
                    <a:pt x="52030" y="437436"/>
                    <a:pt x="57150" y="447675"/>
                  </a:cubicBezTo>
                  <a:cubicBezTo>
                    <a:pt x="61640" y="456655"/>
                    <a:pt x="62185" y="467270"/>
                    <a:pt x="66675" y="476250"/>
                  </a:cubicBezTo>
                  <a:cubicBezTo>
                    <a:pt x="71795" y="486489"/>
                    <a:pt x="80605" y="494586"/>
                    <a:pt x="85725" y="504825"/>
                  </a:cubicBezTo>
                  <a:cubicBezTo>
                    <a:pt x="90215" y="513805"/>
                    <a:pt x="89681" y="525046"/>
                    <a:pt x="95250" y="533400"/>
                  </a:cubicBezTo>
                  <a:cubicBezTo>
                    <a:pt x="125158" y="578262"/>
                    <a:pt x="122100" y="543805"/>
                    <a:pt x="142875" y="590550"/>
                  </a:cubicBezTo>
                  <a:cubicBezTo>
                    <a:pt x="151030" y="608900"/>
                    <a:pt x="150786" y="630992"/>
                    <a:pt x="161925" y="647700"/>
                  </a:cubicBezTo>
                  <a:lnTo>
                    <a:pt x="200025" y="704850"/>
                  </a:lnTo>
                  <a:cubicBezTo>
                    <a:pt x="206375" y="714375"/>
                    <a:pt x="215455" y="722565"/>
                    <a:pt x="219075" y="733425"/>
                  </a:cubicBezTo>
                  <a:cubicBezTo>
                    <a:pt x="232220" y="772860"/>
                    <a:pt x="220246" y="756431"/>
                    <a:pt x="257175" y="781050"/>
                  </a:cubicBezTo>
                  <a:cubicBezTo>
                    <a:pt x="292733" y="834388"/>
                    <a:pt x="255156" y="793077"/>
                    <a:pt x="333375" y="819150"/>
                  </a:cubicBezTo>
                  <a:cubicBezTo>
                    <a:pt x="341732" y="821936"/>
                    <a:pt x="399147" y="866098"/>
                    <a:pt x="400050" y="866775"/>
                  </a:cubicBezTo>
                  <a:cubicBezTo>
                    <a:pt x="423991" y="938599"/>
                    <a:pt x="391696" y="850067"/>
                    <a:pt x="428625" y="923925"/>
                  </a:cubicBezTo>
                  <a:cubicBezTo>
                    <a:pt x="468060" y="1002795"/>
                    <a:pt x="402605" y="899183"/>
                    <a:pt x="457200" y="981075"/>
                  </a:cubicBezTo>
                  <a:cubicBezTo>
                    <a:pt x="460375" y="996950"/>
                    <a:pt x="461041" y="1013541"/>
                    <a:pt x="466725" y="1028700"/>
                  </a:cubicBezTo>
                  <a:cubicBezTo>
                    <a:pt x="470745" y="1039419"/>
                    <a:pt x="477160" y="1049737"/>
                    <a:pt x="485775" y="1057275"/>
                  </a:cubicBezTo>
                  <a:cubicBezTo>
                    <a:pt x="534599" y="1099996"/>
                    <a:pt x="535887" y="1093967"/>
                    <a:pt x="590550" y="1104900"/>
                  </a:cubicBezTo>
                  <a:cubicBezTo>
                    <a:pt x="600075" y="1111250"/>
                    <a:pt x="608160" y="1120661"/>
                    <a:pt x="619125" y="1123950"/>
                  </a:cubicBezTo>
                  <a:cubicBezTo>
                    <a:pt x="640629" y="1130401"/>
                    <a:pt x="665284" y="1124357"/>
                    <a:pt x="685800" y="1133475"/>
                  </a:cubicBezTo>
                  <a:cubicBezTo>
                    <a:pt x="696261" y="1138124"/>
                    <a:pt x="696755" y="1153955"/>
                    <a:pt x="704850" y="1162050"/>
                  </a:cubicBezTo>
                  <a:cubicBezTo>
                    <a:pt x="731903" y="1189103"/>
                    <a:pt x="774675" y="1193160"/>
                    <a:pt x="809625" y="1200150"/>
                  </a:cubicBezTo>
                  <a:cubicBezTo>
                    <a:pt x="812800" y="1225550"/>
                    <a:pt x="808754" y="1252959"/>
                    <a:pt x="819150" y="1276350"/>
                  </a:cubicBezTo>
                  <a:cubicBezTo>
                    <a:pt x="823228" y="1285525"/>
                    <a:pt x="838071" y="1283117"/>
                    <a:pt x="847725" y="1285875"/>
                  </a:cubicBezTo>
                  <a:cubicBezTo>
                    <a:pt x="860312" y="1289471"/>
                    <a:pt x="873125" y="1292225"/>
                    <a:pt x="885825" y="1295400"/>
                  </a:cubicBezTo>
                  <a:cubicBezTo>
                    <a:pt x="895350" y="1301750"/>
                    <a:pt x="903939" y="1309801"/>
                    <a:pt x="914400" y="1314450"/>
                  </a:cubicBezTo>
                  <a:cubicBezTo>
                    <a:pt x="932750" y="1322605"/>
                    <a:pt x="971550" y="1333500"/>
                    <a:pt x="971550" y="1333500"/>
                  </a:cubicBezTo>
                  <a:cubicBezTo>
                    <a:pt x="977900" y="1343025"/>
                    <a:pt x="983271" y="1353281"/>
                    <a:pt x="990600" y="1362075"/>
                  </a:cubicBezTo>
                  <a:cubicBezTo>
                    <a:pt x="999224" y="1372423"/>
                    <a:pt x="1011703" y="1379442"/>
                    <a:pt x="1019175" y="1390650"/>
                  </a:cubicBezTo>
                  <a:cubicBezTo>
                    <a:pt x="1024744" y="1399004"/>
                    <a:pt x="1025525" y="1409700"/>
                    <a:pt x="1028700" y="1419225"/>
                  </a:cubicBezTo>
                  <a:cubicBezTo>
                    <a:pt x="1025525" y="1457325"/>
                    <a:pt x="1029678" y="1496764"/>
                    <a:pt x="1019175" y="1533525"/>
                  </a:cubicBezTo>
                  <a:cubicBezTo>
                    <a:pt x="1016030" y="1544532"/>
                    <a:pt x="997751" y="1543636"/>
                    <a:pt x="990600" y="1552575"/>
                  </a:cubicBezTo>
                  <a:cubicBezTo>
                    <a:pt x="984328" y="1560415"/>
                    <a:pt x="984250" y="1571625"/>
                    <a:pt x="981075" y="1581150"/>
                  </a:cubicBezTo>
                  <a:cubicBezTo>
                    <a:pt x="984250" y="1593850"/>
                    <a:pt x="992451" y="1606291"/>
                    <a:pt x="990600" y="1619250"/>
                  </a:cubicBezTo>
                  <a:cubicBezTo>
                    <a:pt x="988390" y="1634721"/>
                    <a:pt x="951037" y="1668338"/>
                    <a:pt x="942975" y="1676400"/>
                  </a:cubicBezTo>
                  <a:cubicBezTo>
                    <a:pt x="946150" y="1689100"/>
                    <a:pt x="948738" y="1701961"/>
                    <a:pt x="952500" y="1714500"/>
                  </a:cubicBezTo>
                  <a:cubicBezTo>
                    <a:pt x="958270" y="1733734"/>
                    <a:pt x="971550" y="1771650"/>
                    <a:pt x="971550" y="1771650"/>
                  </a:cubicBezTo>
                  <a:cubicBezTo>
                    <a:pt x="974725" y="1797050"/>
                    <a:pt x="975712" y="1822821"/>
                    <a:pt x="981075" y="1847850"/>
                  </a:cubicBezTo>
                  <a:cubicBezTo>
                    <a:pt x="985282" y="1867485"/>
                    <a:pt x="1000125" y="1905000"/>
                    <a:pt x="1000125" y="1905000"/>
                  </a:cubicBezTo>
                </a:path>
              </a:pathLst>
            </a:custGeom>
            <a:noFill/>
            <a:ln cap="flat" cmpd="sng" w="444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9"/>
          <p:cNvSpPr txBox="1"/>
          <p:nvPr/>
        </p:nvSpPr>
        <p:spPr>
          <a:xfrm>
            <a:off x="1199456" y="836712"/>
            <a:ext cx="10873208" cy="136815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28 сентября 1939 г. СССР и Германия подписали новый договор «О дружбе и границе». Согласно до- говору граница была проведена немного западнее от так называемой «линии Керзона», определён- ной ещё в 1919 г. Верховным советом Антанты как восточная граница Польши. К договору прилага- лись два секретных протокола, согласно которым в сферу влияния СССР дополнительно включались Литва и Финляндия. Этот договор нанёс огромный ущерб международному авторитету СССР, дезори- ентировал антифашистские силы во многих странах в начале Второй мировой войны.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6" name="Google Shape;156;p9"/>
          <p:cNvSpPr txBox="1"/>
          <p:nvPr/>
        </p:nvSpPr>
        <p:spPr>
          <a:xfrm>
            <a:off x="1199455" y="4255670"/>
            <a:ext cx="3630437" cy="5760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Демаркационная линия между СССР и Германией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2009-01-18T11:28:08Z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16.08.2022</vt:lpwstr>
  </property>
</Properties>
</file>