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5" roundtripDataSignature="AMtx7mjoZvKFmRYa/IUzQjp0EMTq6DZD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:notes"/>
          <p:cNvSpPr txBox="1"/>
          <p:nvPr/>
        </p:nvSpPr>
        <p:spPr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7400" lIns="94800" spcFirstLastPara="1" rIns="94800" wrap="square" tIns="47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:notes"/>
          <p:cNvSpPr/>
          <p:nvPr>
            <p:ph idx="2" type="sldImg"/>
          </p:nvPr>
        </p:nvSpPr>
        <p:spPr>
          <a:xfrm>
            <a:off x="1143000" y="685800"/>
            <a:ext cx="4573588" cy="34305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00" spcFirstLastPara="1" rIns="94800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/>
          <p:nvPr>
            <p:ph type="ctrTitle"/>
          </p:nvPr>
        </p:nvSpPr>
        <p:spPr>
          <a:xfrm>
            <a:off x="963613" y="3951288"/>
            <a:ext cx="7713662" cy="1081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" type="subTitle"/>
          </p:nvPr>
        </p:nvSpPr>
        <p:spPr>
          <a:xfrm>
            <a:off x="960438" y="5075238"/>
            <a:ext cx="7740650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/>
            </a:lvl1pPr>
            <a:lvl2pPr lvl="1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0"/>
          <p:cNvSpPr txBox="1"/>
          <p:nvPr>
            <p:ph idx="1" type="body"/>
          </p:nvPr>
        </p:nvSpPr>
        <p:spPr>
          <a:xfrm rot="5400000">
            <a:off x="2401094" y="-616743"/>
            <a:ext cx="4313238" cy="8524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5" name="Google Shape;55;p20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垂直排列标题与文本" type="vertTitleAndTx">
  <p:cSld name="VERTICAL_TITLE_AND_VERTICAL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/>
          <p:nvPr>
            <p:ph type="title"/>
          </p:nvPr>
        </p:nvSpPr>
        <p:spPr>
          <a:xfrm rot="5400000">
            <a:off x="4999038" y="1970088"/>
            <a:ext cx="55308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1"/>
          <p:cNvSpPr txBox="1"/>
          <p:nvPr>
            <p:ph idx="1" type="body"/>
          </p:nvPr>
        </p:nvSpPr>
        <p:spPr>
          <a:xfrm rot="5400000">
            <a:off x="654844" y="-88106"/>
            <a:ext cx="5530850" cy="6249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560"/>
              </a:spcBef>
              <a:spcAft>
                <a:spcPts val="56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4" name="Google Shape;24;p13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" type="body"/>
          </p:nvPr>
        </p:nvSpPr>
        <p:spPr>
          <a:xfrm>
            <a:off x="295275" y="1489075"/>
            <a:ext cx="4186238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8" name="Google Shape;28;p14"/>
          <p:cNvSpPr txBox="1"/>
          <p:nvPr>
            <p:ph idx="2" type="body"/>
          </p:nvPr>
        </p:nvSpPr>
        <p:spPr>
          <a:xfrm>
            <a:off x="4633913" y="1489075"/>
            <a:ext cx="4186237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9" name="Google Shape;29;p14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3" name="Google Shape;33;p1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4" name="Google Shape;34;p1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5" name="Google Shape;35;p1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6" name="Google Shape;36;p15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▪"/>
              <a:defRPr sz="3200"/>
            </a:lvl1pPr>
            <a:lvl2pPr indent="-406400" lvl="1" marL="914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5" name="Google Shape;45;p1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6" name="Google Shape;46;p18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1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1" name="Google Shape;51;p19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0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ctrTitle"/>
          </p:nvPr>
        </p:nvSpPr>
        <p:spPr>
          <a:xfrm>
            <a:off x="963613" y="3897442"/>
            <a:ext cx="7713662" cy="12591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latin typeface="Cambria"/>
                <a:ea typeface="Cambria"/>
                <a:cs typeface="Cambria"/>
                <a:sym typeface="Cambria"/>
              </a:rPr>
              <a:t>Характерные черты современной цивилизации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7" name="Google Shape;67;p1"/>
          <p:cNvSpPr txBox="1"/>
          <p:nvPr>
            <p:ph idx="1" type="subTitle"/>
          </p:nvPr>
        </p:nvSpPr>
        <p:spPr>
          <a:xfrm>
            <a:off x="960438" y="5235388"/>
            <a:ext cx="7740650" cy="5970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Обществоведение (повышенный уровень). 11 класс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950119" y="89171"/>
            <a:ext cx="7740650" cy="75723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Лицей Ивацевичского района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950119" y="6443932"/>
            <a:ext cx="7740650" cy="414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2022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960438" y="5875338"/>
            <a:ext cx="7740650" cy="414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Ситник П.В.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latin typeface="Cambria"/>
                <a:ea typeface="Cambria"/>
                <a:cs typeface="Cambria"/>
                <a:sym typeface="Cambria"/>
              </a:rPr>
              <a:t>План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" name="Google Shape;76;p2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-180975" lvl="0" marL="1809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Характерные черты современной цивилизации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>
            <p:ph type="title"/>
          </p:nvPr>
        </p:nvSpPr>
        <p:spPr>
          <a:xfrm>
            <a:off x="311150" y="0"/>
            <a:ext cx="8520113" cy="100404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Характерные черты современной цивилизации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82" name="Google Shape;82;p3"/>
          <p:cNvGrpSpPr/>
          <p:nvPr/>
        </p:nvGrpSpPr>
        <p:grpSpPr>
          <a:xfrm>
            <a:off x="798585" y="1489028"/>
            <a:ext cx="7496027" cy="4682198"/>
            <a:chOff x="163" y="315836"/>
            <a:chExt cx="7496027" cy="4682198"/>
          </a:xfrm>
        </p:grpSpPr>
        <p:sp>
          <p:nvSpPr>
            <p:cNvPr id="83" name="Google Shape;83;p3"/>
            <p:cNvSpPr/>
            <p:nvPr/>
          </p:nvSpPr>
          <p:spPr>
            <a:xfrm>
              <a:off x="163" y="315836"/>
              <a:ext cx="6086199" cy="45250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3"/>
            <p:cNvSpPr txBox="1"/>
            <p:nvPr/>
          </p:nvSpPr>
          <p:spPr>
            <a:xfrm>
              <a:off x="13417" y="329090"/>
              <a:ext cx="6059691" cy="4260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Характерные черты современной цивилизации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8783" y="768344"/>
              <a:ext cx="608619" cy="62704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86" name="Google Shape;86;p3"/>
            <p:cNvSpPr/>
            <p:nvPr/>
          </p:nvSpPr>
          <p:spPr>
            <a:xfrm>
              <a:off x="1217403" y="1045374"/>
              <a:ext cx="6278787" cy="70003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3"/>
            <p:cNvSpPr txBox="1"/>
            <p:nvPr/>
          </p:nvSpPr>
          <p:spPr>
            <a:xfrm>
              <a:off x="1237906" y="1065877"/>
              <a:ext cx="6237781" cy="6590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страны и народы на разных ступенях развития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608783" y="768344"/>
              <a:ext cx="608619" cy="144020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89" name="Google Shape;89;p3"/>
            <p:cNvSpPr/>
            <p:nvPr/>
          </p:nvSpPr>
          <p:spPr>
            <a:xfrm>
              <a:off x="1217403" y="1858532"/>
              <a:ext cx="6278787" cy="70003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3"/>
            <p:cNvSpPr txBox="1"/>
            <p:nvPr/>
          </p:nvSpPr>
          <p:spPr>
            <a:xfrm>
              <a:off x="1237906" y="1879035"/>
              <a:ext cx="6237781" cy="6590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постепенной сближение ценностей людей, формирование единого ценностного пространства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608783" y="768344"/>
              <a:ext cx="608619" cy="225335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2" name="Google Shape;92;p3"/>
            <p:cNvSpPr/>
            <p:nvPr/>
          </p:nvSpPr>
          <p:spPr>
            <a:xfrm>
              <a:off x="1217403" y="2671689"/>
              <a:ext cx="6278787" cy="70003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3"/>
            <p:cNvSpPr txBox="1"/>
            <p:nvPr/>
          </p:nvSpPr>
          <p:spPr>
            <a:xfrm>
              <a:off x="1237906" y="2692192"/>
              <a:ext cx="6237781" cy="6590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взаимосвязанность и взаимозависимость стран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08783" y="768344"/>
              <a:ext cx="608619" cy="306651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5" name="Google Shape;95;p3"/>
            <p:cNvSpPr/>
            <p:nvPr/>
          </p:nvSpPr>
          <p:spPr>
            <a:xfrm>
              <a:off x="1217403" y="3484846"/>
              <a:ext cx="6278787" cy="70003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3"/>
            <p:cNvSpPr txBox="1"/>
            <p:nvPr/>
          </p:nvSpPr>
          <p:spPr>
            <a:xfrm>
              <a:off x="1237906" y="3505349"/>
              <a:ext cx="6237781" cy="6590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размывание границ локальных цивилизаций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608783" y="768344"/>
              <a:ext cx="608619" cy="387967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8" name="Google Shape;98;p3"/>
            <p:cNvSpPr/>
            <p:nvPr/>
          </p:nvSpPr>
          <p:spPr>
            <a:xfrm>
              <a:off x="1217403" y="4298004"/>
              <a:ext cx="6278787" cy="70003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3"/>
            <p:cNvSpPr txBox="1"/>
            <p:nvPr/>
          </p:nvSpPr>
          <p:spPr>
            <a:xfrm>
              <a:off x="1237906" y="4318507"/>
              <a:ext cx="6237781" cy="6590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формирование информационной цивилизации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>
            <p:ph type="title"/>
          </p:nvPr>
        </p:nvSpPr>
        <p:spPr>
          <a:xfrm>
            <a:off x="311150" y="0"/>
            <a:ext cx="8520113" cy="99508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Характерные черты современной цивилизации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73805" y="1066799"/>
            <a:ext cx="8923546" cy="197223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Со второй половины ХХ в. в социологии и социальной психологии стала разрабаты- ваться концепция ценностей как долговременных ориентиров поведения челове- ка. С 1981 г. в более чем 90 странах мира реализуется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Всемирный исследователь- ский проект изучения ценностей и мировоззрения людей (WVS)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 основе ре- зультатов соцопроса составляется так называемая карта ценностей –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диаграмма Инглхарта-Вельцеля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созданная американским политологом Рональдом Инглхар- том и немецким политологом Кристианом Вельцелем.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ÐÐ¾ÑÐµÑÐ½ÑÐµ ÑÑÐ°ÑÑÐ½Ð¸ÐºÐ¸ â XV ÐÐ¿ÑÐµÐ»ÑÑÐºÐ°Ñ Ð¼ÐµÐ¶Ð´ÑÐ½Ð°ÑÐ¾Ð´Ð½Ð°Ñ Ð½Ð°ÑÑÐ½Ð°Ñ ÐºÐ¾Ð½ÑÐµÑÐµÐ½ÑÐ¸Ñ  Â«ÐÐ¾Ð´ÐµÑÐ½Ð¸Ð·Ð°ÑÐ¸Ñ ÑÐºÐ¾Ð½Ð¾Ð¼Ð¸ÐºÐ¸ Ð¸ Ð¾Ð±ÑÐµÑÑÐ²Ð°Â» â ÐÐ°ÑÐ¸Ð¾Ð½Ð°Ð»ÑÐ½ÑÐ¹ Ð¸ÑÑÐ»ÐµÐ´Ð¾Ð²Ð°ÑÐµÐ»ÑÑÐºÐ¸Ð¹  ÑÐ½Ð¸Ð²ÐµÑÑÐ¸ÑÐµÑ Â«ÐÑÑÑÐ°Ñ ÑÐºÐ¾Ð»Ð° ÑÐºÐ¾Ð½Ð¾Ð¼Ð¸ÐºÐ¸Â»" id="106" name="Google Shape;106;p4"/>
          <p:cNvPicPr preferRelativeResize="0"/>
          <p:nvPr/>
        </p:nvPicPr>
        <p:blipFill rotWithShape="1">
          <a:blip r:embed="rId3">
            <a:alphaModFix/>
          </a:blip>
          <a:srcRect b="1538" l="1742" r="2073" t="658"/>
          <a:stretch/>
        </p:blipFill>
        <p:spPr>
          <a:xfrm>
            <a:off x="196714" y="3147054"/>
            <a:ext cx="2363638" cy="361446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07" name="Google Shape;10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69650" y="3147054"/>
            <a:ext cx="2527701" cy="361446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08" name="Google Shape;108;p4"/>
          <p:cNvSpPr txBox="1"/>
          <p:nvPr/>
        </p:nvSpPr>
        <p:spPr>
          <a:xfrm>
            <a:off x="2560351" y="6409427"/>
            <a:ext cx="2205319" cy="3278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Рональд Инглхарт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4172065" y="3147054"/>
            <a:ext cx="2297586" cy="3278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Кристиан Вельцель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/>
          <p:nvPr>
            <p:ph type="title"/>
          </p:nvPr>
        </p:nvSpPr>
        <p:spPr>
          <a:xfrm>
            <a:off x="311150" y="0"/>
            <a:ext cx="8520113" cy="9681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Характерные черты современной цивилизации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5"/>
          <p:cNvSpPr txBox="1"/>
          <p:nvPr/>
        </p:nvSpPr>
        <p:spPr>
          <a:xfrm>
            <a:off x="73805" y="1121434"/>
            <a:ext cx="8949426" cy="19754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Диаграмма Инглхарта-Вельцеля 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отображает тесно связанные культурные цен- ности, которые различаются в разных обществах в двух основных измерениях. Вертикальная ось отражает баланс ценностей: «традиционные» (важность рели- гии, семьи, власти, традиций) и  «светско-рациональные» (важность науки, зако- нов, прав человека). Горизонтальная ось - баланс ценностей «выживания» (физи- ческая и экономическая безопасность) и  «самовыражения» (свобода, самореализа- ция, толерантность).</a:t>
            </a:r>
            <a:endParaRPr/>
          </a:p>
          <a:p>
            <a:pPr indent="0" lvl="0" marL="0" marR="0" rtl="0" algn="just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://profil.adu.by/pluginfile.php/5595/mod_book/chapter/17039/%D0%92%D1%8B%D0%B6%D0%B8%D0%B2%D0%B0%D0%BD%D0%B8%D0%B5%20%D0%B8%D0%BB%D0%B8%20%D1%81%D0%B0%D0%BC%D0%BE%D0%B2%D1%8B%D1%80%D0%B0%D0%B6%D0%B5%D0%BD%D0%B8%D0%B5%2C%20%D1%80%D0%B5%D0%BB%D0%B8%D0%B3%D0%B8%D1%8F%20%D0%B8%D0%BB%D0%B8%20%D0%BD%D0%B0%D1%83%D0%BA%D0%B0.jpg" id="116" name="Google Shape;116;p5"/>
          <p:cNvPicPr preferRelativeResize="0"/>
          <p:nvPr/>
        </p:nvPicPr>
        <p:blipFill rotWithShape="1">
          <a:blip r:embed="rId3">
            <a:alphaModFix/>
          </a:blip>
          <a:srcRect b="0" l="-1" r="607" t="15645"/>
          <a:stretch/>
        </p:blipFill>
        <p:spPr>
          <a:xfrm>
            <a:off x="3339532" y="2918857"/>
            <a:ext cx="5683699" cy="382286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17" name="Google Shape;117;p5"/>
          <p:cNvSpPr txBox="1"/>
          <p:nvPr/>
        </p:nvSpPr>
        <p:spPr>
          <a:xfrm>
            <a:off x="73806" y="6413917"/>
            <a:ext cx="3265726" cy="3278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Диаграмма Инглхарта-Вельцеля 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/>
          <p:nvPr>
            <p:ph type="title"/>
          </p:nvPr>
        </p:nvSpPr>
        <p:spPr>
          <a:xfrm>
            <a:off x="311150" y="0"/>
            <a:ext cx="8520113" cy="9681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Характерные черты современной цивилизации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" name="Google Shape;123;p6"/>
          <p:cNvSpPr txBox="1"/>
          <p:nvPr/>
        </p:nvSpPr>
        <p:spPr>
          <a:xfrm>
            <a:off x="311149" y="6223230"/>
            <a:ext cx="8520113" cy="3278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Всемирный исследовательский проект изучения ценностей и мировоззрения людей 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Google Shape;124;p6"/>
          <p:cNvSpPr txBox="1"/>
          <p:nvPr/>
        </p:nvSpPr>
        <p:spPr>
          <a:xfrm>
            <a:off x="73806" y="1056989"/>
            <a:ext cx="8949425" cy="22509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Беларусь принимает участие в исследованиях с 1990-х гг. В настоящее время учё- ные обладают огромный массивом данных по Беларуси из шести волн опросов, что позволяет проследить ценностные трансформации в нашем обществе на протяже- нии периода независимости - с 1990 по 2020 г. За это время накоплен уникальный эмпирический материал, который ещё ждёт тщательной обработки. Но уже ясно, что со времени прошлого исследования (длилось с 2011 по 2014 г.) в нашей стране прошла одна из самых заметных этических трансформаций в постсоветском регио- не.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ow Should You Store/Load Your Bigger Data Sets? An Experiment With Six  Waves of World Values Survey Data | Steven V. Miller" id="125" name="Google Shape;12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081" y="3133207"/>
            <a:ext cx="6572250" cy="300037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/>
          <p:nvPr>
            <p:ph type="title"/>
          </p:nvPr>
        </p:nvSpPr>
        <p:spPr>
          <a:xfrm>
            <a:off x="311150" y="0"/>
            <a:ext cx="8520113" cy="9681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Характерные черты современной цивилизации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1" name="Google Shape;131;p7"/>
          <p:cNvSpPr txBox="1"/>
          <p:nvPr/>
        </p:nvSpPr>
        <p:spPr>
          <a:xfrm>
            <a:off x="73805" y="1121434"/>
            <a:ext cx="8949426" cy="19754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 этой диаграмме 2015 г. по вертикальной оси отложены ценности коллективиз- ма/индивидуализма. Чем ниже, тем больше в обществе ценят коллективные, традиционные ценности, религию, почитают авторитеты и социальную иерархию. Наша страна находится довольно высоко, а значит, эти ценности ей чужды, а гораз- до ближе индивидуализм. В горизонтальной плоскости отложены ценности сохра- нения/развития. Чем ближе к левому краю, тем сильнее общество ценит безопас- ность, сохранение, стабильность, делегирует ответственность за себя государству.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2" name="Google Shape;132;p7"/>
          <p:cNvSpPr txBox="1"/>
          <p:nvPr/>
        </p:nvSpPr>
        <p:spPr>
          <a:xfrm>
            <a:off x="401340" y="6413916"/>
            <a:ext cx="3969276" cy="3278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Диаграмма Инглхарта-Вельцеля. 2015 г. 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://profil.adu.by/pluginfile.php/5596/mod_book/chapter/17043/2015.jpg" id="133" name="Google Shape;13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0616" y="3182470"/>
            <a:ext cx="4652614" cy="355925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34" name="Google Shape;134;p7"/>
          <p:cNvSpPr/>
          <p:nvPr/>
        </p:nvSpPr>
        <p:spPr>
          <a:xfrm>
            <a:off x="5459506" y="4123856"/>
            <a:ext cx="242047" cy="277906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37A4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/>
          <p:nvPr>
            <p:ph type="title"/>
          </p:nvPr>
        </p:nvSpPr>
        <p:spPr>
          <a:xfrm>
            <a:off x="311150" y="0"/>
            <a:ext cx="8520113" cy="9681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Характерные черты современной цивилизации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0" name="Google Shape;140;p8"/>
          <p:cNvSpPr txBox="1"/>
          <p:nvPr/>
        </p:nvSpPr>
        <p:spPr>
          <a:xfrm>
            <a:off x="73805" y="1121434"/>
            <a:ext cx="8949426" cy="19754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Диаграмма 2020 г. показала сильное смещение нашей страны в горизонтальной плоскости. Как и большинство стран постсоветского блока наша страна сместилась от левого края в середину диаграммы. То есть от ценностей безопасности к ценнос- тям развития, прогресса, самостоятельности. Однако именно Беларусь сместилась наиболее значительно. Теперь мы занимаем одну из самых передовых позиций в кластере “Православная Европа”. Получается, что белорусы перестали бояться враждебного мира и выползли из защитной раковины.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1" name="Google Shape;141;p8"/>
          <p:cNvSpPr txBox="1"/>
          <p:nvPr/>
        </p:nvSpPr>
        <p:spPr>
          <a:xfrm>
            <a:off x="401340" y="6176945"/>
            <a:ext cx="3390731" cy="5647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Диаграмма Инглхарта-Вельцеля. 2020 г. 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://profil.adu.by/pluginfile.php/5596/mod_book/chapter/17043/2020.jpg" id="142" name="Google Shape;14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2071" y="3201721"/>
            <a:ext cx="5196329" cy="35400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43" name="Google Shape;143;p8"/>
          <p:cNvSpPr/>
          <p:nvPr/>
        </p:nvSpPr>
        <p:spPr>
          <a:xfrm>
            <a:off x="5803046" y="4220055"/>
            <a:ext cx="242047" cy="277906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37A4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 txBox="1"/>
          <p:nvPr>
            <p:ph type="title"/>
          </p:nvPr>
        </p:nvSpPr>
        <p:spPr>
          <a:xfrm>
            <a:off x="311150" y="0"/>
            <a:ext cx="8520113" cy="9681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Характерные черты современной цивилизации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49" name="Google Shape;149;p9"/>
          <p:cNvGrpSpPr/>
          <p:nvPr/>
        </p:nvGrpSpPr>
        <p:grpSpPr>
          <a:xfrm>
            <a:off x="3801036" y="1922537"/>
            <a:ext cx="4923369" cy="700030"/>
            <a:chOff x="1217403" y="4298004"/>
            <a:chExt cx="6278787" cy="700030"/>
          </a:xfrm>
        </p:grpSpPr>
        <p:sp>
          <p:nvSpPr>
            <p:cNvPr id="150" name="Google Shape;150;p9"/>
            <p:cNvSpPr/>
            <p:nvPr/>
          </p:nvSpPr>
          <p:spPr>
            <a:xfrm>
              <a:off x="1217403" y="4298004"/>
              <a:ext cx="6278787" cy="70003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9"/>
            <p:cNvSpPr txBox="1"/>
            <p:nvPr/>
          </p:nvSpPr>
          <p:spPr>
            <a:xfrm>
              <a:off x="1237906" y="4318507"/>
              <a:ext cx="6237781" cy="6590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Разобщённость локальных цивилизаций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52" name="Google Shape;152;p9"/>
          <p:cNvGrpSpPr/>
          <p:nvPr/>
        </p:nvGrpSpPr>
        <p:grpSpPr>
          <a:xfrm>
            <a:off x="3774142" y="3598937"/>
            <a:ext cx="4923369" cy="700030"/>
            <a:chOff x="1217403" y="4298004"/>
            <a:chExt cx="6278787" cy="700030"/>
          </a:xfrm>
        </p:grpSpPr>
        <p:sp>
          <p:nvSpPr>
            <p:cNvPr id="153" name="Google Shape;153;p9"/>
            <p:cNvSpPr/>
            <p:nvPr/>
          </p:nvSpPr>
          <p:spPr>
            <a:xfrm>
              <a:off x="1217403" y="4298004"/>
              <a:ext cx="6278787" cy="70003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9"/>
            <p:cNvSpPr txBox="1"/>
            <p:nvPr/>
          </p:nvSpPr>
          <p:spPr>
            <a:xfrm>
              <a:off x="1237906" y="4318507"/>
              <a:ext cx="6237781" cy="6590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Тесное цивилизационное единство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55" name="Google Shape;155;p9"/>
          <p:cNvGrpSpPr/>
          <p:nvPr/>
        </p:nvGrpSpPr>
        <p:grpSpPr>
          <a:xfrm>
            <a:off x="3784959" y="5294322"/>
            <a:ext cx="4923369" cy="700030"/>
            <a:chOff x="1217403" y="4298004"/>
            <a:chExt cx="6278787" cy="700030"/>
          </a:xfrm>
        </p:grpSpPr>
        <p:sp>
          <p:nvSpPr>
            <p:cNvPr id="156" name="Google Shape;156;p9"/>
            <p:cNvSpPr/>
            <p:nvPr/>
          </p:nvSpPr>
          <p:spPr>
            <a:xfrm>
              <a:off x="1217403" y="4298004"/>
              <a:ext cx="6278787" cy="70003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9"/>
            <p:cNvSpPr txBox="1"/>
            <p:nvPr/>
          </p:nvSpPr>
          <p:spPr>
            <a:xfrm>
              <a:off x="1237906" y="4318507"/>
              <a:ext cx="6237781" cy="6590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Единая мировая цивилизация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58" name="Google Shape;158;p9"/>
          <p:cNvSpPr/>
          <p:nvPr/>
        </p:nvSpPr>
        <p:spPr>
          <a:xfrm>
            <a:off x="5957920" y="2667390"/>
            <a:ext cx="609600" cy="908745"/>
          </a:xfrm>
          <a:prstGeom prst="downArrow">
            <a:avLst>
              <a:gd fmla="val 50000" name="adj1"/>
              <a:gd fmla="val 86765" name="adj2"/>
            </a:avLst>
          </a:prstGeom>
          <a:solidFill>
            <a:schemeClr val="lt1"/>
          </a:solidFill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9"/>
          <p:cNvSpPr/>
          <p:nvPr/>
        </p:nvSpPr>
        <p:spPr>
          <a:xfrm>
            <a:off x="5957920" y="4342272"/>
            <a:ext cx="609600" cy="908745"/>
          </a:xfrm>
          <a:prstGeom prst="downArrow">
            <a:avLst>
              <a:gd fmla="val 50000" name="adj1"/>
              <a:gd fmla="val 86765" name="adj2"/>
            </a:avLst>
          </a:prstGeom>
          <a:solidFill>
            <a:schemeClr val="lt1"/>
          </a:solidFill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9"/>
          <p:cNvSpPr/>
          <p:nvPr/>
        </p:nvSpPr>
        <p:spPr>
          <a:xfrm>
            <a:off x="3082932" y="1963543"/>
            <a:ext cx="484095" cy="4030809"/>
          </a:xfrm>
          <a:prstGeom prst="leftBrace">
            <a:avLst>
              <a:gd fmla="val 82407" name="adj1"/>
              <a:gd fmla="val 50000" name="adj2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" name="Google Shape;161;p9"/>
          <p:cNvGrpSpPr/>
          <p:nvPr/>
        </p:nvGrpSpPr>
        <p:grpSpPr>
          <a:xfrm rot="-5400000">
            <a:off x="-633905" y="3628935"/>
            <a:ext cx="4071817" cy="700030"/>
            <a:chOff x="1217403" y="4298004"/>
            <a:chExt cx="6278787" cy="700030"/>
          </a:xfrm>
        </p:grpSpPr>
        <p:sp>
          <p:nvSpPr>
            <p:cNvPr id="162" name="Google Shape;162;p9"/>
            <p:cNvSpPr/>
            <p:nvPr/>
          </p:nvSpPr>
          <p:spPr>
            <a:xfrm>
              <a:off x="1217403" y="4298004"/>
              <a:ext cx="6278787" cy="70003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9"/>
            <p:cNvSpPr txBox="1"/>
            <p:nvPr/>
          </p:nvSpPr>
          <p:spPr>
            <a:xfrm>
              <a:off x="1237906" y="4318507"/>
              <a:ext cx="6237781" cy="6590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Объективные глобальные процессы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64" name="Google Shape;164;p9"/>
          <p:cNvSpPr/>
          <p:nvPr/>
        </p:nvSpPr>
        <p:spPr>
          <a:xfrm rot="-5400000">
            <a:off x="2108706" y="3524574"/>
            <a:ext cx="609600" cy="908745"/>
          </a:xfrm>
          <a:prstGeom prst="downArrow">
            <a:avLst>
              <a:gd fmla="val 50000" name="adj1"/>
              <a:gd fmla="val 86765" name="adj2"/>
            </a:avLst>
          </a:prstGeom>
          <a:solidFill>
            <a:schemeClr val="lt1"/>
          </a:solidFill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2007-11-27T23:54:21Z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02.10.2022</vt:lpwstr>
  </property>
</Properties>
</file>