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embeddedFontLst>
    <p:embeddedFont>
      <p:font typeface="Quattrocento Sans"/>
      <p:regular r:id="rId24"/>
      <p:bold r:id="rId25"/>
      <p:italic r:id="rId26"/>
      <p:boldItalic r:id="rId27"/>
    </p:embeddedFont>
    <p:embeddedFont>
      <p:font typeface="Cambria Math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iTUPEb1ICnIYX/VNtcMHcHcEAL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126593-1AFA-44EA-B62A-4968193C16CB}">
  <a:tblStyle styleId="{1C126593-1AFA-44EA-B62A-4968193C16CB}" styleName="Table_0">
    <a:wholeTbl>
      <a:tcTxStyle b="off" i="off">
        <a:font>
          <a:latin typeface="Segoe Condensed"/>
          <a:ea typeface="Segoe Condensed"/>
          <a:cs typeface="Segoe Condense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DD1D6"/>
          </a:solidFill>
        </a:fill>
      </a:tcStyle>
    </a:band1H>
    <a:band2H>
      <a:tcTxStyle/>
    </a:band2H>
    <a:band1V>
      <a:tcTxStyle/>
      <a:tcStyle>
        <a:fill>
          <a:solidFill>
            <a:srgbClr val="CDD1D6"/>
          </a:solidFill>
        </a:fill>
      </a:tcStyle>
    </a:band1V>
    <a:band2V>
      <a:tcTxStyle/>
    </a:band2V>
    <a:la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QuattrocentoSans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QuattrocentoSans-italic.fntdata"/><Relationship Id="rId25" Type="http://schemas.openxmlformats.org/officeDocument/2006/relationships/font" Target="fonts/QuattrocentoSans-bold.fntdata"/><Relationship Id="rId28" Type="http://schemas.openxmlformats.org/officeDocument/2006/relationships/font" Target="fonts/CambriaMath-regular.fntdata"/><Relationship Id="rId27" Type="http://schemas.openxmlformats.org/officeDocument/2006/relationships/font" Target="fonts/Quattrocento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" name="Google Shape;18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9"/>
            <p:cNvSpPr/>
            <p:nvPr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Google Shape;20;p19"/>
            <p:cNvSpPr/>
            <p:nvPr/>
          </p:nvSpPr>
          <p:spPr>
            <a:xfrm>
              <a:off x="0" y="5180368"/>
              <a:ext cx="9144000" cy="16002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" name="Google Shape;21;p19"/>
            <p:cNvSpPr/>
            <p:nvPr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>
              <a:gsLst>
                <a:gs pos="0">
                  <a:srgbClr val="FFFFFF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2" name="Google Shape;22;p19"/>
            <p:cNvCxnSpPr/>
            <p:nvPr/>
          </p:nvCxnSpPr>
          <p:spPr>
            <a:xfrm>
              <a:off x="0" y="5181600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" name="Google Shape;23;p19"/>
          <p:cNvSpPr txBox="1"/>
          <p:nvPr>
            <p:ph type="ctrTitle"/>
          </p:nvPr>
        </p:nvSpPr>
        <p:spPr>
          <a:xfrm>
            <a:off x="455676" y="3373031"/>
            <a:ext cx="8229600" cy="20436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Bookman Old Style"/>
              <a:buNone/>
              <a:defRPr sz="7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" type="subTitle"/>
          </p:nvPr>
        </p:nvSpPr>
        <p:spPr>
          <a:xfrm>
            <a:off x="566801" y="5429252"/>
            <a:ext cx="8129524" cy="75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35496" y="132671"/>
            <a:ext cx="9073008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20"/>
          <p:cNvSpPr/>
          <p:nvPr/>
        </p:nvSpPr>
        <p:spPr>
          <a:xfrm>
            <a:off x="0" y="0"/>
            <a:ext cx="9144000" cy="1196753"/>
          </a:xfrm>
          <a:prstGeom prst="rect">
            <a:avLst/>
          </a:prstGeom>
          <a:gradFill>
            <a:gsLst>
              <a:gs pos="0">
                <a:srgbClr val="3A5F7B">
                  <a:alpha val="89803"/>
                </a:srgbClr>
              </a:gs>
              <a:gs pos="39000">
                <a:srgbClr val="3A5F7B">
                  <a:alpha val="40000"/>
                </a:srgbClr>
              </a:gs>
              <a:gs pos="100000">
                <a:srgbClr val="A46721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2;p20"/>
          <p:cNvSpPr/>
          <p:nvPr/>
        </p:nvSpPr>
        <p:spPr>
          <a:xfrm>
            <a:off x="0" y="1"/>
            <a:ext cx="9144000" cy="1196752"/>
          </a:xfrm>
          <a:prstGeom prst="rect">
            <a:avLst/>
          </a:prstGeom>
          <a:gradFill>
            <a:gsLst>
              <a:gs pos="0">
                <a:srgbClr val="3A5F7B">
                  <a:alpha val="24705"/>
                </a:srgbClr>
              </a:gs>
              <a:gs pos="39000">
                <a:srgbClr val="3A5F7B">
                  <a:alpha val="24705"/>
                </a:srgbClr>
              </a:gs>
              <a:gs pos="100000">
                <a:srgbClr val="A46721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3" name="Google Shape;33;p20"/>
          <p:cNvCxnSpPr/>
          <p:nvPr/>
        </p:nvCxnSpPr>
        <p:spPr>
          <a:xfrm>
            <a:off x="-10843" y="1202671"/>
            <a:ext cx="9144000" cy="15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>
  <p:cSld name="Заголовок раздела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6" name="Google Shape;36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21"/>
            <p:cNvSpPr/>
            <p:nvPr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" name="Google Shape;38;p21"/>
            <p:cNvSpPr/>
            <p:nvPr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9" name="Google Shape;39;p21"/>
            <p:cNvCxnSpPr/>
            <p:nvPr/>
          </p:nvCxnSpPr>
          <p:spPr>
            <a:xfrm>
              <a:off x="0" y="341312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21"/>
            <p:cNvCxnSpPr/>
            <p:nvPr/>
          </p:nvCxnSpPr>
          <p:spPr>
            <a:xfrm>
              <a:off x="0" y="6505575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" name="Google Shape;41;p21"/>
          <p:cNvSpPr txBox="1"/>
          <p:nvPr>
            <p:ph type="title"/>
          </p:nvPr>
        </p:nvSpPr>
        <p:spPr>
          <a:xfrm>
            <a:off x="533402" y="3962402"/>
            <a:ext cx="81533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  <a:defRPr b="0" sz="4000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557276" y="5438776"/>
            <a:ext cx="8129524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5334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22"/>
          <p:cNvSpPr txBox="1"/>
          <p:nvPr>
            <p:ph idx="2" type="body"/>
          </p:nvPr>
        </p:nvSpPr>
        <p:spPr>
          <a:xfrm>
            <a:off x="46482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" type="body"/>
          </p:nvPr>
        </p:nvSpPr>
        <p:spPr>
          <a:xfrm>
            <a:off x="533400" y="1600201"/>
            <a:ext cx="3963988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3"/>
          <p:cNvSpPr txBox="1"/>
          <p:nvPr>
            <p:ph idx="2" type="body"/>
          </p:nvPr>
        </p:nvSpPr>
        <p:spPr>
          <a:xfrm>
            <a:off x="533400" y="2174877"/>
            <a:ext cx="3963988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3"/>
          <p:cNvSpPr txBox="1"/>
          <p:nvPr>
            <p:ph idx="3" type="body"/>
          </p:nvPr>
        </p:nvSpPr>
        <p:spPr>
          <a:xfrm>
            <a:off x="4645027" y="1600201"/>
            <a:ext cx="3965574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3"/>
          <p:cNvSpPr txBox="1"/>
          <p:nvPr>
            <p:ph idx="4" type="body"/>
          </p:nvPr>
        </p:nvSpPr>
        <p:spPr>
          <a:xfrm>
            <a:off x="4645027" y="2174877"/>
            <a:ext cx="3965574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23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533400" y="457200"/>
            <a:ext cx="2932114" cy="968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" type="body"/>
          </p:nvPr>
        </p:nvSpPr>
        <p:spPr>
          <a:xfrm>
            <a:off x="3575050" y="457200"/>
            <a:ext cx="5035550" cy="5562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6"/>
          <p:cNvSpPr txBox="1"/>
          <p:nvPr>
            <p:ph idx="2" type="body"/>
          </p:nvPr>
        </p:nvSpPr>
        <p:spPr>
          <a:xfrm>
            <a:off x="533400" y="1435101"/>
            <a:ext cx="2932114" cy="4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7"/>
          <p:cNvSpPr txBox="1"/>
          <p:nvPr>
            <p:ph idx="1" type="body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7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8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 b="0" i="0" sz="4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8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" name="Google Shape;15;p18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51520" y="3097538"/>
            <a:ext cx="8712967" cy="20436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dk2"/>
                </a:solidFill>
              </a:rPr>
              <a:t>Банки. Кредитование</a:t>
            </a:r>
            <a:endParaRPr sz="48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07504" y="5429253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ru-RU"/>
              <a:t>ОБЩЕСТВОВЕДЕНИЕ (ПОВЫШЕННЫЙ УРОВЕНЬ). 10 КЛАСС</a:t>
            </a:r>
            <a:endParaRPr b="1"/>
          </a:p>
        </p:txBody>
      </p:sp>
      <p:sp>
        <p:nvSpPr>
          <p:cNvPr id="86" name="Google Shape;86;p1"/>
          <p:cNvSpPr txBox="1"/>
          <p:nvPr/>
        </p:nvSpPr>
        <p:spPr>
          <a:xfrm>
            <a:off x="107505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СИТНИК П.В.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3184" y="116632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ЛИЦЕЙ ИВАЦЕВИЧСКОГО РАЙОНА</a:t>
            </a:r>
            <a:endParaRPr b="1" i="0" sz="16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707903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2021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Вклады и кредитование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253" name="Google Shape;253;p10"/>
          <p:cNvGrpSpPr/>
          <p:nvPr/>
        </p:nvGrpSpPr>
        <p:grpSpPr>
          <a:xfrm>
            <a:off x="324973" y="1269329"/>
            <a:ext cx="8566061" cy="5255444"/>
            <a:chOff x="73453" y="569"/>
            <a:chExt cx="8566061" cy="5255444"/>
          </a:xfrm>
        </p:grpSpPr>
        <p:sp>
          <p:nvSpPr>
            <p:cNvPr id="254" name="Google Shape;254;p10"/>
            <p:cNvSpPr/>
            <p:nvPr/>
          </p:nvSpPr>
          <p:spPr>
            <a:xfrm>
              <a:off x="7321721" y="2449730"/>
              <a:ext cx="91440" cy="46681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5" name="Google Shape;255;p10"/>
            <p:cNvSpPr/>
            <p:nvPr/>
          </p:nvSpPr>
          <p:spPr>
            <a:xfrm>
              <a:off x="4356484" y="871462"/>
              <a:ext cx="3010957" cy="46681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6" name="Google Shape;256;p10"/>
            <p:cNvSpPr/>
            <p:nvPr/>
          </p:nvSpPr>
          <p:spPr>
            <a:xfrm>
              <a:off x="4310763" y="2449730"/>
              <a:ext cx="91440" cy="46681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7" name="Google Shape;257;p10"/>
            <p:cNvSpPr/>
            <p:nvPr/>
          </p:nvSpPr>
          <p:spPr>
            <a:xfrm>
              <a:off x="4310763" y="871462"/>
              <a:ext cx="91440" cy="46681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8" name="Google Shape;258;p10"/>
            <p:cNvSpPr/>
            <p:nvPr/>
          </p:nvSpPr>
          <p:spPr>
            <a:xfrm>
              <a:off x="1299806" y="2449730"/>
              <a:ext cx="91440" cy="46681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9" name="Google Shape;259;p10"/>
            <p:cNvSpPr/>
            <p:nvPr/>
          </p:nvSpPr>
          <p:spPr>
            <a:xfrm>
              <a:off x="1345526" y="871462"/>
              <a:ext cx="3010957" cy="46681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0" name="Google Shape;260;p10"/>
            <p:cNvSpPr/>
            <p:nvPr/>
          </p:nvSpPr>
          <p:spPr>
            <a:xfrm>
              <a:off x="1171994" y="569"/>
              <a:ext cx="6368979" cy="87089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0"/>
            <p:cNvSpPr txBox="1"/>
            <p:nvPr/>
          </p:nvSpPr>
          <p:spPr>
            <a:xfrm>
              <a:off x="1171994" y="569"/>
              <a:ext cx="6368979" cy="8708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Наиболее распространённые кредиты для населения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73453" y="1338274"/>
              <a:ext cx="2544146" cy="111145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0"/>
            <p:cNvSpPr txBox="1"/>
            <p:nvPr/>
          </p:nvSpPr>
          <p:spPr>
            <a:xfrm>
              <a:off x="73453" y="1338274"/>
              <a:ext cx="2544146" cy="11114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потребительский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73453" y="2916542"/>
              <a:ext cx="2544146" cy="233947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 txBox="1"/>
            <p:nvPr/>
          </p:nvSpPr>
          <p:spPr>
            <a:xfrm>
              <a:off x="73453" y="2916542"/>
              <a:ext cx="2544146" cy="2339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предоставляется на потребительские нужды в счёт будущих доходов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3084410" y="1338274"/>
              <a:ext cx="2544146" cy="111145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 txBox="1"/>
            <p:nvPr/>
          </p:nvSpPr>
          <p:spPr>
            <a:xfrm>
              <a:off x="3084410" y="1338274"/>
              <a:ext cx="2544146" cy="11114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автокредит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3084410" y="2916542"/>
              <a:ext cx="2544146" cy="233947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 txBox="1"/>
            <p:nvPr/>
          </p:nvSpPr>
          <p:spPr>
            <a:xfrm>
              <a:off x="3084410" y="2916542"/>
              <a:ext cx="2544146" cy="2339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целевой кредит на покупку автомобиля, при оформлении которого автомобиль выступает в качестве залога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095368" y="1338274"/>
              <a:ext cx="2544146" cy="111145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 txBox="1"/>
            <p:nvPr/>
          </p:nvSpPr>
          <p:spPr>
            <a:xfrm>
              <a:off x="6095368" y="1338274"/>
              <a:ext cx="2544146" cy="11114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ипотечный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6095368" y="2916542"/>
              <a:ext cx="2544146" cy="233947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0"/>
            <p:cNvSpPr txBox="1"/>
            <p:nvPr/>
          </p:nvSpPr>
          <p:spPr>
            <a:xfrm>
              <a:off x="6095368" y="2916542"/>
              <a:ext cx="2544146" cy="2339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целевой кредит, при котором приобретае- мая недвижимость выступает в качестве залога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Вклады и кредитование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279" name="Google Shape;279;p11"/>
          <p:cNvGrpSpPr/>
          <p:nvPr/>
        </p:nvGrpSpPr>
        <p:grpSpPr>
          <a:xfrm>
            <a:off x="608776" y="1399874"/>
            <a:ext cx="7998455" cy="5122594"/>
            <a:chOff x="285248" y="2874"/>
            <a:chExt cx="7998455" cy="5122594"/>
          </a:xfrm>
        </p:grpSpPr>
        <p:sp>
          <p:nvSpPr>
            <p:cNvPr id="280" name="Google Shape;280;p11"/>
            <p:cNvSpPr/>
            <p:nvPr/>
          </p:nvSpPr>
          <p:spPr>
            <a:xfrm>
              <a:off x="6428378" y="2555829"/>
              <a:ext cx="91440" cy="7600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1" name="Google Shape;281;p11"/>
            <p:cNvSpPr/>
            <p:nvPr/>
          </p:nvSpPr>
          <p:spPr>
            <a:xfrm>
              <a:off x="4284476" y="856755"/>
              <a:ext cx="2189622" cy="7600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2" name="Google Shape;282;p11"/>
            <p:cNvSpPr/>
            <p:nvPr/>
          </p:nvSpPr>
          <p:spPr>
            <a:xfrm>
              <a:off x="2049133" y="2555829"/>
              <a:ext cx="91440" cy="7600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3" name="Google Shape;283;p11"/>
            <p:cNvSpPr/>
            <p:nvPr/>
          </p:nvSpPr>
          <p:spPr>
            <a:xfrm>
              <a:off x="2094853" y="856755"/>
              <a:ext cx="2189622" cy="76003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11"/>
            <p:cNvSpPr/>
            <p:nvPr/>
          </p:nvSpPr>
          <p:spPr>
            <a:xfrm>
              <a:off x="2232872" y="2874"/>
              <a:ext cx="4103207" cy="85388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1"/>
            <p:cNvSpPr txBox="1"/>
            <p:nvPr/>
          </p:nvSpPr>
          <p:spPr>
            <a:xfrm>
              <a:off x="2232872" y="2874"/>
              <a:ext cx="4103207" cy="8538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Формы повышения лояльности клиентов банками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285248" y="1616789"/>
              <a:ext cx="3619210" cy="93904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1"/>
            <p:cNvSpPr txBox="1"/>
            <p:nvPr/>
          </p:nvSpPr>
          <p:spPr>
            <a:xfrm>
              <a:off x="285248" y="1616789"/>
              <a:ext cx="3619210" cy="9390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овердрафт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285248" y="3315863"/>
              <a:ext cx="3619210" cy="180960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1"/>
            <p:cNvSpPr txBox="1"/>
            <p:nvPr/>
          </p:nvSpPr>
          <p:spPr>
            <a:xfrm>
              <a:off x="285248" y="3315863"/>
              <a:ext cx="3619210" cy="18096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кредитование банком расчётного счёта клиента для оплаты им расчётных документов при не- достаточности или отсутствии на расчётном счёте клиента- заёмщика денежных средств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4664493" y="1616789"/>
              <a:ext cx="3619210" cy="93904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1"/>
            <p:cNvSpPr txBox="1"/>
            <p:nvPr/>
          </p:nvSpPr>
          <p:spPr>
            <a:xfrm>
              <a:off x="4664493" y="1616789"/>
              <a:ext cx="3619210" cy="9390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грейс-период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664493" y="3315863"/>
              <a:ext cx="3619210" cy="180960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 txBox="1"/>
            <p:nvPr/>
          </p:nvSpPr>
          <p:spPr>
            <a:xfrm>
              <a:off x="4664493" y="3315863"/>
              <a:ext cx="3619210" cy="18096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льготный период кредитования,  время, в течение которого можно бесплатно пользоваться кредит- ными средствами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Вклады и кредитование</a:t>
            </a:r>
            <a:endParaRPr sz="4000">
              <a:solidFill>
                <a:schemeClr val="lt1"/>
              </a:solidFill>
            </a:endParaRPr>
          </a:p>
        </p:txBody>
      </p:sp>
      <p:graphicFrame>
        <p:nvGraphicFramePr>
          <p:cNvPr id="299" name="Google Shape;299;p12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{1C126593-1AFA-44EA-B62A-4968193C16CB}</a:tableStyleId>
              </a:tblPr>
              <a:tblGrid>
                <a:gridCol w="1649650"/>
                <a:gridCol w="6991325"/>
              </a:tblGrid>
              <a:tr h="7092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Механизмы покупки товара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2127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Рассрочка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Оплата купленного товара производится частями на протяже- нии определённого времени. Может равняться стоимости товара или предусматривать определённую переплату от изначальной стоимости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145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Кредит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Покупка товара за денежные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средства, взятые на условиях кре- дитования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145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Лизинг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Долгосрочная аренда имущества (оборудования, недвижимости, автомобиля) с последующим правом его выкупа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Ценные бумаги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305" name="Google Shape;305;p13"/>
          <p:cNvSpPr/>
          <p:nvPr/>
        </p:nvSpPr>
        <p:spPr>
          <a:xfrm>
            <a:off x="179512" y="1628800"/>
            <a:ext cx="8856984" cy="942952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Ценная бумага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– это имеющий юридическую силу документ установленной фор- мы, который даёт его владельцу право на получение определённых денежных сумм при его предъявлении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306" name="Google Shape;306;p13"/>
          <p:cNvGrpSpPr/>
          <p:nvPr/>
        </p:nvGrpSpPr>
        <p:grpSpPr>
          <a:xfrm>
            <a:off x="253247" y="3264032"/>
            <a:ext cx="8709512" cy="2490175"/>
            <a:chOff x="1727" y="771136"/>
            <a:chExt cx="8709512" cy="2490175"/>
          </a:xfrm>
        </p:grpSpPr>
        <p:sp>
          <p:nvSpPr>
            <p:cNvPr id="307" name="Google Shape;307;p13"/>
            <p:cNvSpPr/>
            <p:nvPr/>
          </p:nvSpPr>
          <p:spPr>
            <a:xfrm>
              <a:off x="4356484" y="1656613"/>
              <a:ext cx="3061380" cy="4746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8" name="Google Shape;308;p13"/>
            <p:cNvSpPr/>
            <p:nvPr/>
          </p:nvSpPr>
          <p:spPr>
            <a:xfrm>
              <a:off x="4310763" y="1656613"/>
              <a:ext cx="91440" cy="47462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9" name="Google Shape;309;p13"/>
            <p:cNvSpPr/>
            <p:nvPr/>
          </p:nvSpPr>
          <p:spPr>
            <a:xfrm>
              <a:off x="1295103" y="1656613"/>
              <a:ext cx="3061380" cy="47462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0" name="Google Shape;310;p13"/>
            <p:cNvSpPr/>
            <p:nvPr/>
          </p:nvSpPr>
          <p:spPr>
            <a:xfrm>
              <a:off x="2520279" y="771136"/>
              <a:ext cx="3672409" cy="88547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3"/>
            <p:cNvSpPr txBox="1"/>
            <p:nvPr/>
          </p:nvSpPr>
          <p:spPr>
            <a:xfrm>
              <a:off x="2520279" y="771136"/>
              <a:ext cx="3672409" cy="8854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Ценные бумаги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1727" y="2131242"/>
              <a:ext cx="2586751" cy="113006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3"/>
            <p:cNvSpPr txBox="1"/>
            <p:nvPr/>
          </p:nvSpPr>
          <p:spPr>
            <a:xfrm>
              <a:off x="1727" y="2131242"/>
              <a:ext cx="2586751" cy="11300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акция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3063108" y="2131242"/>
              <a:ext cx="2586751" cy="113006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3"/>
            <p:cNvSpPr txBox="1"/>
            <p:nvPr/>
          </p:nvSpPr>
          <p:spPr>
            <a:xfrm>
              <a:off x="3063108" y="2131242"/>
              <a:ext cx="2586751" cy="11300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облигация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124488" y="2131242"/>
              <a:ext cx="2586751" cy="113006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3"/>
            <p:cNvSpPr txBox="1"/>
            <p:nvPr/>
          </p:nvSpPr>
          <p:spPr>
            <a:xfrm>
              <a:off x="6124488" y="2131242"/>
              <a:ext cx="2586751" cy="11300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вексель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Ценные бумаги</a:t>
            </a:r>
            <a:endParaRPr sz="4000">
              <a:solidFill>
                <a:schemeClr val="lt1"/>
              </a:solidFill>
            </a:endParaRPr>
          </a:p>
        </p:txBody>
      </p:sp>
      <p:graphicFrame>
        <p:nvGraphicFramePr>
          <p:cNvPr id="323" name="Google Shape;323;p14"/>
          <p:cNvGraphicFramePr/>
          <p:nvPr/>
        </p:nvGraphicFramePr>
        <p:xfrm>
          <a:off x="107504" y="126876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{1C126593-1AFA-44EA-B62A-4968193C16CB}</a:tableStyleId>
              </a:tblPr>
              <a:tblGrid>
                <a:gridCol w="1728200"/>
                <a:gridCol w="7200800"/>
              </a:tblGrid>
              <a:tr h="3815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Ценные бумаги</a:t>
                      </a:r>
                      <a:endParaRPr sz="18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408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Акция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Ценная бумага, выпускаемая акционерным обществом и удостове- ряющая право собственности на долю в капитале. Владелец яв- ляется собственником части предприятия,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имеет право на управ- ление предприятием, имеет право на получение дивидендов. Ак- ция не имеет срока обращения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937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Облигация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Представляет собой долговую расписку на определённый срок. Яв- ляется обязательством компании о том, что после того как срок за- кончится, её владелец получит обратно сумму, за которую он ку- пил облигацию, а также фиксированный доход в виде процентов. Держатели облигаций являются кредиторами предприятия, кото- рое обязано вернуть полученную сумму с процентами в обязатель- ном порядке. Облигация имеет срок обращения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673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Казначейский вексель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Ценная бумага, которую выпускает государство в целях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покрытия бюджетных расходов. Является обязательством государства перед держателем выкупить у него данный вексель по цене, действую- щей на момент погашения. Цена размещения данной бумаги обыч- но ниже её номинальной цены, а выкупается бумага по номиналь- ной цене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Ценные бумаги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329" name="Google Shape;329;p15"/>
          <p:cNvGrpSpPr/>
          <p:nvPr/>
        </p:nvGrpSpPr>
        <p:grpSpPr>
          <a:xfrm>
            <a:off x="608776" y="1399874"/>
            <a:ext cx="7998455" cy="5122594"/>
            <a:chOff x="285248" y="2874"/>
            <a:chExt cx="7998455" cy="5122594"/>
          </a:xfrm>
        </p:grpSpPr>
        <p:sp>
          <p:nvSpPr>
            <p:cNvPr id="330" name="Google Shape;330;p15"/>
            <p:cNvSpPr/>
            <p:nvPr/>
          </p:nvSpPr>
          <p:spPr>
            <a:xfrm>
              <a:off x="6428378" y="2555829"/>
              <a:ext cx="91440" cy="7600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1" name="Google Shape;331;p15"/>
            <p:cNvSpPr/>
            <p:nvPr/>
          </p:nvSpPr>
          <p:spPr>
            <a:xfrm>
              <a:off x="4284476" y="856755"/>
              <a:ext cx="2189622" cy="7600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2" name="Google Shape;332;p15"/>
            <p:cNvSpPr/>
            <p:nvPr/>
          </p:nvSpPr>
          <p:spPr>
            <a:xfrm>
              <a:off x="2049133" y="2555829"/>
              <a:ext cx="91440" cy="7600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3" name="Google Shape;333;p15"/>
            <p:cNvSpPr/>
            <p:nvPr/>
          </p:nvSpPr>
          <p:spPr>
            <a:xfrm>
              <a:off x="2094853" y="856755"/>
              <a:ext cx="2189622" cy="76003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4" name="Google Shape;334;p15"/>
            <p:cNvSpPr/>
            <p:nvPr/>
          </p:nvSpPr>
          <p:spPr>
            <a:xfrm>
              <a:off x="2232872" y="2874"/>
              <a:ext cx="4103207" cy="85388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5"/>
            <p:cNvSpPr txBox="1"/>
            <p:nvPr/>
          </p:nvSpPr>
          <p:spPr>
            <a:xfrm>
              <a:off x="2232872" y="2874"/>
              <a:ext cx="4103207" cy="8538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Акционерное общество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285248" y="1616789"/>
              <a:ext cx="3619210" cy="93904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5"/>
            <p:cNvSpPr txBox="1"/>
            <p:nvPr/>
          </p:nvSpPr>
          <p:spPr>
            <a:xfrm>
              <a:off x="285248" y="1616789"/>
              <a:ext cx="3619210" cy="9390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открытое (ОАО)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285248" y="3315863"/>
              <a:ext cx="3619210" cy="180960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5"/>
            <p:cNvSpPr txBox="1"/>
            <p:nvPr/>
          </p:nvSpPr>
          <p:spPr>
            <a:xfrm>
              <a:off x="285248" y="3315863"/>
              <a:ext cx="3619210" cy="18096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акции этих обществ может свободно приобрести любой желающий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4664493" y="1616789"/>
              <a:ext cx="3619210" cy="93904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5"/>
            <p:cNvSpPr txBox="1"/>
            <p:nvPr/>
          </p:nvSpPr>
          <p:spPr>
            <a:xfrm>
              <a:off x="4664493" y="1616789"/>
              <a:ext cx="3619210" cy="9390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закрытое (ЗАО)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4664493" y="3315863"/>
              <a:ext cx="3619210" cy="180960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5"/>
            <p:cNvSpPr txBox="1"/>
            <p:nvPr/>
          </p:nvSpPr>
          <p:spPr>
            <a:xfrm>
              <a:off x="4664493" y="3315863"/>
              <a:ext cx="3619210" cy="18096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акции распределяются только среди учредителей и избранного круга лиц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6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Ценные бумаги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349" name="Google Shape;349;p16"/>
          <p:cNvGrpSpPr/>
          <p:nvPr/>
        </p:nvGrpSpPr>
        <p:grpSpPr>
          <a:xfrm>
            <a:off x="608776" y="1399874"/>
            <a:ext cx="7998455" cy="5122594"/>
            <a:chOff x="285248" y="2874"/>
            <a:chExt cx="7998455" cy="5122594"/>
          </a:xfrm>
        </p:grpSpPr>
        <p:sp>
          <p:nvSpPr>
            <p:cNvPr id="350" name="Google Shape;350;p16"/>
            <p:cNvSpPr/>
            <p:nvPr/>
          </p:nvSpPr>
          <p:spPr>
            <a:xfrm>
              <a:off x="6428378" y="2555829"/>
              <a:ext cx="91440" cy="7600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1" name="Google Shape;351;p16"/>
            <p:cNvSpPr/>
            <p:nvPr/>
          </p:nvSpPr>
          <p:spPr>
            <a:xfrm>
              <a:off x="4284476" y="856755"/>
              <a:ext cx="2189622" cy="7600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2" name="Google Shape;352;p16"/>
            <p:cNvSpPr/>
            <p:nvPr/>
          </p:nvSpPr>
          <p:spPr>
            <a:xfrm>
              <a:off x="2049133" y="2555829"/>
              <a:ext cx="91440" cy="7600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3" name="Google Shape;353;p16"/>
            <p:cNvSpPr/>
            <p:nvPr/>
          </p:nvSpPr>
          <p:spPr>
            <a:xfrm>
              <a:off x="2094853" y="856755"/>
              <a:ext cx="2189622" cy="76003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4" name="Google Shape;354;p16"/>
            <p:cNvSpPr/>
            <p:nvPr/>
          </p:nvSpPr>
          <p:spPr>
            <a:xfrm>
              <a:off x="3312374" y="2874"/>
              <a:ext cx="1944203" cy="85388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6"/>
            <p:cNvSpPr txBox="1"/>
            <p:nvPr/>
          </p:nvSpPr>
          <p:spPr>
            <a:xfrm>
              <a:off x="3312374" y="2874"/>
              <a:ext cx="1944203" cy="8538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Акция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285248" y="1616789"/>
              <a:ext cx="3619210" cy="93904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6"/>
            <p:cNvSpPr txBox="1"/>
            <p:nvPr/>
          </p:nvSpPr>
          <p:spPr>
            <a:xfrm>
              <a:off x="285248" y="1616789"/>
              <a:ext cx="3619210" cy="9390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простая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285248" y="3315863"/>
              <a:ext cx="3619210" cy="180960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6"/>
            <p:cNvSpPr txBox="1"/>
            <p:nvPr/>
          </p:nvSpPr>
          <p:spPr>
            <a:xfrm>
              <a:off x="285248" y="3315863"/>
              <a:ext cx="3619210" cy="18096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дивиденд зависит от результатов работы акционерного общества; чем лучше и успешнее работает компания, тем выше дивиденд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4664493" y="1616789"/>
              <a:ext cx="3619210" cy="93904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6"/>
            <p:cNvSpPr txBox="1"/>
            <p:nvPr/>
          </p:nvSpPr>
          <p:spPr>
            <a:xfrm>
              <a:off x="4664493" y="1616789"/>
              <a:ext cx="3619210" cy="9390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привилегированная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4664493" y="3315863"/>
              <a:ext cx="3619210" cy="180960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6"/>
            <p:cNvSpPr txBox="1"/>
            <p:nvPr/>
          </p:nvSpPr>
          <p:spPr>
            <a:xfrm>
              <a:off x="4664493" y="3315863"/>
              <a:ext cx="3619210" cy="18096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дивиденд фиксирован и не зависит от итогов деятельности акционерного общества; дивиденд составляет определённый процент от номинала акции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7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Ценные бумаги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369" name="Google Shape;369;p17"/>
          <p:cNvGrpSpPr/>
          <p:nvPr/>
        </p:nvGrpSpPr>
        <p:grpSpPr>
          <a:xfrm>
            <a:off x="256281" y="2243786"/>
            <a:ext cx="8559429" cy="4242634"/>
            <a:chOff x="4761" y="38922"/>
            <a:chExt cx="8559429" cy="4242634"/>
          </a:xfrm>
        </p:grpSpPr>
        <p:sp>
          <p:nvSpPr>
            <p:cNvPr id="370" name="Google Shape;370;p17"/>
            <p:cNvSpPr/>
            <p:nvPr/>
          </p:nvSpPr>
          <p:spPr>
            <a:xfrm>
              <a:off x="4284476" y="2712666"/>
              <a:ext cx="2255866" cy="4640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1" name="Google Shape;371;p17"/>
            <p:cNvSpPr/>
            <p:nvPr/>
          </p:nvSpPr>
          <p:spPr>
            <a:xfrm>
              <a:off x="2028609" y="2712666"/>
              <a:ext cx="2255866" cy="46403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2" name="Google Shape;372;p17"/>
            <p:cNvSpPr/>
            <p:nvPr/>
          </p:nvSpPr>
          <p:spPr>
            <a:xfrm>
              <a:off x="4238755" y="1143775"/>
              <a:ext cx="91440" cy="46403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3" name="Google Shape;373;p17"/>
            <p:cNvSpPr/>
            <p:nvPr/>
          </p:nvSpPr>
          <p:spPr>
            <a:xfrm>
              <a:off x="2016223" y="38922"/>
              <a:ext cx="4536504" cy="110485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7"/>
            <p:cNvSpPr txBox="1"/>
            <p:nvPr/>
          </p:nvSpPr>
          <p:spPr>
            <a:xfrm>
              <a:off x="2016223" y="38922"/>
              <a:ext cx="4536504" cy="11048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Общее собрание акционеров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2016223" y="1607813"/>
              <a:ext cx="4536504" cy="110485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7"/>
            <p:cNvSpPr txBox="1"/>
            <p:nvPr/>
          </p:nvSpPr>
          <p:spPr>
            <a:xfrm>
              <a:off x="2016223" y="1607813"/>
              <a:ext cx="4536504" cy="11048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Совет директоров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4761" y="3176704"/>
              <a:ext cx="4047695" cy="110485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7"/>
            <p:cNvSpPr txBox="1"/>
            <p:nvPr/>
          </p:nvSpPr>
          <p:spPr>
            <a:xfrm>
              <a:off x="4761" y="3176704"/>
              <a:ext cx="4047695" cy="11048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Генеральный директор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4516495" y="3176704"/>
              <a:ext cx="4047695" cy="110485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7"/>
            <p:cNvSpPr txBox="1"/>
            <p:nvPr/>
          </p:nvSpPr>
          <p:spPr>
            <a:xfrm>
              <a:off x="4516495" y="3176704"/>
              <a:ext cx="4047695" cy="11048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Правление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81" name="Google Shape;381;p17"/>
          <p:cNvGrpSpPr/>
          <p:nvPr/>
        </p:nvGrpSpPr>
        <p:grpSpPr>
          <a:xfrm>
            <a:off x="2051720" y="1340768"/>
            <a:ext cx="4932548" cy="576064"/>
            <a:chOff x="2016223" y="38922"/>
            <a:chExt cx="4536504" cy="1104852"/>
          </a:xfrm>
        </p:grpSpPr>
        <p:sp>
          <p:nvSpPr>
            <p:cNvPr id="382" name="Google Shape;382;p17"/>
            <p:cNvSpPr/>
            <p:nvPr/>
          </p:nvSpPr>
          <p:spPr>
            <a:xfrm>
              <a:off x="2016223" y="38922"/>
              <a:ext cx="4536504" cy="110485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7"/>
            <p:cNvSpPr txBox="1"/>
            <p:nvPr/>
          </p:nvSpPr>
          <p:spPr>
            <a:xfrm>
              <a:off x="2016223" y="38922"/>
              <a:ext cx="4536504" cy="11048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Управление акционерным обществом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План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533400" y="1600200"/>
            <a:ext cx="8077200" cy="44116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Банки и их функции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Вклады и кредитование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Ценные бумаги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Банки и их функции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252102" y="2838801"/>
            <a:ext cx="8668583" cy="3340637"/>
            <a:chOff x="582" y="489921"/>
            <a:chExt cx="8668583" cy="3340637"/>
          </a:xfrm>
        </p:grpSpPr>
        <p:sp>
          <p:nvSpPr>
            <p:cNvPr id="102" name="Google Shape;102;p3"/>
            <p:cNvSpPr/>
            <p:nvPr/>
          </p:nvSpPr>
          <p:spPr>
            <a:xfrm>
              <a:off x="4334874" y="1280017"/>
              <a:ext cx="3066955" cy="5322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3" name="Google Shape;103;p3"/>
            <p:cNvSpPr/>
            <p:nvPr/>
          </p:nvSpPr>
          <p:spPr>
            <a:xfrm>
              <a:off x="4289154" y="1280017"/>
              <a:ext cx="91440" cy="53228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4" name="Google Shape;104;p3"/>
            <p:cNvSpPr/>
            <p:nvPr/>
          </p:nvSpPr>
          <p:spPr>
            <a:xfrm>
              <a:off x="1267918" y="1280017"/>
              <a:ext cx="3066955" cy="53228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5" name="Google Shape;105;p3"/>
            <p:cNvSpPr/>
            <p:nvPr/>
          </p:nvSpPr>
          <p:spPr>
            <a:xfrm>
              <a:off x="3340635" y="489921"/>
              <a:ext cx="1988476" cy="79009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3340635" y="489921"/>
              <a:ext cx="1988476" cy="7900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Банк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82" y="1812299"/>
              <a:ext cx="2534673" cy="201825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582" y="1812299"/>
              <a:ext cx="2534673" cy="20182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накапливает денежные средства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067537" y="1812299"/>
              <a:ext cx="2534673" cy="201825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3067537" y="1812299"/>
              <a:ext cx="2534673" cy="20182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осуществляет кредитование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34492" y="1812299"/>
              <a:ext cx="2534673" cy="201825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6134492" y="1812299"/>
              <a:ext cx="2534673" cy="20182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осуществляет посредничество в денежных расчётах и операциях с ценными бумагами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13" name="Google Shape;113;p3"/>
          <p:cNvSpPr/>
          <p:nvPr/>
        </p:nvSpPr>
        <p:spPr>
          <a:xfrm>
            <a:off x="266328" y="1484784"/>
            <a:ext cx="8654940" cy="864096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Банк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(итал. banco – скамья, лавка менялы)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финансовое учреждение, специа- лизирующееся на накоплении денежных средств, кредитовании, посредничест- ве в денежных расчётах и операциях с ценными бумагами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Банки и их функции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19" name="Google Shape;119;p4"/>
          <p:cNvGrpSpPr/>
          <p:nvPr/>
        </p:nvGrpSpPr>
        <p:grpSpPr>
          <a:xfrm>
            <a:off x="255686" y="1587484"/>
            <a:ext cx="8632627" cy="4763151"/>
            <a:chOff x="4166" y="246716"/>
            <a:chExt cx="8632627" cy="4763151"/>
          </a:xfrm>
        </p:grpSpPr>
        <p:sp>
          <p:nvSpPr>
            <p:cNvPr id="120" name="Google Shape;120;p4"/>
            <p:cNvSpPr/>
            <p:nvPr/>
          </p:nvSpPr>
          <p:spPr>
            <a:xfrm>
              <a:off x="6037596" y="2263469"/>
              <a:ext cx="1423089" cy="4939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1" name="Google Shape;121;p4"/>
            <p:cNvSpPr/>
            <p:nvPr/>
          </p:nvSpPr>
          <p:spPr>
            <a:xfrm>
              <a:off x="4614506" y="2263469"/>
              <a:ext cx="1423089" cy="49396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2" name="Google Shape;122;p4"/>
            <p:cNvSpPr/>
            <p:nvPr/>
          </p:nvSpPr>
          <p:spPr>
            <a:xfrm>
              <a:off x="3608935" y="917108"/>
              <a:ext cx="2428661" cy="4939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3" name="Google Shape;123;p4"/>
            <p:cNvSpPr/>
            <p:nvPr/>
          </p:nvSpPr>
          <p:spPr>
            <a:xfrm>
              <a:off x="239387" y="2263469"/>
              <a:ext cx="352832" cy="23067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4" name="Google Shape;124;p4"/>
            <p:cNvSpPr/>
            <p:nvPr/>
          </p:nvSpPr>
          <p:spPr>
            <a:xfrm>
              <a:off x="239387" y="2263469"/>
              <a:ext cx="352832" cy="9335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5" name="Google Shape;125;p4"/>
            <p:cNvSpPr/>
            <p:nvPr/>
          </p:nvSpPr>
          <p:spPr>
            <a:xfrm>
              <a:off x="1180273" y="917108"/>
              <a:ext cx="2428661" cy="49396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6" name="Google Shape;126;p4"/>
            <p:cNvSpPr/>
            <p:nvPr/>
          </p:nvSpPr>
          <p:spPr>
            <a:xfrm>
              <a:off x="2432827" y="246716"/>
              <a:ext cx="2352214" cy="67039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2432827" y="246716"/>
              <a:ext cx="2352214" cy="670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Банки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166" y="1411073"/>
              <a:ext cx="2352214" cy="85239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4166" y="1411073"/>
              <a:ext cx="2352214" cy="8523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центральный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(национальный)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92220" y="2757434"/>
              <a:ext cx="2352214" cy="87923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592220" y="2757434"/>
              <a:ext cx="2352214" cy="8792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хранение золотова- лютных резервов страны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92220" y="4130633"/>
              <a:ext cx="2352214" cy="87923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592220" y="4130633"/>
              <a:ext cx="2352214" cy="8792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эмиссия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(выпуск в обращение денег)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4861489" y="1411073"/>
              <a:ext cx="2352214" cy="85239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4861489" y="1411073"/>
              <a:ext cx="2352214" cy="8523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коммерческие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438399" y="2757434"/>
              <a:ext cx="2352214" cy="79413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3438399" y="2757434"/>
              <a:ext cx="2352214" cy="79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универсальные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6284579" y="2757434"/>
              <a:ext cx="2352214" cy="79413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6284579" y="2757434"/>
              <a:ext cx="2352214" cy="79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специализирован- 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>
            <p:ph type="title"/>
          </p:nvPr>
        </p:nvSpPr>
        <p:spPr>
          <a:xfrm>
            <a:off x="0" y="0"/>
            <a:ext cx="91085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Вклады и кредитование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45" name="Google Shape;145;p5"/>
          <p:cNvGrpSpPr/>
          <p:nvPr/>
        </p:nvGrpSpPr>
        <p:grpSpPr>
          <a:xfrm>
            <a:off x="326967" y="1469003"/>
            <a:ext cx="8562072" cy="5128352"/>
            <a:chOff x="3439" y="72003"/>
            <a:chExt cx="8562072" cy="5128352"/>
          </a:xfrm>
        </p:grpSpPr>
        <p:sp>
          <p:nvSpPr>
            <p:cNvPr id="146" name="Google Shape;146;p5"/>
            <p:cNvSpPr/>
            <p:nvPr/>
          </p:nvSpPr>
          <p:spPr>
            <a:xfrm>
              <a:off x="6497617" y="1662066"/>
              <a:ext cx="91440" cy="47337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7" name="Google Shape;147;p5"/>
            <p:cNvSpPr/>
            <p:nvPr/>
          </p:nvSpPr>
          <p:spPr>
            <a:xfrm>
              <a:off x="4284476" y="603827"/>
              <a:ext cx="2258861" cy="4733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8" name="Google Shape;148;p5"/>
            <p:cNvSpPr/>
            <p:nvPr/>
          </p:nvSpPr>
          <p:spPr>
            <a:xfrm>
              <a:off x="1979894" y="3697698"/>
              <a:ext cx="91440" cy="47337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9" name="Google Shape;149;p5"/>
            <p:cNvSpPr/>
            <p:nvPr/>
          </p:nvSpPr>
          <p:spPr>
            <a:xfrm>
              <a:off x="1979894" y="1662066"/>
              <a:ext cx="91440" cy="47337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0" name="Google Shape;150;p5"/>
            <p:cNvSpPr/>
            <p:nvPr/>
          </p:nvSpPr>
          <p:spPr>
            <a:xfrm>
              <a:off x="2025614" y="603827"/>
              <a:ext cx="2258861" cy="47337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1" name="Google Shape;151;p5"/>
            <p:cNvSpPr/>
            <p:nvPr/>
          </p:nvSpPr>
          <p:spPr>
            <a:xfrm>
              <a:off x="2635083" y="72003"/>
              <a:ext cx="3298785" cy="53182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 txBox="1"/>
            <p:nvPr/>
          </p:nvSpPr>
          <p:spPr>
            <a:xfrm>
              <a:off x="2635083" y="72003"/>
              <a:ext cx="3298785" cy="5318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Банковские операции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439" y="1077201"/>
              <a:ext cx="4044349" cy="58486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3439" y="1077201"/>
              <a:ext cx="4044349" cy="5848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принятие денег на </a:t>
              </a: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депозит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3439" y="2135440"/>
              <a:ext cx="4044349" cy="156225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3439" y="2135440"/>
              <a:ext cx="4044349" cy="15622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депозит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(банковский вклад) – это сумма денег, которая размещена вкладчиком в банке на определённый срок или до востребования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439" y="4171072"/>
              <a:ext cx="4044349" cy="102928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3439" y="4171072"/>
              <a:ext cx="4044349" cy="10292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вклад (депозит) - это результат сог- лашения (депозитного договора) между владельцем денег – вкладчи- ком и их хранителем - банком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4521162" y="1077201"/>
              <a:ext cx="4044349" cy="58486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4521162" y="1077201"/>
              <a:ext cx="4044349" cy="5848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выдача денег в </a:t>
              </a: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кредит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4521162" y="2135440"/>
              <a:ext cx="4044349" cy="156225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4521162" y="2135440"/>
              <a:ext cx="4044349" cy="15622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кредит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(лат. creditum – ссуда, долг) – это денежные средства, предостав- ляемые банком другому лицу (креди- тополучателю) в размере и на усло- виях, предусмотренных кредитным договором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Вклады и кредитование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252100" y="2098830"/>
            <a:ext cx="8639799" cy="3884474"/>
            <a:chOff x="580" y="686054"/>
            <a:chExt cx="8639799" cy="3884474"/>
          </a:xfrm>
        </p:grpSpPr>
        <p:sp>
          <p:nvSpPr>
            <p:cNvPr id="169" name="Google Shape;169;p6"/>
            <p:cNvSpPr/>
            <p:nvPr/>
          </p:nvSpPr>
          <p:spPr>
            <a:xfrm>
              <a:off x="4320480" y="1473527"/>
              <a:ext cx="3056771" cy="5305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0" name="Google Shape;170;p6"/>
            <p:cNvSpPr/>
            <p:nvPr/>
          </p:nvSpPr>
          <p:spPr>
            <a:xfrm>
              <a:off x="4274760" y="1473527"/>
              <a:ext cx="91440" cy="5305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1" name="Google Shape;171;p6"/>
            <p:cNvSpPr/>
            <p:nvPr/>
          </p:nvSpPr>
          <p:spPr>
            <a:xfrm>
              <a:off x="1263708" y="1473527"/>
              <a:ext cx="3056771" cy="53051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2" name="Google Shape;172;p6"/>
            <p:cNvSpPr/>
            <p:nvPr/>
          </p:nvSpPr>
          <p:spPr>
            <a:xfrm>
              <a:off x="2140421" y="686054"/>
              <a:ext cx="4360117" cy="78747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 txBox="1"/>
            <p:nvPr/>
          </p:nvSpPr>
          <p:spPr>
            <a:xfrm>
              <a:off x="2140421" y="686054"/>
              <a:ext cx="4360117" cy="7874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Принятие денег на депозит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580" y="2004041"/>
              <a:ext cx="2526257" cy="256648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580" y="2004041"/>
              <a:ext cx="2526257" cy="25664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 определённый срок или до востребования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057351" y="2004041"/>
              <a:ext cx="2526257" cy="256648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3057351" y="2004041"/>
              <a:ext cx="2526257" cy="25664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под определённый процент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6114122" y="2004041"/>
              <a:ext cx="2526257" cy="256648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6114122" y="2004041"/>
              <a:ext cx="2526257" cy="25664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 определённых условиях (возможность досрочного снятия, механизм уплаты процентов и т.д.)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Вклады и кредитование</a:t>
            </a:r>
            <a:endParaRPr sz="4000">
              <a:solidFill>
                <a:schemeClr val="lt1"/>
              </a:solidFill>
            </a:endParaRPr>
          </a:p>
        </p:txBody>
      </p:sp>
      <p:graphicFrame>
        <p:nvGraphicFramePr>
          <p:cNvPr id="185" name="Google Shape;185;p7"/>
          <p:cNvGraphicFramePr/>
          <p:nvPr/>
        </p:nvGraphicFramePr>
        <p:xfrm>
          <a:off x="179511" y="126876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{1C126593-1AFA-44EA-B62A-4968193C16CB}</a:tableStyleId>
              </a:tblPr>
              <a:tblGrid>
                <a:gridCol w="1296150"/>
                <a:gridCol w="4560500"/>
                <a:gridCol w="2928325"/>
              </a:tblGrid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Начисление процентов по вкладам (депозитам)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Простой процент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Процент, начисляемый на сумму вклада исходя из срока вклада с определённой договором банковского вклада периодич- ностью без учёта ранее начисленных на вклад процентов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∑% = Деньги + (Деньги x Процент x Дни) / (100 x 365(6)), где деньги - сум- ма денежных средств на счёте вклада; процент - годовая процентная став- ка; дни - количество дней, за которые начисляется процент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Сложный процент (капита- лизация)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Процент, начисляемый на сумму вклада и сумму ранее начисленных по вкладу про- центов с учётом срока вклада с опреде- лённой договором банковского вклада периодичностью. Начисленные проценты автоматически (ежемесячно, ежегодно), без участия вкладчика, добавляются к ос- новной сумме вклада и тоже приносят доход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∑% = Деньги x (1 + Про- цент x Дни ) n / (100 x 365(6)), где n - количест- во периодов, за которые в течение срока вклада на- числяются проценты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Вклады и кредитование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91" name="Google Shape;191;p8"/>
          <p:cNvGrpSpPr/>
          <p:nvPr/>
        </p:nvGrpSpPr>
        <p:grpSpPr>
          <a:xfrm>
            <a:off x="187058" y="2975858"/>
            <a:ext cx="8769882" cy="3570578"/>
            <a:chOff x="7546" y="122922"/>
            <a:chExt cx="8769882" cy="3570578"/>
          </a:xfrm>
        </p:grpSpPr>
        <p:sp>
          <p:nvSpPr>
            <p:cNvPr id="192" name="Google Shape;192;p8"/>
            <p:cNvSpPr/>
            <p:nvPr/>
          </p:nvSpPr>
          <p:spPr>
            <a:xfrm>
              <a:off x="7744836" y="1537214"/>
              <a:ext cx="91440" cy="2916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8"/>
            <p:cNvSpPr/>
            <p:nvPr/>
          </p:nvSpPr>
          <p:spPr>
            <a:xfrm>
              <a:off x="4392488" y="551209"/>
              <a:ext cx="3398068" cy="2916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4" name="Google Shape;194;p8"/>
            <p:cNvSpPr/>
            <p:nvPr/>
          </p:nvSpPr>
          <p:spPr>
            <a:xfrm>
              <a:off x="5479457" y="1537214"/>
              <a:ext cx="91440" cy="2916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8"/>
            <p:cNvSpPr/>
            <p:nvPr/>
          </p:nvSpPr>
          <p:spPr>
            <a:xfrm>
              <a:off x="4392488" y="551209"/>
              <a:ext cx="1132689" cy="2916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6" name="Google Shape;196;p8"/>
            <p:cNvSpPr/>
            <p:nvPr/>
          </p:nvSpPr>
          <p:spPr>
            <a:xfrm>
              <a:off x="3214078" y="1537214"/>
              <a:ext cx="91440" cy="2916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7" name="Google Shape;197;p8"/>
            <p:cNvSpPr/>
            <p:nvPr/>
          </p:nvSpPr>
          <p:spPr>
            <a:xfrm>
              <a:off x="3259798" y="551209"/>
              <a:ext cx="1132689" cy="29163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8"/>
            <p:cNvSpPr/>
            <p:nvPr/>
          </p:nvSpPr>
          <p:spPr>
            <a:xfrm>
              <a:off x="948699" y="1537214"/>
              <a:ext cx="91440" cy="2916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9" name="Google Shape;199;p8"/>
            <p:cNvSpPr/>
            <p:nvPr/>
          </p:nvSpPr>
          <p:spPr>
            <a:xfrm>
              <a:off x="994419" y="551209"/>
              <a:ext cx="3398068" cy="29163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0" name="Google Shape;200;p8"/>
            <p:cNvSpPr/>
            <p:nvPr/>
          </p:nvSpPr>
          <p:spPr>
            <a:xfrm>
              <a:off x="1896814" y="122922"/>
              <a:ext cx="4991347" cy="42828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8"/>
            <p:cNvSpPr txBox="1"/>
            <p:nvPr/>
          </p:nvSpPr>
          <p:spPr>
            <a:xfrm>
              <a:off x="1896814" y="122922"/>
              <a:ext cx="4991347" cy="4282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принципы кредитования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546" y="842844"/>
              <a:ext cx="1973744" cy="69436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7546" y="842844"/>
              <a:ext cx="1973744" cy="6943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 срочности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7546" y="1828849"/>
              <a:ext cx="1973744" cy="186465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 txBox="1"/>
            <p:nvPr/>
          </p:nvSpPr>
          <p:spPr>
            <a:xfrm>
              <a:off x="7546" y="1828849"/>
              <a:ext cx="1973744" cy="18646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кредит выдаётся на определённый срок, предусмот- ренный догово- ром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2272926" y="842844"/>
              <a:ext cx="1973744" cy="69436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 txBox="1"/>
            <p:nvPr/>
          </p:nvSpPr>
          <p:spPr>
            <a:xfrm>
              <a:off x="2272926" y="842844"/>
              <a:ext cx="1973744" cy="6943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 платности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2272926" y="1828849"/>
              <a:ext cx="1973744" cy="186465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8"/>
            <p:cNvSpPr txBox="1"/>
            <p:nvPr/>
          </p:nvSpPr>
          <p:spPr>
            <a:xfrm>
              <a:off x="2272926" y="1828849"/>
              <a:ext cx="1973744" cy="18646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плата за времен- ное заимствова- ние у банка де- нежных средств (проценты за пользование кре- дитом)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4538305" y="842844"/>
              <a:ext cx="1973744" cy="69436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4538305" y="842844"/>
              <a:ext cx="1973744" cy="6943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 возвратности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538305" y="1828849"/>
              <a:ext cx="1973744" cy="186465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 txBox="1"/>
            <p:nvPr/>
          </p:nvSpPr>
          <p:spPr>
            <a:xfrm>
              <a:off x="4538305" y="1828849"/>
              <a:ext cx="1973744" cy="18646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вся сумма кредита должна быть воз- вращена пол- ностью в опреде- лённый догово- ром срок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03684" y="842844"/>
              <a:ext cx="1973744" cy="69436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 txBox="1"/>
            <p:nvPr/>
          </p:nvSpPr>
          <p:spPr>
            <a:xfrm>
              <a:off x="6803684" y="842844"/>
              <a:ext cx="1973744" cy="6943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 гарантирован-ности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803684" y="1828849"/>
              <a:ext cx="1973744" cy="186465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6803684" y="1828849"/>
              <a:ext cx="1973744" cy="18646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банк оценивает кредитоспособ- ность заёмщика и требует от него имущественный залог или поручи- тельство третьих лиц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8" name="Google Shape;218;p8"/>
          <p:cNvSpPr/>
          <p:nvPr/>
        </p:nvSpPr>
        <p:spPr>
          <a:xfrm>
            <a:off x="152024" y="1333920"/>
            <a:ext cx="8856984" cy="1368152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Система экономических отношений, возникающих в процессе предоставления де- нежных или материальных средств во временное пользование на условиях сроч- ности, платности и возвратности, называется 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кредитом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. Юридическое или физи- ческое лицо, предоставляющее ссуду, называют 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кредитором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, а берущее её – 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заём- щиком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Вклады и кредитование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224" name="Google Shape;224;p9"/>
          <p:cNvGrpSpPr/>
          <p:nvPr/>
        </p:nvGrpSpPr>
        <p:grpSpPr>
          <a:xfrm>
            <a:off x="689367" y="1398998"/>
            <a:ext cx="7837272" cy="5124346"/>
            <a:chOff x="437847" y="1998"/>
            <a:chExt cx="7837272" cy="5124346"/>
          </a:xfrm>
        </p:grpSpPr>
        <p:sp>
          <p:nvSpPr>
            <p:cNvPr id="225" name="Google Shape;225;p9"/>
            <p:cNvSpPr/>
            <p:nvPr/>
          </p:nvSpPr>
          <p:spPr>
            <a:xfrm>
              <a:off x="6350629" y="4037037"/>
              <a:ext cx="91440" cy="32218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6" name="Google Shape;226;p9"/>
            <p:cNvSpPr/>
            <p:nvPr/>
          </p:nvSpPr>
          <p:spPr>
            <a:xfrm>
              <a:off x="6350629" y="2947730"/>
              <a:ext cx="91440" cy="32218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7" name="Google Shape;227;p9"/>
            <p:cNvSpPr/>
            <p:nvPr/>
          </p:nvSpPr>
          <p:spPr>
            <a:xfrm>
              <a:off x="4356483" y="1858423"/>
              <a:ext cx="2039865" cy="32218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8" name="Google Shape;228;p9"/>
            <p:cNvSpPr/>
            <p:nvPr/>
          </p:nvSpPr>
          <p:spPr>
            <a:xfrm>
              <a:off x="2270898" y="4037037"/>
              <a:ext cx="91440" cy="32218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9" name="Google Shape;229;p9"/>
            <p:cNvSpPr/>
            <p:nvPr/>
          </p:nvSpPr>
          <p:spPr>
            <a:xfrm>
              <a:off x="2270898" y="2947730"/>
              <a:ext cx="91440" cy="32218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9"/>
            <p:cNvSpPr/>
            <p:nvPr/>
          </p:nvSpPr>
          <p:spPr>
            <a:xfrm>
              <a:off x="2316618" y="1858423"/>
              <a:ext cx="2039865" cy="32218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9"/>
            <p:cNvSpPr/>
            <p:nvPr/>
          </p:nvSpPr>
          <p:spPr>
            <a:xfrm>
              <a:off x="4310763" y="769116"/>
              <a:ext cx="91440" cy="32218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2" name="Google Shape;232;p9"/>
            <p:cNvSpPr/>
            <p:nvPr/>
          </p:nvSpPr>
          <p:spPr>
            <a:xfrm>
              <a:off x="2413183" y="1998"/>
              <a:ext cx="3886601" cy="76711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2413183" y="1998"/>
              <a:ext cx="3886500" cy="767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Ставка рефинансирования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829760" y="1091306"/>
              <a:ext cx="7053447" cy="76711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829760" y="1091306"/>
              <a:ext cx="7053300" cy="767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величина процентов, которые коммерческие банки уплачивают центральному банку за пользование предоставленными им кредитами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37847" y="2180613"/>
              <a:ext cx="3757541" cy="76711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 txBox="1"/>
            <p:nvPr/>
          </p:nvSpPr>
          <p:spPr>
            <a:xfrm>
              <a:off x="475295" y="2218061"/>
              <a:ext cx="3682500" cy="692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если ставка повышается: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37847" y="3269920"/>
              <a:ext cx="3757541" cy="76711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437847" y="3269920"/>
              <a:ext cx="3757500" cy="767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увеличиваются проценты по кредитам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37847" y="4359227"/>
              <a:ext cx="3757541" cy="76711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 txBox="1"/>
            <p:nvPr/>
          </p:nvSpPr>
          <p:spPr>
            <a:xfrm>
              <a:off x="437847" y="4359227"/>
              <a:ext cx="3757541" cy="7671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увеличиваются проценты по депозитам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517578" y="2180613"/>
              <a:ext cx="3757541" cy="76711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4555026" y="2218061"/>
              <a:ext cx="3682500" cy="692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если ставка понижается: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4517578" y="3269920"/>
              <a:ext cx="3757541" cy="76711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9"/>
            <p:cNvSpPr txBox="1"/>
            <p:nvPr/>
          </p:nvSpPr>
          <p:spPr>
            <a:xfrm>
              <a:off x="4517578" y="3269920"/>
              <a:ext cx="3757500" cy="767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уменьшаются проценты по кредитам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517578" y="4359227"/>
              <a:ext cx="3757541" cy="76711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 txBox="1"/>
            <p:nvPr/>
          </p:nvSpPr>
          <p:spPr>
            <a:xfrm>
              <a:off x="4517578" y="4359227"/>
              <a:ext cx="3757541" cy="7671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уменьшаются проценты по депозитам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usiness_Plan">
  <a:themeElements>
    <a:clrScheme name="Business Plan">
      <a:dk1>
        <a:srgbClr val="000000"/>
      </a:dk1>
      <a:lt1>
        <a:srgbClr val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2016-11-03T16:53:09Z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18.02.2021</vt:lpwstr>
  </property>
</Properties>
</file>