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embeddedFontLst>
    <p:embeddedFont>
      <p:font typeface="Cambria Math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Pv8z/hgrHfFbkzR8jOGAVfDiD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ECFC67-A7A3-436C-8161-C32FA438E65E}">
  <a:tblStyle styleId="{0EECFC67-A7A3-436C-8161-C32FA438E65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CambriaMath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7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27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7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7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7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27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6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36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7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3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8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3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8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8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38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9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30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1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55" name="Google Shape;55;p31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56" name="Google Shape;56;p31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31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8" name="Google Shape;58;p31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31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0" name="Google Shape;60;p31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31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2" name="Google Shape;62;p31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4" name="Google Shape;64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7" name="Google Shape;67;p31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33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33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6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6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6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546755" y="2592151"/>
            <a:ext cx="6292196" cy="9964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5400"/>
              <a:t>Политические идеологии</a:t>
            </a:r>
            <a:endParaRPr b="1" sz="5400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541774" y="3845236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33925" y="715650"/>
            <a:ext cx="784189" cy="70784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53</a:t>
            </a:r>
            <a:endParaRPr b="1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деологии: начало и конец - Sensus Novus"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8295" y="1291472"/>
            <a:ext cx="5453705" cy="4232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виды политической идеологии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46"/>
          <p:cNvSpPr/>
          <p:nvPr/>
        </p:nvSpPr>
        <p:spPr>
          <a:xfrm>
            <a:off x="2153199" y="3053913"/>
            <a:ext cx="7920880" cy="792088"/>
          </a:xfrm>
          <a:prstGeom prst="leftRightArrow">
            <a:avLst>
              <a:gd fmla="val 50000" name="adj1"/>
              <a:gd fmla="val 177421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6"/>
          <p:cNvSpPr/>
          <p:nvPr/>
        </p:nvSpPr>
        <p:spPr>
          <a:xfrm>
            <a:off x="3348183" y="1724573"/>
            <a:ext cx="5472608" cy="4320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Политический спектр идеологий</a:t>
            </a:r>
            <a:endParaRPr b="1" i="0" sz="20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4" name="Google Shape;254;p46"/>
          <p:cNvSpPr/>
          <p:nvPr/>
        </p:nvSpPr>
        <p:spPr>
          <a:xfrm>
            <a:off x="3350553" y="4200413"/>
            <a:ext cx="432048" cy="22322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6"/>
          <p:cNvSpPr txBox="1"/>
          <p:nvPr/>
        </p:nvSpPr>
        <p:spPr>
          <a:xfrm rot="-5400000">
            <a:off x="2410750" y="5182321"/>
            <a:ext cx="2311800" cy="39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анархизм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p46"/>
          <p:cNvSpPr/>
          <p:nvPr/>
        </p:nvSpPr>
        <p:spPr>
          <a:xfrm>
            <a:off x="3918238" y="4200413"/>
            <a:ext cx="432048" cy="22322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6"/>
          <p:cNvSpPr txBox="1"/>
          <p:nvPr/>
        </p:nvSpPr>
        <p:spPr>
          <a:xfrm rot="-5400000">
            <a:off x="2978423" y="5182321"/>
            <a:ext cx="2311800" cy="39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коммунизм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46"/>
          <p:cNvSpPr/>
          <p:nvPr/>
        </p:nvSpPr>
        <p:spPr>
          <a:xfrm>
            <a:off x="4501750" y="4200413"/>
            <a:ext cx="432048" cy="22322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6"/>
          <p:cNvSpPr txBox="1"/>
          <p:nvPr/>
        </p:nvSpPr>
        <p:spPr>
          <a:xfrm rot="-5400000">
            <a:off x="3561947" y="5182321"/>
            <a:ext cx="2311800" cy="39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социализм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0" name="Google Shape;260;p46"/>
          <p:cNvSpPr/>
          <p:nvPr/>
        </p:nvSpPr>
        <p:spPr>
          <a:xfrm>
            <a:off x="5074090" y="4213992"/>
            <a:ext cx="432048" cy="22322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6"/>
          <p:cNvSpPr txBox="1"/>
          <p:nvPr/>
        </p:nvSpPr>
        <p:spPr>
          <a:xfrm rot="-5400000">
            <a:off x="4134270" y="5196651"/>
            <a:ext cx="2311800" cy="39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социал-демократия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46"/>
          <p:cNvSpPr/>
          <p:nvPr/>
        </p:nvSpPr>
        <p:spPr>
          <a:xfrm>
            <a:off x="5652016" y="4213992"/>
            <a:ext cx="432048" cy="22322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6"/>
          <p:cNvSpPr txBox="1"/>
          <p:nvPr/>
        </p:nvSpPr>
        <p:spPr>
          <a:xfrm rot="-5400000">
            <a:off x="4712193" y="5196651"/>
            <a:ext cx="2311800" cy="39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либерализм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4" name="Google Shape;264;p46"/>
          <p:cNvSpPr/>
          <p:nvPr/>
        </p:nvSpPr>
        <p:spPr>
          <a:xfrm>
            <a:off x="6224356" y="4213992"/>
            <a:ext cx="432048" cy="22322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6"/>
          <p:cNvSpPr txBox="1"/>
          <p:nvPr/>
        </p:nvSpPr>
        <p:spPr>
          <a:xfrm rot="-5400000">
            <a:off x="5284542" y="5196651"/>
            <a:ext cx="2311800" cy="39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консерватизм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Google Shape;266;p46"/>
          <p:cNvSpPr/>
          <p:nvPr/>
        </p:nvSpPr>
        <p:spPr>
          <a:xfrm>
            <a:off x="6804144" y="4205052"/>
            <a:ext cx="432048" cy="22322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6"/>
          <p:cNvSpPr txBox="1"/>
          <p:nvPr/>
        </p:nvSpPr>
        <p:spPr>
          <a:xfrm rot="-5400000">
            <a:off x="5864315" y="5187230"/>
            <a:ext cx="2311800" cy="39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национализм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8" name="Google Shape;268;p46"/>
          <p:cNvSpPr/>
          <p:nvPr/>
        </p:nvSpPr>
        <p:spPr>
          <a:xfrm>
            <a:off x="7380208" y="4213992"/>
            <a:ext cx="432048" cy="22322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6"/>
          <p:cNvSpPr txBox="1"/>
          <p:nvPr/>
        </p:nvSpPr>
        <p:spPr>
          <a:xfrm rot="-5400000">
            <a:off x="6440388" y="5196651"/>
            <a:ext cx="2311800" cy="39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шовинизм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46"/>
          <p:cNvSpPr/>
          <p:nvPr/>
        </p:nvSpPr>
        <p:spPr>
          <a:xfrm>
            <a:off x="7956272" y="4213992"/>
            <a:ext cx="432048" cy="22322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6"/>
          <p:cNvSpPr txBox="1"/>
          <p:nvPr/>
        </p:nvSpPr>
        <p:spPr>
          <a:xfrm rot="-5400000">
            <a:off x="7016437" y="5196651"/>
            <a:ext cx="2311800" cy="39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расизм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2" name="Google Shape;272;p46"/>
          <p:cNvSpPr/>
          <p:nvPr/>
        </p:nvSpPr>
        <p:spPr>
          <a:xfrm>
            <a:off x="8528612" y="4200413"/>
            <a:ext cx="432048" cy="22322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6"/>
          <p:cNvSpPr txBox="1"/>
          <p:nvPr/>
        </p:nvSpPr>
        <p:spPr>
          <a:xfrm rot="-5400000">
            <a:off x="7588785" y="5182321"/>
            <a:ext cx="2311800" cy="39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фашизм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p46"/>
          <p:cNvSpPr/>
          <p:nvPr/>
        </p:nvSpPr>
        <p:spPr>
          <a:xfrm>
            <a:off x="2086777" y="2395801"/>
            <a:ext cx="2520280" cy="66396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левые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46"/>
          <p:cNvSpPr/>
          <p:nvPr/>
        </p:nvSpPr>
        <p:spPr>
          <a:xfrm>
            <a:off x="7589803" y="2407354"/>
            <a:ext cx="2520280" cy="66396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правые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виды политической идеологии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1" name="Google Shape;281;p47"/>
          <p:cNvSpPr/>
          <p:nvPr/>
        </p:nvSpPr>
        <p:spPr>
          <a:xfrm>
            <a:off x="2415486" y="4137039"/>
            <a:ext cx="2520280" cy="3168352"/>
          </a:xfrm>
          <a:prstGeom prst="blockArc">
            <a:avLst>
              <a:gd fmla="val 8247889" name="adj1"/>
              <a:gd fmla="val 2543937" name="adj2"/>
              <a:gd fmla="val 17326" name="adj3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7"/>
          <p:cNvSpPr/>
          <p:nvPr/>
        </p:nvSpPr>
        <p:spPr>
          <a:xfrm>
            <a:off x="1996386" y="1472743"/>
            <a:ext cx="8064896" cy="9361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Радикализм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(лат. radicalis – коренной) – это идеологическая и практичес- кая ориентация на коренное и быстрое изменение общества и государст- ва, чаще всего насильственным путём</a:t>
            </a:r>
            <a:endParaRPr b="1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83" name="Google Shape;283;p47"/>
          <p:cNvSpPr/>
          <p:nvPr/>
        </p:nvSpPr>
        <p:spPr>
          <a:xfrm>
            <a:off x="1996386" y="3128927"/>
            <a:ext cx="8064896" cy="64807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Радикализм – не отдельная идеология. Радикалами могут быть как левые, так и правые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84" name="Google Shape;284;p47"/>
          <p:cNvSpPr/>
          <p:nvPr/>
        </p:nvSpPr>
        <p:spPr>
          <a:xfrm>
            <a:off x="5740802" y="2380197"/>
            <a:ext cx="576064" cy="720080"/>
          </a:xfrm>
          <a:prstGeom prst="downArrow">
            <a:avLst>
              <a:gd fmla="val 50000" name="adj1"/>
              <a:gd fmla="val 69467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7"/>
          <p:cNvSpPr/>
          <p:nvPr/>
        </p:nvSpPr>
        <p:spPr>
          <a:xfrm>
            <a:off x="5233791" y="4209047"/>
            <a:ext cx="4837484" cy="225635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Теория подковы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утверждает, что ультрале- вые и ультраправые радикалы на самом де- ле не являются антагонистами и не нахо- дятся на противоположных концах линей- ного политического спектра, а во многом подходят друг на друга, напоминая концы подковы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86" name="Google Shape;286;p47"/>
          <p:cNvSpPr/>
          <p:nvPr/>
        </p:nvSpPr>
        <p:spPr>
          <a:xfrm>
            <a:off x="2451490" y="3625036"/>
            <a:ext cx="2520280" cy="66396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центр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7" name="Google Shape;287;p47"/>
          <p:cNvSpPr/>
          <p:nvPr/>
        </p:nvSpPr>
        <p:spPr>
          <a:xfrm>
            <a:off x="1875934" y="6369287"/>
            <a:ext cx="1835696" cy="66396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ультралевые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Google Shape;288;p47"/>
          <p:cNvSpPr/>
          <p:nvPr/>
        </p:nvSpPr>
        <p:spPr>
          <a:xfrm>
            <a:off x="3639622" y="6369286"/>
            <a:ext cx="1835696" cy="663967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ультраправые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Идеологическое разнообразие современности. Роль идеологии в политике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4" name="Google Shape;294;p48"/>
          <p:cNvGrpSpPr/>
          <p:nvPr/>
        </p:nvGrpSpPr>
        <p:grpSpPr>
          <a:xfrm>
            <a:off x="2191117" y="1404357"/>
            <a:ext cx="8118897" cy="3043705"/>
            <a:chOff x="3695" y="134331"/>
            <a:chExt cx="8118897" cy="3043705"/>
          </a:xfrm>
        </p:grpSpPr>
        <p:sp>
          <p:nvSpPr>
            <p:cNvPr id="295" name="Google Shape;295;p48"/>
            <p:cNvSpPr/>
            <p:nvPr/>
          </p:nvSpPr>
          <p:spPr>
            <a:xfrm>
              <a:off x="3695" y="134331"/>
              <a:ext cx="4770913" cy="7539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8"/>
            <p:cNvSpPr txBox="1"/>
            <p:nvPr/>
          </p:nvSpPr>
          <p:spPr>
            <a:xfrm>
              <a:off x="25776" y="156412"/>
              <a:ext cx="4726751" cy="7097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тенденции в идеологической сфере современного общества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48"/>
            <p:cNvSpPr/>
            <p:nvPr/>
          </p:nvSpPr>
          <p:spPr>
            <a:xfrm>
              <a:off x="480786" y="888235"/>
              <a:ext cx="477091" cy="4310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8" name="Google Shape;298;p48"/>
            <p:cNvSpPr/>
            <p:nvPr/>
          </p:nvSpPr>
          <p:spPr>
            <a:xfrm>
              <a:off x="957878" y="1076711"/>
              <a:ext cx="7164714" cy="4852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8"/>
            <p:cNvSpPr txBox="1"/>
            <p:nvPr/>
          </p:nvSpPr>
          <p:spPr>
            <a:xfrm>
              <a:off x="972090" y="1090923"/>
              <a:ext cx="7136290" cy="4568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дробление суперидеологий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0" name="Google Shape;300;p48"/>
            <p:cNvSpPr/>
            <p:nvPr/>
          </p:nvSpPr>
          <p:spPr>
            <a:xfrm>
              <a:off x="480786" y="888235"/>
              <a:ext cx="477091" cy="12391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1" name="Google Shape;301;p48"/>
            <p:cNvSpPr/>
            <p:nvPr/>
          </p:nvSpPr>
          <p:spPr>
            <a:xfrm>
              <a:off x="957878" y="1750421"/>
              <a:ext cx="7164714" cy="75390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8"/>
            <p:cNvSpPr txBox="1"/>
            <p:nvPr/>
          </p:nvSpPr>
          <p:spPr>
            <a:xfrm>
              <a:off x="979959" y="1772502"/>
              <a:ext cx="7120552" cy="7097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усиление влияния национализма, феминизма, идеологии «зелё- ных», религиозного фундаментализма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48"/>
            <p:cNvSpPr/>
            <p:nvPr/>
          </p:nvSpPr>
          <p:spPr>
            <a:xfrm>
              <a:off x="480786" y="888235"/>
              <a:ext cx="477091" cy="20471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4" name="Google Shape;304;p48"/>
            <p:cNvSpPr/>
            <p:nvPr/>
          </p:nvSpPr>
          <p:spPr>
            <a:xfrm>
              <a:off x="957878" y="2692801"/>
              <a:ext cx="7164714" cy="48523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8"/>
            <p:cNvSpPr txBox="1"/>
            <p:nvPr/>
          </p:nvSpPr>
          <p:spPr>
            <a:xfrm>
              <a:off x="972090" y="2707013"/>
              <a:ext cx="7136290" cy="4568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идеологические заимствования, смешивание различных идей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06" name="Google Shape;306;p48"/>
          <p:cNvSpPr/>
          <p:nvPr/>
        </p:nvSpPr>
        <p:spPr>
          <a:xfrm>
            <a:off x="1131217" y="4582394"/>
            <a:ext cx="9945278" cy="9361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Популизм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(лат. populus – народ) – это выдвижение нереальных, но популярных в конкретной ситуации лозунгов для получения поддержки народа, обещание лёгкого решения острых со- циальных проблем</a:t>
            </a:r>
            <a:endParaRPr b="1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07" name="Google Shape;307;p48"/>
          <p:cNvSpPr/>
          <p:nvPr/>
        </p:nvSpPr>
        <p:spPr>
          <a:xfrm>
            <a:off x="1197205" y="6209928"/>
            <a:ext cx="9879290" cy="48310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Популизм – не идеология, а стиль риторики, обращения к электорату (избирателю)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08" name="Google Shape;308;p48"/>
          <p:cNvSpPr/>
          <p:nvPr/>
        </p:nvSpPr>
        <p:spPr>
          <a:xfrm>
            <a:off x="5783623" y="5527925"/>
            <a:ext cx="576064" cy="691430"/>
          </a:xfrm>
          <a:prstGeom prst="downArrow">
            <a:avLst>
              <a:gd fmla="val 50000" name="adj1"/>
              <a:gd fmla="val 69467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Идеологическое разнообразие современности. Роль идеологии в политике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4" name="Google Shape;314;p49"/>
          <p:cNvSpPr/>
          <p:nvPr/>
        </p:nvSpPr>
        <p:spPr>
          <a:xfrm>
            <a:off x="1104444" y="1438442"/>
            <a:ext cx="9981478" cy="71086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условиях идеологического разнообразия усиливается значение идеологии государства, ко- торая отражает национально-государственные интересы в целом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315" name="Google Shape;31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65" y="2284276"/>
            <a:ext cx="3252319" cy="447474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16" name="Google Shape;316;p49"/>
          <p:cNvSpPr/>
          <p:nvPr/>
        </p:nvSpPr>
        <p:spPr>
          <a:xfrm>
            <a:off x="1095017" y="2303129"/>
            <a:ext cx="6625536" cy="167498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4.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Демократия в Республике Беларусь осуществляется на основе многообразия политических институтов, идеоло- гий и мнений. Идеология политических партий, религиозных или иных общественных объединений, социальных групп не может устанавливаться в качестве обязательной для граж- дан.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Идеологическое разнообразие современности. Роль идеологии в политике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2" name="Google Shape;32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0004" y="1409401"/>
            <a:ext cx="3861318" cy="531264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23" name="Google Shape;323;p50"/>
          <p:cNvSpPr/>
          <p:nvPr/>
        </p:nvSpPr>
        <p:spPr>
          <a:xfrm>
            <a:off x="1131619" y="1447108"/>
            <a:ext cx="6032752" cy="198424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33.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Каждому гарантируется свобода мнений, убеждений и их свободное выражение. Никто не может быть принуждён к выражению своих убеждений или отказу от них. Монополизация средств массовой ин- формации государством, общественными объедине- ниями или отдельными гражданами, а также цензура не допускаются.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Идеологическое разнообразие современности. Роль идеологии в политике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9" name="Google Shape;329;p51"/>
          <p:cNvGrpSpPr/>
          <p:nvPr/>
        </p:nvGrpSpPr>
        <p:grpSpPr>
          <a:xfrm>
            <a:off x="1973389" y="2276879"/>
            <a:ext cx="8126100" cy="3276230"/>
            <a:chOff x="93" y="522124"/>
            <a:chExt cx="8126100" cy="3276230"/>
          </a:xfrm>
        </p:grpSpPr>
        <p:sp>
          <p:nvSpPr>
            <p:cNvPr id="330" name="Google Shape;330;p51"/>
            <p:cNvSpPr/>
            <p:nvPr/>
          </p:nvSpPr>
          <p:spPr>
            <a:xfrm>
              <a:off x="93" y="522124"/>
              <a:ext cx="7116613" cy="113406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1"/>
            <p:cNvSpPr txBox="1"/>
            <p:nvPr/>
          </p:nvSpPr>
          <p:spPr>
            <a:xfrm>
              <a:off x="33308" y="555339"/>
              <a:ext cx="7050183" cy="10676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Сохранение гражданского мира и условий для стабильного  развития общества требует запрещения деятельности тех политических сил, которые: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51"/>
            <p:cNvSpPr/>
            <p:nvPr/>
          </p:nvSpPr>
          <p:spPr>
            <a:xfrm>
              <a:off x="711754" y="1656185"/>
              <a:ext cx="711661" cy="4032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3" name="Google Shape;333;p51"/>
            <p:cNvSpPr/>
            <p:nvPr/>
          </p:nvSpPr>
          <p:spPr>
            <a:xfrm>
              <a:off x="1423415" y="1832509"/>
              <a:ext cx="6702778" cy="45395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1"/>
            <p:cNvSpPr txBox="1"/>
            <p:nvPr/>
          </p:nvSpPr>
          <p:spPr>
            <a:xfrm>
              <a:off x="1436711" y="1845805"/>
              <a:ext cx="6676186" cy="4273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ведут пропаганду войны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51"/>
            <p:cNvSpPr/>
            <p:nvPr/>
          </p:nvSpPr>
          <p:spPr>
            <a:xfrm>
              <a:off x="711754" y="1656185"/>
              <a:ext cx="711661" cy="11592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6" name="Google Shape;336;p51"/>
            <p:cNvSpPr/>
            <p:nvPr/>
          </p:nvSpPr>
          <p:spPr>
            <a:xfrm>
              <a:off x="1423415" y="2462784"/>
              <a:ext cx="6702778" cy="70529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51"/>
            <p:cNvSpPr txBox="1"/>
            <p:nvPr/>
          </p:nvSpPr>
          <p:spPr>
            <a:xfrm>
              <a:off x="1444072" y="2483441"/>
              <a:ext cx="6661464" cy="6639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ведут пропаганду социальной, национальной, религиозной и расовой вражды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51"/>
            <p:cNvSpPr/>
            <p:nvPr/>
          </p:nvSpPr>
          <p:spPr>
            <a:xfrm>
              <a:off x="711754" y="1656185"/>
              <a:ext cx="711661" cy="19151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9" name="Google Shape;339;p51"/>
            <p:cNvSpPr/>
            <p:nvPr/>
          </p:nvSpPr>
          <p:spPr>
            <a:xfrm>
              <a:off x="1423415" y="3344404"/>
              <a:ext cx="6702778" cy="45395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51"/>
            <p:cNvSpPr txBox="1"/>
            <p:nvPr/>
          </p:nvSpPr>
          <p:spPr>
            <a:xfrm>
              <a:off x="1436711" y="3357700"/>
              <a:ext cx="6676186" cy="4273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имеют целью насильственное изменение конституционного строя</a:t>
              </a:r>
              <a:endParaRPr b="0" i="0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347" name="Google Shape;347;p25"/>
          <p:cNvSpPr txBox="1"/>
          <p:nvPr>
            <p:ph idx="1" type="body"/>
          </p:nvPr>
        </p:nvSpPr>
        <p:spPr>
          <a:xfrm>
            <a:off x="1104900" y="1483743"/>
            <a:ext cx="5822111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66700" lvl="0" marL="2667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1. Данилов А.Н. и др. Обществоведение: Учебное по- собие для 10 класса. / Под ред. А.Н.Данилова. – Минск: Адукацыя і выхаванне, 2020, §10.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8" name="Google Shape;3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468" y="1483743"/>
            <a:ext cx="3966058" cy="52090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ru-RU"/>
              <a:t>Понятие и функции политической идеологии.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ru-RU"/>
              <a:t>Основные виды политической идеологии.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ru-RU"/>
              <a:t>Идеологическое разнообразие современности. Роль идеологии в политике.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Понятие и функции политической идеологии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39"/>
          <p:cNvSpPr txBox="1"/>
          <p:nvPr/>
        </p:nvSpPr>
        <p:spPr>
          <a:xfrm>
            <a:off x="7097330" y="6419035"/>
            <a:ext cx="4040350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Антуан Дестют де Траси (1754-1836 гг.)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Google Shape;140;p39"/>
          <p:cNvSpPr/>
          <p:nvPr/>
        </p:nvSpPr>
        <p:spPr>
          <a:xfrm>
            <a:off x="1116172" y="1431628"/>
            <a:ext cx="5850236" cy="88736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Французский философ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Антуан Дестют де Траси 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кон- це XVIII в. ввёл понятие «идеология» для обозначения науки об общих принципах формирования идей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Idealogue vs. Ideologue - What's the difference? | Ask Difference" id="141" name="Google Shape;14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9623" y="1431627"/>
            <a:ext cx="4013371" cy="496855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2" name="Google Shape;142;p39"/>
          <p:cNvSpPr/>
          <p:nvPr/>
        </p:nvSpPr>
        <p:spPr>
          <a:xfrm>
            <a:off x="1106744" y="2453604"/>
            <a:ext cx="5859663" cy="144909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Политическая идеология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 совокупность идей, идеалов, ценностей, в которых отражаются значимые,  существенные интересы определённых социальных слоёв, стремящихся реализовать их с помощью госу- дарственной власти</a:t>
            </a:r>
            <a:endParaRPr/>
          </a:p>
        </p:txBody>
      </p:sp>
      <p:sp>
        <p:nvSpPr>
          <p:cNvPr id="143" name="Google Shape;143;p39"/>
          <p:cNvSpPr/>
          <p:nvPr/>
        </p:nvSpPr>
        <p:spPr>
          <a:xfrm>
            <a:off x="1163305" y="4965486"/>
            <a:ext cx="5784249" cy="69859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Мировоззренческая основа политики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4" name="Google Shape;144;p39"/>
          <p:cNvSpPr/>
          <p:nvPr/>
        </p:nvSpPr>
        <p:spPr>
          <a:xfrm>
            <a:off x="3743317" y="3919667"/>
            <a:ext cx="648072" cy="1008112"/>
          </a:xfrm>
          <a:prstGeom prst="downArrow">
            <a:avLst>
              <a:gd fmla="val 50000" name="adj1"/>
              <a:gd fmla="val 75291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Понятие и функции политической идеологии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0" name="Google Shape;150;p40"/>
          <p:cNvGrpSpPr/>
          <p:nvPr/>
        </p:nvGrpSpPr>
        <p:grpSpPr>
          <a:xfrm>
            <a:off x="2071429" y="1979874"/>
            <a:ext cx="7991814" cy="4264252"/>
            <a:chOff x="536" y="432045"/>
            <a:chExt cx="7991814" cy="4264252"/>
          </a:xfrm>
        </p:grpSpPr>
        <p:sp>
          <p:nvSpPr>
            <p:cNvPr id="151" name="Google Shape;151;p40"/>
            <p:cNvSpPr/>
            <p:nvPr/>
          </p:nvSpPr>
          <p:spPr>
            <a:xfrm>
              <a:off x="6778237" y="2466979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2" name="Google Shape;152;p40"/>
            <p:cNvSpPr/>
            <p:nvPr/>
          </p:nvSpPr>
          <p:spPr>
            <a:xfrm>
              <a:off x="3996444" y="1202484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3" name="Google Shape;153;p40"/>
            <p:cNvSpPr/>
            <p:nvPr/>
          </p:nvSpPr>
          <p:spPr>
            <a:xfrm>
              <a:off x="3950724" y="2466979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" name="Google Shape;154;p40"/>
            <p:cNvSpPr/>
            <p:nvPr/>
          </p:nvSpPr>
          <p:spPr>
            <a:xfrm>
              <a:off x="3950724" y="1202484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5" name="Google Shape;155;p40"/>
            <p:cNvSpPr/>
            <p:nvPr/>
          </p:nvSpPr>
          <p:spPr>
            <a:xfrm>
              <a:off x="1123210" y="2466979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40"/>
            <p:cNvSpPr/>
            <p:nvPr/>
          </p:nvSpPr>
          <p:spPr>
            <a:xfrm>
              <a:off x="1168930" y="1202484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40"/>
            <p:cNvSpPr/>
            <p:nvPr/>
          </p:nvSpPr>
          <p:spPr>
            <a:xfrm>
              <a:off x="2088234" y="432045"/>
              <a:ext cx="3816418" cy="7704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0"/>
            <p:cNvSpPr txBox="1"/>
            <p:nvPr/>
          </p:nvSpPr>
          <p:spPr>
            <a:xfrm>
              <a:off x="2088234" y="432045"/>
              <a:ext cx="3816418" cy="7704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Уровни идеологии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40"/>
            <p:cNvSpPr/>
            <p:nvPr/>
          </p:nvSpPr>
          <p:spPr>
            <a:xfrm>
              <a:off x="536" y="1693210"/>
              <a:ext cx="2336787" cy="77376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0"/>
            <p:cNvSpPr txBox="1"/>
            <p:nvPr/>
          </p:nvSpPr>
          <p:spPr>
            <a:xfrm>
              <a:off x="536" y="1693210"/>
              <a:ext cx="2336787" cy="773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теоретический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40"/>
            <p:cNvSpPr/>
            <p:nvPr/>
          </p:nvSpPr>
          <p:spPr>
            <a:xfrm>
              <a:off x="536" y="2957704"/>
              <a:ext cx="2336787" cy="173859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0"/>
            <p:cNvSpPr txBox="1"/>
            <p:nvPr/>
          </p:nvSpPr>
          <p:spPr>
            <a:xfrm>
              <a:off x="536" y="2957704"/>
              <a:ext cx="2336787" cy="17385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теории, общественные идеалы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40"/>
            <p:cNvSpPr/>
            <p:nvPr/>
          </p:nvSpPr>
          <p:spPr>
            <a:xfrm>
              <a:off x="2828050" y="1693210"/>
              <a:ext cx="2336787" cy="77376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0"/>
            <p:cNvSpPr txBox="1"/>
            <p:nvPr/>
          </p:nvSpPr>
          <p:spPr>
            <a:xfrm>
              <a:off x="2828050" y="1693210"/>
              <a:ext cx="2336787" cy="773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программно- политический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40"/>
            <p:cNvSpPr/>
            <p:nvPr/>
          </p:nvSpPr>
          <p:spPr>
            <a:xfrm>
              <a:off x="2828050" y="2957704"/>
              <a:ext cx="2336787" cy="173859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0"/>
            <p:cNvSpPr txBox="1"/>
            <p:nvPr/>
          </p:nvSpPr>
          <p:spPr>
            <a:xfrm>
              <a:off x="2828050" y="2957704"/>
              <a:ext cx="2336787" cy="17385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программы партий, предвыборные платформы, лозунги, заявления лидеров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40"/>
            <p:cNvSpPr/>
            <p:nvPr/>
          </p:nvSpPr>
          <p:spPr>
            <a:xfrm>
              <a:off x="5655563" y="1693210"/>
              <a:ext cx="2336787" cy="77376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0"/>
            <p:cNvSpPr txBox="1"/>
            <p:nvPr/>
          </p:nvSpPr>
          <p:spPr>
            <a:xfrm>
              <a:off x="5655563" y="1693210"/>
              <a:ext cx="2336787" cy="773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обыденный (поведенческий)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40"/>
            <p:cNvSpPr/>
            <p:nvPr/>
          </p:nvSpPr>
          <p:spPr>
            <a:xfrm>
              <a:off x="5655563" y="2957704"/>
              <a:ext cx="2336787" cy="173859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0"/>
            <p:cNvSpPr txBox="1"/>
            <p:nvPr/>
          </p:nvSpPr>
          <p:spPr>
            <a:xfrm>
              <a:off x="5655563" y="2957704"/>
              <a:ext cx="2336787" cy="17385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убеждения конкретных людей, социальных групп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виды политической идеологии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6" name="Google Shape;176;p41"/>
          <p:cNvGrpSpPr/>
          <p:nvPr/>
        </p:nvGrpSpPr>
        <p:grpSpPr>
          <a:xfrm>
            <a:off x="2033722" y="1866752"/>
            <a:ext cx="7991814" cy="4264252"/>
            <a:chOff x="536" y="432045"/>
            <a:chExt cx="7991814" cy="4264252"/>
          </a:xfrm>
        </p:grpSpPr>
        <p:sp>
          <p:nvSpPr>
            <p:cNvPr id="177" name="Google Shape;177;p41"/>
            <p:cNvSpPr/>
            <p:nvPr/>
          </p:nvSpPr>
          <p:spPr>
            <a:xfrm>
              <a:off x="6778237" y="2466979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41"/>
            <p:cNvSpPr/>
            <p:nvPr/>
          </p:nvSpPr>
          <p:spPr>
            <a:xfrm>
              <a:off x="3996444" y="1202484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9" name="Google Shape;179;p41"/>
            <p:cNvSpPr/>
            <p:nvPr/>
          </p:nvSpPr>
          <p:spPr>
            <a:xfrm>
              <a:off x="3950724" y="2466979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41"/>
            <p:cNvSpPr/>
            <p:nvPr/>
          </p:nvSpPr>
          <p:spPr>
            <a:xfrm>
              <a:off x="3950724" y="1202484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41"/>
            <p:cNvSpPr/>
            <p:nvPr/>
          </p:nvSpPr>
          <p:spPr>
            <a:xfrm>
              <a:off x="1123210" y="2466979"/>
              <a:ext cx="91440" cy="49072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41"/>
            <p:cNvSpPr/>
            <p:nvPr/>
          </p:nvSpPr>
          <p:spPr>
            <a:xfrm>
              <a:off x="1168930" y="1202484"/>
              <a:ext cx="2827513" cy="49072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41"/>
            <p:cNvSpPr/>
            <p:nvPr/>
          </p:nvSpPr>
          <p:spPr>
            <a:xfrm>
              <a:off x="2088234" y="432045"/>
              <a:ext cx="3816418" cy="7704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1"/>
            <p:cNvSpPr txBox="1"/>
            <p:nvPr/>
          </p:nvSpPr>
          <p:spPr>
            <a:xfrm>
              <a:off x="2088234" y="432045"/>
              <a:ext cx="3816418" cy="7704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Возникновение идеологий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>
              <a:off x="536" y="1693210"/>
              <a:ext cx="2336787" cy="77376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1"/>
            <p:cNvSpPr txBox="1"/>
            <p:nvPr/>
          </p:nvSpPr>
          <p:spPr>
            <a:xfrm>
              <a:off x="536" y="1693210"/>
              <a:ext cx="2336787" cy="773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либерализм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41"/>
            <p:cNvSpPr/>
            <p:nvPr/>
          </p:nvSpPr>
          <p:spPr>
            <a:xfrm>
              <a:off x="536" y="2957704"/>
              <a:ext cx="2336787" cy="173859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1"/>
            <p:cNvSpPr txBox="1"/>
            <p:nvPr/>
          </p:nvSpPr>
          <p:spPr>
            <a:xfrm>
              <a:off x="536" y="2957704"/>
              <a:ext cx="2336787" cy="17385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(лат. liberalis – свобод- ный) возник в XVII- XVIII вв. в период бур- жуазных революций 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41"/>
            <p:cNvSpPr/>
            <p:nvPr/>
          </p:nvSpPr>
          <p:spPr>
            <a:xfrm>
              <a:off x="2828050" y="1693210"/>
              <a:ext cx="2336787" cy="77376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1"/>
            <p:cNvSpPr txBox="1"/>
            <p:nvPr/>
          </p:nvSpPr>
          <p:spPr>
            <a:xfrm>
              <a:off x="2828050" y="1693210"/>
              <a:ext cx="2336787" cy="773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консерватизм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41"/>
            <p:cNvSpPr/>
            <p:nvPr/>
          </p:nvSpPr>
          <p:spPr>
            <a:xfrm>
              <a:off x="2828050" y="2957704"/>
              <a:ext cx="2336787" cy="173859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1"/>
            <p:cNvSpPr txBox="1"/>
            <p:nvPr/>
          </p:nvSpPr>
          <p:spPr>
            <a:xfrm>
              <a:off x="2828050" y="2957704"/>
              <a:ext cx="2336787" cy="17385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(лат. conservo – сох- ранять, беречь) воз- ник в конце XVIII в. как реакция на рево- люции и либерализм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>
              <a:off x="5655563" y="1693210"/>
              <a:ext cx="2336787" cy="77376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1"/>
            <p:cNvSpPr txBox="1"/>
            <p:nvPr/>
          </p:nvSpPr>
          <p:spPr>
            <a:xfrm>
              <a:off x="5655563" y="1693210"/>
              <a:ext cx="2336787" cy="7737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>
              <a:off x="5655563" y="2957704"/>
              <a:ext cx="2336787" cy="173859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1"/>
            <p:cNvSpPr txBox="1"/>
            <p:nvPr/>
          </p:nvSpPr>
          <p:spPr>
            <a:xfrm>
              <a:off x="5655563" y="2957704"/>
              <a:ext cx="2336787" cy="17385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(лат. socialis – общест- венный) возник в на- чале XIX в. как идео- логия рабочего клас- са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виды политической идеологии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2"/>
          <p:cNvSpPr/>
          <p:nvPr/>
        </p:nvSpPr>
        <p:spPr>
          <a:xfrm>
            <a:off x="4676014" y="1440510"/>
            <a:ext cx="2880320" cy="4320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Суперидеологии</a:t>
            </a:r>
            <a:endParaRPr b="1" i="0" sz="20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03" name="Google Shape;203;p42"/>
          <p:cNvSpPr/>
          <p:nvPr/>
        </p:nvSpPr>
        <p:spPr>
          <a:xfrm>
            <a:off x="5846144" y="1875536"/>
            <a:ext cx="540060" cy="720080"/>
          </a:xfrm>
          <a:prstGeom prst="downArrow">
            <a:avLst>
              <a:gd fmla="val 50000" name="adj1"/>
              <a:gd fmla="val 75291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4" name="Google Shape;204;p42"/>
          <p:cNvGraphicFramePr/>
          <p:nvPr/>
        </p:nvGraphicFramePr>
        <p:xfrm>
          <a:off x="2155734" y="25912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{0EECFC67-A7A3-436C-8161-C32FA438E65E}</a:tableStyleId>
              </a:tblPr>
              <a:tblGrid>
                <a:gridCol w="3960450"/>
                <a:gridCol w="3960450"/>
              </a:tblGrid>
              <a:tr h="4898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Либерализм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58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Классический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Современный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16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Индивидуализм, свобода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личности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Индивидуальная свобода, само- ценность человеческой личности, права и свободы человека.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Защита частной собственности и рыночной экономики, невмеша- тельство государства в сферу эко- номики.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 должно регулиро- вать рынок и придавать экономи- ке социальную направленность, защищать многообразие форм собственности, проводить эконо- мические и социальные реформы, последовательно реализовывать всё более расширяющиеся права и свободы человека.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виды политической идеологии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43"/>
          <p:cNvSpPr/>
          <p:nvPr/>
        </p:nvSpPr>
        <p:spPr>
          <a:xfrm>
            <a:off x="4676014" y="1440510"/>
            <a:ext cx="2880320" cy="4320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Суперидеологии</a:t>
            </a:r>
            <a:endParaRPr b="1" i="0" sz="20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11" name="Google Shape;211;p43"/>
          <p:cNvSpPr/>
          <p:nvPr/>
        </p:nvSpPr>
        <p:spPr>
          <a:xfrm>
            <a:off x="5846144" y="1875536"/>
            <a:ext cx="540060" cy="720080"/>
          </a:xfrm>
          <a:prstGeom prst="downArrow">
            <a:avLst>
              <a:gd fmla="val 50000" name="adj1"/>
              <a:gd fmla="val 75291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2" name="Google Shape;212;p43"/>
          <p:cNvGraphicFramePr/>
          <p:nvPr/>
        </p:nvGraphicFramePr>
        <p:xfrm>
          <a:off x="2193441" y="26195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{0EECFC67-A7A3-436C-8161-C32FA438E65E}</a:tableStyleId>
              </a:tblPr>
              <a:tblGrid>
                <a:gridCol w="3960450"/>
                <a:gridCol w="3960450"/>
              </a:tblGrid>
              <a:tr h="4898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Консерватизм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58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Классический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Современный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16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Традиционализм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Традиционные ценности (семей- ные, монархические, религиозные и др.).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Частная собственность священна и неприкосновенна.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Против революционных преобра- зований.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Преемственность и стабильность - необходимые условия сохранения целостности общества и тради- ционных ценностей в период гло- бальных изменений.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Признание необходимости ре- форм, которые должны опираться на традиционные устои.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Необходимость авторитетного и сильного государства.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виды политической идеологии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8" name="Google Shape;218;p44"/>
          <p:cNvSpPr/>
          <p:nvPr/>
        </p:nvSpPr>
        <p:spPr>
          <a:xfrm>
            <a:off x="4676014" y="1440510"/>
            <a:ext cx="2880320" cy="4320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Суперидеологии</a:t>
            </a:r>
            <a:endParaRPr b="1" i="0" sz="20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19" name="Google Shape;219;p44"/>
          <p:cNvSpPr/>
          <p:nvPr/>
        </p:nvSpPr>
        <p:spPr>
          <a:xfrm>
            <a:off x="5846144" y="1875536"/>
            <a:ext cx="540060" cy="720080"/>
          </a:xfrm>
          <a:prstGeom prst="downArrow">
            <a:avLst>
              <a:gd fmla="val 50000" name="adj1"/>
              <a:gd fmla="val 75291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0" name="Google Shape;220;p44"/>
          <p:cNvGraphicFramePr/>
          <p:nvPr/>
        </p:nvGraphicFramePr>
        <p:xfrm>
          <a:off x="2193442" y="26100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{0EECFC67-A7A3-436C-8161-C32FA438E65E}</a:tableStyleId>
              </a:tblPr>
              <a:tblGrid>
                <a:gridCol w="3960450"/>
                <a:gridCol w="3960450"/>
              </a:tblGrid>
              <a:tr h="4898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Социализм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58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Классический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Современный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6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Коллективизм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Приоритет интересов социальной  общности и общего блага над ин- тересами личности.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Справедливое общество на основе общественной собственности и социального равенства.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Проведение преобразований (ре- волюционным путём – комму- низм, реформы - социал-рефор- мизм).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• Расширение участия граждан в управлении государством при сохранении и совершенствовании современных демократических институтов.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Усиление социальной направлен- ности экономической сферы, функционирование смешанной экономики.</a:t>
                      </a:r>
                      <a:endParaRPr/>
                    </a:p>
                    <a:p>
                      <a:pPr indent="-180975" lvl="0" marL="1809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Ориентация на высокое качество жизни для всех слоёв населения, борьбу с бедностью.</a:t>
                      </a:r>
                      <a:endParaRPr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Основные виды политической идеологии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6" name="Google Shape;226;p45"/>
          <p:cNvGrpSpPr/>
          <p:nvPr/>
        </p:nvGrpSpPr>
        <p:grpSpPr>
          <a:xfrm>
            <a:off x="2068538" y="1599140"/>
            <a:ext cx="8057564" cy="5003458"/>
            <a:chOff x="3665" y="98446"/>
            <a:chExt cx="8057564" cy="5003458"/>
          </a:xfrm>
        </p:grpSpPr>
        <p:sp>
          <p:nvSpPr>
            <p:cNvPr id="227" name="Google Shape;227;p45"/>
            <p:cNvSpPr/>
            <p:nvPr/>
          </p:nvSpPr>
          <p:spPr>
            <a:xfrm>
              <a:off x="6105394" y="3691705"/>
              <a:ext cx="91440" cy="41710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45"/>
            <p:cNvSpPr/>
            <p:nvPr/>
          </p:nvSpPr>
          <p:spPr>
            <a:xfrm>
              <a:off x="6105394" y="2281505"/>
              <a:ext cx="91440" cy="41710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45"/>
            <p:cNvSpPr/>
            <p:nvPr/>
          </p:nvSpPr>
          <p:spPr>
            <a:xfrm>
              <a:off x="4032448" y="871305"/>
              <a:ext cx="2118666" cy="41710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45"/>
            <p:cNvSpPr/>
            <p:nvPr/>
          </p:nvSpPr>
          <p:spPr>
            <a:xfrm>
              <a:off x="1868061" y="3691705"/>
              <a:ext cx="91440" cy="41710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45"/>
            <p:cNvSpPr/>
            <p:nvPr/>
          </p:nvSpPr>
          <p:spPr>
            <a:xfrm>
              <a:off x="1868061" y="2281505"/>
              <a:ext cx="91440" cy="41710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45"/>
            <p:cNvSpPr/>
            <p:nvPr/>
          </p:nvSpPr>
          <p:spPr>
            <a:xfrm>
              <a:off x="1913781" y="871305"/>
              <a:ext cx="2118666" cy="41710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3" name="Google Shape;233;p45"/>
            <p:cNvSpPr/>
            <p:nvPr/>
          </p:nvSpPr>
          <p:spPr>
            <a:xfrm>
              <a:off x="1800200" y="98446"/>
              <a:ext cx="4464494" cy="77285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5"/>
            <p:cNvSpPr txBox="1"/>
            <p:nvPr/>
          </p:nvSpPr>
          <p:spPr>
            <a:xfrm>
              <a:off x="1800200" y="98446"/>
              <a:ext cx="4464494" cy="7728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Политический спектр идеологий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45"/>
            <p:cNvSpPr/>
            <p:nvPr/>
          </p:nvSpPr>
          <p:spPr>
            <a:xfrm>
              <a:off x="3665" y="1288406"/>
              <a:ext cx="3820231" cy="99309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5"/>
            <p:cNvSpPr txBox="1"/>
            <p:nvPr/>
          </p:nvSpPr>
          <p:spPr>
            <a:xfrm>
              <a:off x="3665" y="1288406"/>
              <a:ext cx="3820231" cy="9930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левые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45"/>
            <p:cNvSpPr/>
            <p:nvPr/>
          </p:nvSpPr>
          <p:spPr>
            <a:xfrm>
              <a:off x="3665" y="2698606"/>
              <a:ext cx="3820231" cy="99309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5"/>
            <p:cNvSpPr txBox="1"/>
            <p:nvPr/>
          </p:nvSpPr>
          <p:spPr>
            <a:xfrm>
              <a:off x="3665" y="2698606"/>
              <a:ext cx="3820231" cy="9930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защита интересов трудящихся, социальная справедливость и равенство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45"/>
            <p:cNvSpPr/>
            <p:nvPr/>
          </p:nvSpPr>
          <p:spPr>
            <a:xfrm>
              <a:off x="3665" y="4108806"/>
              <a:ext cx="3820231" cy="99309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5"/>
            <p:cNvSpPr txBox="1"/>
            <p:nvPr/>
          </p:nvSpPr>
          <p:spPr>
            <a:xfrm>
              <a:off x="3665" y="4108806"/>
              <a:ext cx="3820231" cy="9930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социализм, социал-демократизм, коммунизм, анархизм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45"/>
            <p:cNvSpPr/>
            <p:nvPr/>
          </p:nvSpPr>
          <p:spPr>
            <a:xfrm>
              <a:off x="4240998" y="1288406"/>
              <a:ext cx="3820231" cy="99309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5"/>
            <p:cNvSpPr txBox="1"/>
            <p:nvPr/>
          </p:nvSpPr>
          <p:spPr>
            <a:xfrm>
              <a:off x="4240998" y="1288406"/>
              <a:ext cx="3820231" cy="9930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правые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45"/>
            <p:cNvSpPr/>
            <p:nvPr/>
          </p:nvSpPr>
          <p:spPr>
            <a:xfrm>
              <a:off x="4240998" y="2698606"/>
              <a:ext cx="3820231" cy="99309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5"/>
            <p:cNvSpPr txBox="1"/>
            <p:nvPr/>
          </p:nvSpPr>
          <p:spPr>
            <a:xfrm>
              <a:off x="4240998" y="2698606"/>
              <a:ext cx="3820231" cy="9930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защита устоявшихся ценностей, поддержание сложившегося иерар- хического устройства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45"/>
            <p:cNvSpPr/>
            <p:nvPr/>
          </p:nvSpPr>
          <p:spPr>
            <a:xfrm>
              <a:off x="4240998" y="4108806"/>
              <a:ext cx="3820231" cy="99309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5"/>
            <p:cNvSpPr txBox="1"/>
            <p:nvPr/>
          </p:nvSpPr>
          <p:spPr>
            <a:xfrm>
              <a:off x="4240998" y="4108806"/>
              <a:ext cx="3820231" cy="9930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либерализм, консерватизм, нацио- нализм, шовинизм, расизм, фашизм, религиозный фундаментализм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19.05.2022</vt:lpwstr>
  </property>
</Properties>
</file>