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embeddedFontLst>
    <p:embeddedFont>
      <p:font typeface="Cambria Math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icIvRY7Vz+FB9Z/nCo5KUa4OxM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EF58A62-C9FB-4643-86C0-8B3C10A2F187}">
  <a:tblStyle styleId="{4EF58A62-C9FB-4643-86C0-8B3C10A2F18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CambriaMath-regular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5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6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6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9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1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41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10"/>
          <p:cNvGrpSpPr/>
          <p:nvPr/>
        </p:nvGrpSpPr>
        <p:grpSpPr>
          <a:xfrm>
            <a:off x="112142" y="1335171"/>
            <a:ext cx="5676184" cy="1889184"/>
            <a:chOff x="67" y="2742038"/>
            <a:chExt cx="4010278" cy="2634131"/>
          </a:xfrm>
        </p:grpSpPr>
        <p:sp>
          <p:nvSpPr>
            <p:cNvPr id="219" name="Google Shape;219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0"/>
            <p:cNvSpPr txBox="1"/>
            <p:nvPr/>
          </p:nvSpPr>
          <p:spPr>
            <a:xfrm>
              <a:off x="55079" y="2754370"/>
              <a:ext cx="3900255" cy="26217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30. Ограничение дееспособности граждан.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 Гражданин, у которого вследствие психического расстройства (заболевания) ограничена способ- ность понимать значение своих действий или руко- водить ими, может быть ограничен в дееспособ- ности судом... Над ним устанавливается попечитель- ство.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21" name="Google Shape;221;p10"/>
          <p:cNvSpPr txBox="1"/>
          <p:nvPr/>
        </p:nvSpPr>
        <p:spPr>
          <a:xfrm>
            <a:off x="5883666" y="5768085"/>
            <a:ext cx="31224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222" name="Google Shape;222;p10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5883667" y="1352423"/>
            <a:ext cx="3122309" cy="438414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23" name="Google Shape;223;p10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1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29" name="Google Shape;229;p11"/>
          <p:cNvGrpSpPr/>
          <p:nvPr/>
        </p:nvGrpSpPr>
        <p:grpSpPr>
          <a:xfrm>
            <a:off x="156356" y="1182616"/>
            <a:ext cx="8745020" cy="4673920"/>
            <a:chOff x="44214" y="798"/>
            <a:chExt cx="8745020" cy="4673920"/>
          </a:xfrm>
        </p:grpSpPr>
        <p:sp>
          <p:nvSpPr>
            <p:cNvPr id="230" name="Google Shape;230;p11"/>
            <p:cNvSpPr/>
            <p:nvPr/>
          </p:nvSpPr>
          <p:spPr>
            <a:xfrm>
              <a:off x="44214" y="798"/>
              <a:ext cx="7984217" cy="94909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1"/>
            <p:cNvSpPr txBox="1"/>
            <p:nvPr/>
          </p:nvSpPr>
          <p:spPr>
            <a:xfrm>
              <a:off x="72012" y="28596"/>
              <a:ext cx="7928621" cy="89349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Гражданин, дееспособность которого ограничена вследствие психического расстройства (заболевания), вправе самостоятельно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(Гражданский кодекс Республики Беларусь, ст. 30):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2" name="Google Shape;232;p11"/>
            <p:cNvSpPr/>
            <p:nvPr/>
          </p:nvSpPr>
          <p:spPr>
            <a:xfrm>
              <a:off x="842636" y="949892"/>
              <a:ext cx="798421" cy="50091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3" name="Google Shape;233;p11"/>
            <p:cNvSpPr/>
            <p:nvPr/>
          </p:nvSpPr>
          <p:spPr>
            <a:xfrm>
              <a:off x="1641057" y="1175257"/>
              <a:ext cx="7148177" cy="551107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1"/>
            <p:cNvSpPr txBox="1"/>
            <p:nvPr/>
          </p:nvSpPr>
          <p:spPr>
            <a:xfrm>
              <a:off x="1657198" y="1191398"/>
              <a:ext cx="7115895" cy="5188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совершать мелкие бытовые сделки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11"/>
            <p:cNvSpPr/>
            <p:nvPr/>
          </p:nvSpPr>
          <p:spPr>
            <a:xfrm>
              <a:off x="842636" y="949892"/>
              <a:ext cx="798421" cy="143227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6" name="Google Shape;236;p11"/>
            <p:cNvSpPr/>
            <p:nvPr/>
          </p:nvSpPr>
          <p:spPr>
            <a:xfrm>
              <a:off x="1641057" y="1951730"/>
              <a:ext cx="7148177" cy="86087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1"/>
            <p:cNvSpPr txBox="1"/>
            <p:nvPr/>
          </p:nvSpPr>
          <p:spPr>
            <a:xfrm>
              <a:off x="1666271" y="1976944"/>
              <a:ext cx="7097749" cy="8104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совершать сделки, направленные на безвозмездное получение выгод, не требующие нотариального удостоверения либо госу- дарственной регистрации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8" name="Google Shape;238;p11"/>
            <p:cNvSpPr/>
            <p:nvPr/>
          </p:nvSpPr>
          <p:spPr>
            <a:xfrm>
              <a:off x="842636" y="949892"/>
              <a:ext cx="798421" cy="253881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9" name="Google Shape;239;p11"/>
            <p:cNvSpPr/>
            <p:nvPr/>
          </p:nvSpPr>
          <p:spPr>
            <a:xfrm>
              <a:off x="1641057" y="3037972"/>
              <a:ext cx="7148177" cy="9014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1"/>
            <p:cNvSpPr txBox="1"/>
            <p:nvPr/>
          </p:nvSpPr>
          <p:spPr>
            <a:xfrm>
              <a:off x="1667460" y="3064375"/>
              <a:ext cx="7095371" cy="8486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совершать сделки по распоряжению средствами, предоставленны- ми попечителем или с согласия последнего третьим лицом для оп- ределённой цели или свободного распоряжения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11"/>
            <p:cNvSpPr/>
            <p:nvPr/>
          </p:nvSpPr>
          <p:spPr>
            <a:xfrm>
              <a:off x="842636" y="949892"/>
              <a:ext cx="798421" cy="34698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2" name="Google Shape;242;p11"/>
            <p:cNvSpPr/>
            <p:nvPr/>
          </p:nvSpPr>
          <p:spPr>
            <a:xfrm>
              <a:off x="1641057" y="4164798"/>
              <a:ext cx="7148177" cy="50992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1"/>
            <p:cNvSpPr txBox="1"/>
            <p:nvPr/>
          </p:nvSpPr>
          <p:spPr>
            <a:xfrm>
              <a:off x="1655992" y="4179733"/>
              <a:ext cx="7118307" cy="4800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получать заработок, пенсию и иные доходы и распоряжаться ими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44" name="Google Shape;244;p11"/>
          <p:cNvGrpSpPr/>
          <p:nvPr/>
        </p:nvGrpSpPr>
        <p:grpSpPr>
          <a:xfrm>
            <a:off x="215661" y="6120439"/>
            <a:ext cx="8729932" cy="551107"/>
            <a:chOff x="1641057" y="1175257"/>
            <a:chExt cx="7148177" cy="551107"/>
          </a:xfrm>
        </p:grpSpPr>
        <p:sp>
          <p:nvSpPr>
            <p:cNvPr id="245" name="Google Shape;245;p11"/>
            <p:cNvSpPr/>
            <p:nvPr/>
          </p:nvSpPr>
          <p:spPr>
            <a:xfrm>
              <a:off x="1641057" y="1175257"/>
              <a:ext cx="7148177" cy="551107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1"/>
            <p:cNvSpPr txBox="1"/>
            <p:nvPr/>
          </p:nvSpPr>
          <p:spPr>
            <a:xfrm>
              <a:off x="1657198" y="1191398"/>
              <a:ext cx="7115895" cy="51882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Совершать другие сделки такой гражданин может с согласия попечителя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1" name="Google Shape;251;p12"/>
          <p:cNvGrpSpPr/>
          <p:nvPr/>
        </p:nvGrpSpPr>
        <p:grpSpPr>
          <a:xfrm>
            <a:off x="112142" y="1749239"/>
            <a:ext cx="5676184" cy="1563304"/>
            <a:chOff x="67" y="2742038"/>
            <a:chExt cx="4010278" cy="2634131"/>
          </a:xfrm>
        </p:grpSpPr>
        <p:sp>
          <p:nvSpPr>
            <p:cNvPr id="252" name="Google Shape;252;p12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12"/>
            <p:cNvSpPr txBox="1"/>
            <p:nvPr/>
          </p:nvSpPr>
          <p:spPr>
            <a:xfrm>
              <a:off x="55079" y="2754370"/>
              <a:ext cx="3900255" cy="26217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32. Опека.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Опека устанавливается над малолет- ними, а также над гражданами, признанными судом недееспособными. Опекуны являются представите- лями подопечных в силу закона (законными пред- ставителями) и совершают от их имени и в их инте- ресах все необходимые сделки.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4" name="Google Shape;254;p12"/>
          <p:cNvSpPr txBox="1"/>
          <p:nvPr/>
        </p:nvSpPr>
        <p:spPr>
          <a:xfrm>
            <a:off x="5883666" y="5768085"/>
            <a:ext cx="31224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255" name="Google Shape;255;p12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5883667" y="1352423"/>
            <a:ext cx="3122309" cy="438414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56" name="Google Shape;256;p12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57" name="Google Shape;257;p12"/>
          <p:cNvGrpSpPr/>
          <p:nvPr/>
        </p:nvGrpSpPr>
        <p:grpSpPr>
          <a:xfrm>
            <a:off x="112142" y="3457269"/>
            <a:ext cx="5676184" cy="2529464"/>
            <a:chOff x="67" y="2742038"/>
            <a:chExt cx="4010278" cy="2634131"/>
          </a:xfrm>
        </p:grpSpPr>
        <p:sp>
          <p:nvSpPr>
            <p:cNvPr id="258" name="Google Shape;258;p12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2"/>
            <p:cNvSpPr txBox="1"/>
            <p:nvPr/>
          </p:nvSpPr>
          <p:spPr>
            <a:xfrm>
              <a:off x="55079" y="2754370"/>
              <a:ext cx="3900255" cy="26217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33. Попечительство.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Попечительство устанав- ливается над несовершеннолетними в возрасте от 14 до 18 лет, а также над гражданами, ограничен- ными судом в дееспособности. Попечители дают со- гласие на совершение тех сделок, которые гражда- не, находящиеся под попечительством, не вправе со- вершать самостоятельно. Попечители оказывают подопечным содействие в осуществлении ими своих прав и исполнении обязанностей, а также охраняют их от злоупотреблений со стороны третьих лиц.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oogle Shape;264;p13"/>
          <p:cNvGrpSpPr/>
          <p:nvPr/>
        </p:nvGrpSpPr>
        <p:grpSpPr>
          <a:xfrm>
            <a:off x="120767" y="1069675"/>
            <a:ext cx="5676184" cy="5810157"/>
            <a:chOff x="67" y="2742038"/>
            <a:chExt cx="4010278" cy="2634131"/>
          </a:xfrm>
        </p:grpSpPr>
        <p:sp>
          <p:nvSpPr>
            <p:cNvPr id="265" name="Google Shape;265;p1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3"/>
            <p:cNvSpPr txBox="1"/>
            <p:nvPr/>
          </p:nvSpPr>
          <p:spPr>
            <a:xfrm>
              <a:off x="55079" y="2754370"/>
              <a:ext cx="3900255" cy="26217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37. Патронаж над дееспособными граждана- ми.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просьбе совершеннолетнего дееспособного гражданина, который по состоянию здоровья не может самостоятельно осуществлять и защищать свои права и исполнять обязанности, над ним мо- жет быть установлен патронаж. Установление пат- ронажа не влечёт ограничения прав гражданина, над которым установлен патронаж. Помощник (ли- цо, осуществляющее патронаж) совершеннолетнего дееспособного гражданина может быть назначен органом опеки и попечительства только с согласия такого гражданина. Распоряжение имуществом, принадлежащим гражданину, над которым установ- лен патронаж, осуществляется помощником на ос- новании договора поручения или доверительного управления, заключённого с этим гражданином. Со- вершение бытовых и аналогичных им сделок, направленных на содержание и удовлетворение бы- товых потребностей гражданина, над которым уста- новлен патронаж, осуществляется его помощником с согласия этого гражданина. Патронаж … прекра- щается по требованию гражданина, над которым ус- тановлен патронаж.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67" name="Google Shape;267;p13"/>
          <p:cNvSpPr txBox="1"/>
          <p:nvPr/>
        </p:nvSpPr>
        <p:spPr>
          <a:xfrm>
            <a:off x="5883666" y="5768085"/>
            <a:ext cx="31224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268" name="Google Shape;268;p13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5883667" y="1352423"/>
            <a:ext cx="3122309" cy="438414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69" name="Google Shape;269;p13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4"/>
          <p:cNvSpPr txBox="1"/>
          <p:nvPr>
            <p:ph type="title"/>
          </p:nvPr>
        </p:nvSpPr>
        <p:spPr>
          <a:xfrm>
            <a:off x="112142" y="146649"/>
            <a:ext cx="8979797" cy="77206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Лицензия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75" name="Google Shape;275;p14"/>
          <p:cNvGrpSpPr/>
          <p:nvPr/>
        </p:nvGrpSpPr>
        <p:grpSpPr>
          <a:xfrm>
            <a:off x="112141" y="1119509"/>
            <a:ext cx="8885209" cy="631653"/>
            <a:chOff x="67" y="2742038"/>
            <a:chExt cx="4010278" cy="2634131"/>
          </a:xfrm>
        </p:grpSpPr>
        <p:sp>
          <p:nvSpPr>
            <p:cNvPr id="276" name="Google Shape;276;p14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14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Отдельными видами деятельности гражданин или юридическое лицо может зани- маться только при получении специального разрешения (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лицензии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).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78" name="Google Shape;278;p14"/>
          <p:cNvGrpSpPr/>
          <p:nvPr/>
        </p:nvGrpSpPr>
        <p:grpSpPr>
          <a:xfrm>
            <a:off x="112141" y="1852755"/>
            <a:ext cx="8885209" cy="855940"/>
            <a:chOff x="67" y="2742038"/>
            <a:chExt cx="4010278" cy="2634131"/>
          </a:xfrm>
        </p:grpSpPr>
        <p:sp>
          <p:nvSpPr>
            <p:cNvPr id="279" name="Google Shape;279;p14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4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Лицензия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(от лат. licentia – право) – это разрешение на право, либо право на выпол- нение некоторых действий, которое может удостоверяться (подтверждаться) одно- именным документом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aphicFrame>
        <p:nvGraphicFramePr>
          <p:cNvPr id="281" name="Google Shape;281;p14"/>
          <p:cNvGraphicFramePr/>
          <p:nvPr/>
        </p:nvGraphicFramePr>
        <p:xfrm>
          <a:off x="112141" y="2872117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{4EF58A62-C9FB-4643-86C0-8B3C10A2F187}</a:tableStyleId>
              </a:tblPr>
              <a:tblGrid>
                <a:gridCol w="2518925"/>
                <a:gridCol w="6460875"/>
              </a:tblGrid>
              <a:tr h="5738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Лицензируемая деятельность</a:t>
                      </a:r>
                      <a:endParaRPr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537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Адвокатская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Министерство юстиции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37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Банковская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Национальный банк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37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Ветеринарная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Министерство сельского хозяйства и продовольствия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37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Страховая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Министерство финансов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37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Охранная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Министерство внутренних дел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37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Фармацевтическая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Министерство здравоохранения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Лицензия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401369" y="1451135"/>
            <a:ext cx="8317386" cy="4654694"/>
            <a:chOff x="177082" y="1897"/>
            <a:chExt cx="8317386" cy="4654694"/>
          </a:xfrm>
        </p:grpSpPr>
        <p:sp>
          <p:nvSpPr>
            <p:cNvPr id="83" name="Google Shape;83;p3"/>
            <p:cNvSpPr/>
            <p:nvPr/>
          </p:nvSpPr>
          <p:spPr>
            <a:xfrm>
              <a:off x="6593317" y="3030972"/>
              <a:ext cx="91440" cy="284205"/>
            </a:xfrm>
            <a:custGeom>
              <a:rect b="b" l="l" r="r" t="t"/>
              <a:pathLst>
                <a:path extrusionOk="0" h="120000" w="120000">
                  <a:moveTo>
                    <a:pt x="70808" y="0"/>
                  </a:moveTo>
                  <a:lnTo>
                    <a:pt x="70808" y="1059"/>
                  </a:lnTo>
                  <a:lnTo>
                    <a:pt x="60000" y="1059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4" name="Google Shape;84;p3"/>
            <p:cNvSpPr/>
            <p:nvPr/>
          </p:nvSpPr>
          <p:spPr>
            <a:xfrm>
              <a:off x="4376755" y="1776468"/>
              <a:ext cx="2270518" cy="62218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5670"/>
                  </a:lnTo>
                  <a:lnTo>
                    <a:pt x="120000" y="6567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5" name="Google Shape;85;p3"/>
            <p:cNvSpPr/>
            <p:nvPr/>
          </p:nvSpPr>
          <p:spPr>
            <a:xfrm>
              <a:off x="1978557" y="3021542"/>
              <a:ext cx="91440" cy="291905"/>
            </a:xfrm>
            <a:custGeom>
              <a:rect b="b" l="l" r="r" t="t"/>
              <a:pathLst>
                <a:path extrusionOk="0" h="120000" w="120000">
                  <a:moveTo>
                    <a:pt x="70773" y="0"/>
                  </a:moveTo>
                  <a:lnTo>
                    <a:pt x="70773" y="4196"/>
                  </a:lnTo>
                  <a:lnTo>
                    <a:pt x="60000" y="4196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6" name="Google Shape;86;p3"/>
            <p:cNvSpPr/>
            <p:nvPr/>
          </p:nvSpPr>
          <p:spPr>
            <a:xfrm>
              <a:off x="2032486" y="1776468"/>
              <a:ext cx="2344269" cy="61275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4834"/>
                  </a:lnTo>
                  <a:lnTo>
                    <a:pt x="0" y="64834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4310619" y="509032"/>
              <a:ext cx="91440" cy="2836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840"/>
                  </a:lnTo>
                  <a:lnTo>
                    <a:pt x="86793" y="840"/>
                  </a:lnTo>
                  <a:lnTo>
                    <a:pt x="86793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8" name="Google Shape;88;p3"/>
            <p:cNvSpPr/>
            <p:nvPr/>
          </p:nvSpPr>
          <p:spPr>
            <a:xfrm>
              <a:off x="2464636" y="1897"/>
              <a:ext cx="3783405" cy="50713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3"/>
            <p:cNvSpPr txBox="1"/>
            <p:nvPr/>
          </p:nvSpPr>
          <p:spPr>
            <a:xfrm>
              <a:off x="2464636" y="1897"/>
              <a:ext cx="3783405" cy="50713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Правосубъектность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616261" y="792715"/>
              <a:ext cx="7520988" cy="98375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3"/>
            <p:cNvSpPr txBox="1"/>
            <p:nvPr/>
          </p:nvSpPr>
          <p:spPr>
            <a:xfrm>
              <a:off x="616261" y="792715"/>
              <a:ext cx="7520988" cy="9837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способность лица иметь и осуществлять (непосредственно или через своих представителей) субъективные права и юридические обязанности, то есть выступать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субъектом правоотношений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85292" y="2389226"/>
              <a:ext cx="3694389" cy="63231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>
              <a:off x="185292" y="2389226"/>
              <a:ext cx="3694389" cy="63231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правоспособность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77082" y="3313447"/>
              <a:ext cx="3694389" cy="134141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177082" y="3313447"/>
              <a:ext cx="3694389" cy="134141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способность иметь гражданские права и нести обязанности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800079" y="2398656"/>
              <a:ext cx="3694389" cy="63231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3"/>
            <p:cNvSpPr txBox="1"/>
            <p:nvPr/>
          </p:nvSpPr>
          <p:spPr>
            <a:xfrm>
              <a:off x="4800079" y="2398656"/>
              <a:ext cx="3694389" cy="63231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дееспособность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4791843" y="3315177"/>
              <a:ext cx="3694389" cy="134141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3"/>
            <p:cNvSpPr txBox="1"/>
            <p:nvPr/>
          </p:nvSpPr>
          <p:spPr>
            <a:xfrm>
              <a:off x="4791843" y="3315177"/>
              <a:ext cx="3694389" cy="134141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способность своими действиями приобретать и осуществлять гражданские права, создавать для себя гражданские обязанности и исполнять их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00" name="Google Shape;100;p3"/>
          <p:cNvSpPr/>
          <p:nvPr/>
        </p:nvSpPr>
        <p:spPr>
          <a:xfrm>
            <a:off x="4179345" y="3752491"/>
            <a:ext cx="798096" cy="776378"/>
          </a:xfrm>
          <a:prstGeom prst="mathPlus">
            <a:avLst>
              <a:gd fmla="val 23520" name="adj1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06" name="Google Shape;106;p4"/>
          <p:cNvGrpSpPr/>
          <p:nvPr/>
        </p:nvGrpSpPr>
        <p:grpSpPr>
          <a:xfrm>
            <a:off x="246307" y="1364312"/>
            <a:ext cx="8711771" cy="5155917"/>
            <a:chOff x="4766" y="173867"/>
            <a:chExt cx="8711771" cy="5155917"/>
          </a:xfrm>
        </p:grpSpPr>
        <p:sp>
          <p:nvSpPr>
            <p:cNvPr id="107" name="Google Shape;107;p4"/>
            <p:cNvSpPr/>
            <p:nvPr/>
          </p:nvSpPr>
          <p:spPr>
            <a:xfrm>
              <a:off x="6573918" y="4233766"/>
              <a:ext cx="91440" cy="3241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8" name="Google Shape;108;p4"/>
            <p:cNvSpPr/>
            <p:nvPr/>
          </p:nvSpPr>
          <p:spPr>
            <a:xfrm>
              <a:off x="6573918" y="3137748"/>
              <a:ext cx="91440" cy="3241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9" name="Google Shape;109;p4"/>
            <p:cNvSpPr/>
            <p:nvPr/>
          </p:nvSpPr>
          <p:spPr>
            <a:xfrm>
              <a:off x="6573918" y="2041730"/>
              <a:ext cx="91440" cy="3241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0" name="Google Shape;110;p4"/>
            <p:cNvSpPr/>
            <p:nvPr/>
          </p:nvSpPr>
          <p:spPr>
            <a:xfrm>
              <a:off x="4360651" y="945711"/>
              <a:ext cx="2258986" cy="32417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4"/>
            <p:cNvSpPr/>
            <p:nvPr/>
          </p:nvSpPr>
          <p:spPr>
            <a:xfrm>
              <a:off x="2055945" y="4233766"/>
              <a:ext cx="91440" cy="3241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4"/>
            <p:cNvSpPr/>
            <p:nvPr/>
          </p:nvSpPr>
          <p:spPr>
            <a:xfrm>
              <a:off x="2055945" y="3137748"/>
              <a:ext cx="91440" cy="3241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3" name="Google Shape;113;p4"/>
            <p:cNvSpPr/>
            <p:nvPr/>
          </p:nvSpPr>
          <p:spPr>
            <a:xfrm>
              <a:off x="2055945" y="2041730"/>
              <a:ext cx="91440" cy="3241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4" name="Google Shape;114;p4"/>
            <p:cNvSpPr/>
            <p:nvPr/>
          </p:nvSpPr>
          <p:spPr>
            <a:xfrm>
              <a:off x="2101665" y="945711"/>
              <a:ext cx="2258986" cy="32417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5" name="Google Shape;115;p4"/>
            <p:cNvSpPr/>
            <p:nvPr/>
          </p:nvSpPr>
          <p:spPr>
            <a:xfrm>
              <a:off x="3095676" y="173867"/>
              <a:ext cx="2529950" cy="7718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4"/>
            <p:cNvSpPr txBox="1"/>
            <p:nvPr/>
          </p:nvSpPr>
          <p:spPr>
            <a:xfrm>
              <a:off x="3095676" y="173867"/>
              <a:ext cx="2529950" cy="771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Правоспособность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4766" y="1269886"/>
              <a:ext cx="4193798" cy="77184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4"/>
            <p:cNvSpPr txBox="1"/>
            <p:nvPr/>
          </p:nvSpPr>
          <p:spPr>
            <a:xfrm>
              <a:off x="42444" y="1307564"/>
              <a:ext cx="4118442" cy="69648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общая (для физических лиц)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4766" y="2365904"/>
              <a:ext cx="4193798" cy="7718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4"/>
            <p:cNvSpPr txBox="1"/>
            <p:nvPr/>
          </p:nvSpPr>
          <p:spPr>
            <a:xfrm>
              <a:off x="4766" y="2365904"/>
              <a:ext cx="4193798" cy="771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возникает с рождения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4766" y="3461922"/>
              <a:ext cx="4193798" cy="7718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 txBox="1"/>
            <p:nvPr/>
          </p:nvSpPr>
          <p:spPr>
            <a:xfrm>
              <a:off x="4766" y="3461922"/>
              <a:ext cx="4193798" cy="771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прекращается со смертью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4766" y="4557941"/>
              <a:ext cx="4193798" cy="7718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4"/>
            <p:cNvSpPr txBox="1"/>
            <p:nvPr/>
          </p:nvSpPr>
          <p:spPr>
            <a:xfrm>
              <a:off x="4766" y="4557941"/>
              <a:ext cx="4193798" cy="771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объём правоспособности у всех одинаков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4522739" y="1269886"/>
              <a:ext cx="4193798" cy="77184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4"/>
            <p:cNvSpPr txBox="1"/>
            <p:nvPr/>
          </p:nvSpPr>
          <p:spPr>
            <a:xfrm>
              <a:off x="4560417" y="1307564"/>
              <a:ext cx="4118442" cy="69648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специальная (для юридических лиц)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4522739" y="2365904"/>
              <a:ext cx="4193798" cy="7718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4"/>
            <p:cNvSpPr txBox="1"/>
            <p:nvPr/>
          </p:nvSpPr>
          <p:spPr>
            <a:xfrm>
              <a:off x="4522739" y="2365904"/>
              <a:ext cx="4193798" cy="771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возникает с регистрацией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4522739" y="3461922"/>
              <a:ext cx="4193798" cy="7718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4"/>
            <p:cNvSpPr txBox="1"/>
            <p:nvPr/>
          </p:nvSpPr>
          <p:spPr>
            <a:xfrm>
              <a:off x="4522739" y="3461922"/>
              <a:ext cx="4193798" cy="771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прекращается с исключением из регистра юридических лиц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4522739" y="4557941"/>
              <a:ext cx="4193798" cy="7718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4"/>
            <p:cNvSpPr txBox="1"/>
            <p:nvPr/>
          </p:nvSpPr>
          <p:spPr>
            <a:xfrm>
              <a:off x="4522739" y="4557941"/>
              <a:ext cx="4193798" cy="771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объём правоспособности зависит от цели деятельности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38" name="Google Shape;138;p5"/>
          <p:cNvGrpSpPr/>
          <p:nvPr/>
        </p:nvGrpSpPr>
        <p:grpSpPr>
          <a:xfrm>
            <a:off x="448823" y="1190842"/>
            <a:ext cx="8306738" cy="5502858"/>
            <a:chOff x="207282" y="397"/>
            <a:chExt cx="8306738" cy="5502858"/>
          </a:xfrm>
        </p:grpSpPr>
        <p:sp>
          <p:nvSpPr>
            <p:cNvPr id="139" name="Google Shape;139;p5"/>
            <p:cNvSpPr/>
            <p:nvPr/>
          </p:nvSpPr>
          <p:spPr>
            <a:xfrm>
              <a:off x="6469016" y="3413261"/>
              <a:ext cx="91440" cy="309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0" name="Google Shape;140;p5"/>
            <p:cNvSpPr/>
            <p:nvPr/>
          </p:nvSpPr>
          <p:spPr>
            <a:xfrm>
              <a:off x="6469016" y="2368264"/>
              <a:ext cx="91440" cy="309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1" name="Google Shape;141;p5"/>
            <p:cNvSpPr/>
            <p:nvPr/>
          </p:nvSpPr>
          <p:spPr>
            <a:xfrm>
              <a:off x="6469016" y="1323268"/>
              <a:ext cx="91440" cy="309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2" name="Google Shape;142;p5"/>
            <p:cNvSpPr/>
            <p:nvPr/>
          </p:nvSpPr>
          <p:spPr>
            <a:xfrm>
              <a:off x="4360909" y="470454"/>
              <a:ext cx="2153826" cy="3090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3" name="Google Shape;143;p5"/>
            <p:cNvSpPr/>
            <p:nvPr/>
          </p:nvSpPr>
          <p:spPr>
            <a:xfrm>
              <a:off x="2161362" y="4458258"/>
              <a:ext cx="91440" cy="309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4" name="Google Shape;144;p5"/>
            <p:cNvSpPr/>
            <p:nvPr/>
          </p:nvSpPr>
          <p:spPr>
            <a:xfrm>
              <a:off x="2161362" y="3413261"/>
              <a:ext cx="91440" cy="309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5" name="Google Shape;145;p5"/>
            <p:cNvSpPr/>
            <p:nvPr/>
          </p:nvSpPr>
          <p:spPr>
            <a:xfrm>
              <a:off x="2161362" y="2368264"/>
              <a:ext cx="91440" cy="309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6" name="Google Shape;146;p5"/>
            <p:cNvSpPr/>
            <p:nvPr/>
          </p:nvSpPr>
          <p:spPr>
            <a:xfrm>
              <a:off x="2161362" y="1323268"/>
              <a:ext cx="91440" cy="309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7" name="Google Shape;147;p5"/>
            <p:cNvSpPr/>
            <p:nvPr/>
          </p:nvSpPr>
          <p:spPr>
            <a:xfrm>
              <a:off x="2207082" y="470454"/>
              <a:ext cx="2153826" cy="30908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8" name="Google Shape;148;p5"/>
            <p:cNvSpPr/>
            <p:nvPr/>
          </p:nvSpPr>
          <p:spPr>
            <a:xfrm>
              <a:off x="3154821" y="397"/>
              <a:ext cx="2412176" cy="47005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5"/>
            <p:cNvSpPr txBox="1"/>
            <p:nvPr/>
          </p:nvSpPr>
          <p:spPr>
            <a:xfrm>
              <a:off x="3154821" y="397"/>
              <a:ext cx="2412176" cy="47005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Дееспособность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207797" y="779538"/>
              <a:ext cx="3998569" cy="543729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5"/>
            <p:cNvSpPr txBox="1"/>
            <p:nvPr/>
          </p:nvSpPr>
          <p:spPr>
            <a:xfrm>
              <a:off x="234340" y="806081"/>
              <a:ext cx="3945483" cy="4906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общая (для физических лиц)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207797" y="1632351"/>
              <a:ext cx="3998569" cy="73591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5"/>
            <p:cNvSpPr txBox="1"/>
            <p:nvPr/>
          </p:nvSpPr>
          <p:spPr>
            <a:xfrm>
              <a:off x="207797" y="1632351"/>
              <a:ext cx="3998569" cy="7359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связана с совершением гражданином осознанных целенаправленных действий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4" name="Google Shape;154;p5"/>
            <p:cNvSpPr/>
            <p:nvPr/>
          </p:nvSpPr>
          <p:spPr>
            <a:xfrm>
              <a:off x="207797" y="2677348"/>
              <a:ext cx="3998569" cy="73591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5"/>
            <p:cNvSpPr txBox="1"/>
            <p:nvPr/>
          </p:nvSpPr>
          <p:spPr>
            <a:xfrm>
              <a:off x="207797" y="2677348"/>
              <a:ext cx="3998569" cy="7359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предполагает достижение лицом оп- ределённого уровня психической зрелости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207797" y="3722345"/>
              <a:ext cx="3998569" cy="73591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5"/>
            <p:cNvSpPr txBox="1"/>
            <p:nvPr/>
          </p:nvSpPr>
          <p:spPr>
            <a:xfrm>
              <a:off x="207797" y="3722345"/>
              <a:ext cx="3998569" cy="7359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возникает в полном объёме с нас- туплением совершеннолетия, т.е. по достижении 18-летнего возраста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207282" y="4767342"/>
              <a:ext cx="3999600" cy="73591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5"/>
            <p:cNvSpPr txBox="1"/>
            <p:nvPr/>
          </p:nvSpPr>
          <p:spPr>
            <a:xfrm>
              <a:off x="207282" y="4767342"/>
              <a:ext cx="3999600" cy="7359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возникает в полном объёме ранее 18 лет, если лицо состоит в браке или прошло процедуру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эмансипации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4515451" y="779538"/>
              <a:ext cx="3998569" cy="543729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5"/>
            <p:cNvSpPr txBox="1"/>
            <p:nvPr/>
          </p:nvSpPr>
          <p:spPr>
            <a:xfrm>
              <a:off x="4541994" y="806081"/>
              <a:ext cx="3945483" cy="4906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специальная (для юридических лиц)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4515451" y="1632351"/>
              <a:ext cx="3998569" cy="73591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5"/>
            <p:cNvSpPr txBox="1"/>
            <p:nvPr/>
          </p:nvSpPr>
          <p:spPr>
            <a:xfrm>
              <a:off x="4515451" y="1632351"/>
              <a:ext cx="3998569" cy="7359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ограничена уставной деятельностью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4515451" y="2677348"/>
              <a:ext cx="3998569" cy="73591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5"/>
            <p:cNvSpPr txBox="1"/>
            <p:nvPr/>
          </p:nvSpPr>
          <p:spPr>
            <a:xfrm>
              <a:off x="4515451" y="2677348"/>
              <a:ext cx="3998569" cy="7359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возникает в момент создания юри- дического лица 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4515451" y="3722345"/>
              <a:ext cx="3998569" cy="73591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5"/>
            <p:cNvSpPr txBox="1"/>
            <p:nvPr/>
          </p:nvSpPr>
          <p:spPr>
            <a:xfrm>
              <a:off x="4515451" y="3722345"/>
              <a:ext cx="3998569" cy="73591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прекращается в момент исключения организации из регистра юридических лиц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6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73" name="Google Shape;173;p6"/>
          <p:cNvGrpSpPr/>
          <p:nvPr/>
        </p:nvGrpSpPr>
        <p:grpSpPr>
          <a:xfrm>
            <a:off x="371502" y="1651479"/>
            <a:ext cx="8435500" cy="4382699"/>
            <a:chOff x="566" y="254479"/>
            <a:chExt cx="8435500" cy="4382699"/>
          </a:xfrm>
        </p:grpSpPr>
        <p:sp>
          <p:nvSpPr>
            <p:cNvPr id="174" name="Google Shape;174;p6"/>
            <p:cNvSpPr/>
            <p:nvPr/>
          </p:nvSpPr>
          <p:spPr>
            <a:xfrm>
              <a:off x="4218316" y="1988936"/>
              <a:ext cx="2984490" cy="51796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5" name="Google Shape;175;p6"/>
            <p:cNvSpPr/>
            <p:nvPr/>
          </p:nvSpPr>
          <p:spPr>
            <a:xfrm>
              <a:off x="4172596" y="1988936"/>
              <a:ext cx="91440" cy="51796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6" name="Google Shape;176;p6"/>
            <p:cNvSpPr/>
            <p:nvPr/>
          </p:nvSpPr>
          <p:spPr>
            <a:xfrm>
              <a:off x="1233826" y="1988936"/>
              <a:ext cx="2984490" cy="51796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7" name="Google Shape;177;p6"/>
            <p:cNvSpPr/>
            <p:nvPr/>
          </p:nvSpPr>
          <p:spPr>
            <a:xfrm>
              <a:off x="4172596" y="754196"/>
              <a:ext cx="91440" cy="51796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8" name="Google Shape;178;p6"/>
            <p:cNvSpPr/>
            <p:nvPr/>
          </p:nvSpPr>
          <p:spPr>
            <a:xfrm>
              <a:off x="2985056" y="254479"/>
              <a:ext cx="2466520" cy="49971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6"/>
            <p:cNvSpPr txBox="1"/>
            <p:nvPr/>
          </p:nvSpPr>
          <p:spPr>
            <a:xfrm>
              <a:off x="2985056" y="254479"/>
              <a:ext cx="2466520" cy="49971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Эмансипация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0" name="Google Shape;180;p6"/>
            <p:cNvSpPr/>
            <p:nvPr/>
          </p:nvSpPr>
          <p:spPr>
            <a:xfrm>
              <a:off x="2285995" y="1272165"/>
              <a:ext cx="3864643" cy="71677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6"/>
            <p:cNvSpPr txBox="1"/>
            <p:nvPr/>
          </p:nvSpPr>
          <p:spPr>
            <a:xfrm>
              <a:off x="2285995" y="1272165"/>
              <a:ext cx="3864643" cy="71677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объявление несовершеннолетнего полностью дееспособным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566" y="2506906"/>
              <a:ext cx="2466520" cy="213027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6"/>
            <p:cNvSpPr txBox="1"/>
            <p:nvPr/>
          </p:nvSpPr>
          <p:spPr>
            <a:xfrm>
              <a:off x="566" y="2506906"/>
              <a:ext cx="2466520" cy="213027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достижении возраста 16 лет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4" name="Google Shape;184;p6"/>
            <p:cNvSpPr/>
            <p:nvPr/>
          </p:nvSpPr>
          <p:spPr>
            <a:xfrm>
              <a:off x="2985056" y="2506906"/>
              <a:ext cx="2466520" cy="213027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6"/>
            <p:cNvSpPr txBox="1"/>
            <p:nvPr/>
          </p:nvSpPr>
          <p:spPr>
            <a:xfrm>
              <a:off x="2985056" y="2506906"/>
              <a:ext cx="2466520" cy="213027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если он (она) работает по трудовому договору или занимается предпринимательской деятельностью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5969546" y="2506906"/>
              <a:ext cx="2466520" cy="213027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6"/>
            <p:cNvSpPr txBox="1"/>
            <p:nvPr/>
          </p:nvSpPr>
          <p:spPr>
            <a:xfrm>
              <a:off x="5969546" y="2506906"/>
              <a:ext cx="2466520" cy="213027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проводится по реше- нию органов опеки и попечительства (с сог- ласия законных пред- ставителей) или по ре- шению суда (если нет согласия)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93" name="Google Shape;193;p7"/>
          <p:cNvGraphicFramePr/>
          <p:nvPr/>
        </p:nvGraphicFramePr>
        <p:xfrm>
          <a:off x="112141" y="106057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{4EF58A62-C9FB-4643-86C0-8B3C10A2F187}</a:tableStyleId>
              </a:tblPr>
              <a:tblGrid>
                <a:gridCol w="4347725"/>
                <a:gridCol w="463207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Дееспособность несовершеннолетних</a:t>
                      </a:r>
                      <a:endParaRPr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Малолетние (до 14 лет)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Несовершеннолетние (14-18 лет)</a:t>
                      </a:r>
                      <a:endParaRPr b="1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Сделки от имени малолетних совер- шают только законные представители (родители, усыновители, опекуны)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Сделки совершают сами, но с письменно- го согласия законных представителей (ро- дителей, усыновителей, попечителей)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Вправе самостоятельно совершать: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мелкие бытовые сделки;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сделки, направленные на безвозмезд- ное получение выгод, не требующие нотариального удостоверения либо государственной регистрации;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сделки по распоряжению средствами, предоставленными законным пред- ставителем либо с согласия последне- го третьим лицом для определённой цели или свободного распоряжения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Вправе самостоятельно: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совершать те сделки, которые могут со- вершать малолетние;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распоряжаться своими доходами (зара- ботком, стипендией и т.п.);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осуществлять права автора произведе- ния науки, литературы или искусства, изобретения или иного результата ин- теллектуальной деятельности;</a:t>
                      </a:r>
                      <a:endParaRPr/>
                    </a:p>
                    <a:p>
                      <a:pPr indent="-180975" lvl="0" marL="180975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вносить денежные средства в банки или небанковские кредитно-финансовые ор- ганизации и распоряжаться ими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Имущественную ответственность не- сут законные представители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Имущественную ответственность несёт сам несовершеннолетний</a:t>
                      </a:r>
                      <a:endParaRPr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oogle Shape;198;p8"/>
          <p:cNvGrpSpPr/>
          <p:nvPr/>
        </p:nvGrpSpPr>
        <p:grpSpPr>
          <a:xfrm>
            <a:off x="112142" y="1190446"/>
            <a:ext cx="5676184" cy="5527409"/>
            <a:chOff x="67" y="2742038"/>
            <a:chExt cx="4010278" cy="2634131"/>
          </a:xfrm>
        </p:grpSpPr>
        <p:sp>
          <p:nvSpPr>
            <p:cNvPr id="199" name="Google Shape;199;p8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8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29. Признание гражданина недееспособным.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Гражданин, который вследствие психического расст- ройства (заболевания) не может понимать значение своих действий или руководить ими, …который в свя- зи с заболеванием находится в бессознательном сос- тоянии, исключающем возможность понимать значе- ние своих действий или руководить ими, может быть признан судом недееспособным… Над ним устанавли- вается опека. От имени гражданина, признанного не- дееспособным, сделки совершает его опекун. Если психическое состояние гражданина, который был признан недееспособным вследствие психического расстройства (заболевания), улучшилось, суд приз- наёт этого гражданина ограниченно дееспособным… или дееспособным. На основании решения суда о при- знании гражданина дееспособным отменяется уста- новленная над гражданином опека. Если основание, в силу которого гражданин был признан недееспособ- ным… отпало, суд признаёт этого гражданина дееспо- собным. На основании решения суда о признании гражданина дееспособным отменяется установлен- ная над гражданином опека.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01" name="Google Shape;201;p8"/>
          <p:cNvSpPr txBox="1"/>
          <p:nvPr/>
        </p:nvSpPr>
        <p:spPr>
          <a:xfrm>
            <a:off x="5883666" y="5768085"/>
            <a:ext cx="31224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202" name="Google Shape;202;p8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5883667" y="1352423"/>
            <a:ext cx="3122309" cy="438414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03" name="Google Shape;203;p8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9"/>
          <p:cNvGrpSpPr/>
          <p:nvPr/>
        </p:nvGrpSpPr>
        <p:grpSpPr>
          <a:xfrm>
            <a:off x="112142" y="1190446"/>
            <a:ext cx="5676184" cy="5527409"/>
            <a:chOff x="67" y="2742038"/>
            <a:chExt cx="4010278" cy="2634131"/>
          </a:xfrm>
        </p:grpSpPr>
        <p:sp>
          <p:nvSpPr>
            <p:cNvPr id="209" name="Google Shape;209;p9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9"/>
            <p:cNvSpPr txBox="1"/>
            <p:nvPr/>
          </p:nvSpPr>
          <p:spPr>
            <a:xfrm>
              <a:off x="55079" y="2754370"/>
              <a:ext cx="3900255" cy="26217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30. Ограничение дееспособности граждан.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Гражданин, который вследствие злоупотребления спиртными напитками, наркотическими средства- ми, психотропными веществами, их аналогами ста- вит свою семью в тяжёлое материальное положе- ние, может быть ограничен в дееспособности судом … Над ним устанавливается попечительство. Гражданин, дееспособность которого ограничена вследствие злоупотребления спиртными напитка- ми, наркотическими средствами, психотропными веществами, их аналогами, вправе самостоятельно совершать мелкие бытовые сделки. Совершать дру- гие сделки, а также получать заработок, пенсию и иные доходы и распоряжаться ими такой гражда- нин может с согласия попечителя. Гражданин, дее- способность которого ограничена вследствие зло- употребления спиртными напитками, наркотичес- кими средствами, психотропными веществами, их аналогами, самостоятельно несёт имущественную ответственность по совершённым им сделкам и за причинённый им вред.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1" name="Google Shape;211;p9"/>
          <p:cNvSpPr txBox="1"/>
          <p:nvPr/>
        </p:nvSpPr>
        <p:spPr>
          <a:xfrm>
            <a:off x="5883666" y="5768085"/>
            <a:ext cx="31224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Гражданский кодекс Республики Беларусь</a:t>
            </a:r>
            <a:endParaRPr b="0" i="0" sz="16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Ð°ÐºÐ¾Ð½Ñ Ð¸ ÐÐ¾Ð´ÐµÐºÑÑ | ÐÑÐ°Ð¶Ð´Ð°Ð½ÑÐºÐ¸Ð¹ ÐºÐ¾Ð´ÐµÐºÑ Ð ÐµÑÐ¿ÑÐ±Ð»Ð¸ÐºÐ¸ ÐÐµÐ»Ð°ÑÑÑÑ. ÐÐ¾ ÑÐ¾ÑÑÐ¾ÑÐ½Ð¸Ñ Ð½Ð°  29 Ð°Ð²Ð³ÑÑÑÐ° 2020 Ð³." id="212" name="Google Shape;212;p9"/>
          <p:cNvPicPr preferRelativeResize="0"/>
          <p:nvPr/>
        </p:nvPicPr>
        <p:blipFill rotWithShape="1">
          <a:blip r:embed="rId3">
            <a:alphaModFix/>
          </a:blip>
          <a:srcRect b="0" l="0" r="1715" t="0"/>
          <a:stretch/>
        </p:blipFill>
        <p:spPr>
          <a:xfrm>
            <a:off x="5883667" y="1352423"/>
            <a:ext cx="3122309" cy="438414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13" name="Google Shape;213;p9"/>
          <p:cNvSpPr txBox="1"/>
          <p:nvPr>
            <p:ph type="title"/>
          </p:nvPr>
        </p:nvSpPr>
        <p:spPr>
          <a:xfrm>
            <a:off x="112142" y="-69011"/>
            <a:ext cx="8979797" cy="987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Гражданская правоспособность и дееспособность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10.02.2022</vt:lpwstr>
  </property>
</Properties>
</file>