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h5+NLGfpjFeVwZMBTsAWKfsshM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8DE410-6B5E-4DD5-BDA7-8F74E381E048}">
  <a:tblStyle styleId="{5C8DE410-6B5E-4DD5-BDA7-8F74E381E048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4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14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14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14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14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14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14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4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4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14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14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23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25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25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25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7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8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8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1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18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9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19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1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" name="Google Shape;62;p1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63" name="Google Shape;63;p1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19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19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" name="Google Shape;66;p19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7" name="Google Shape;67;p19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19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21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13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13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13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1104900" y="2746373"/>
            <a:ext cx="5734050" cy="9964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ПРАВА ЧЕЛОВЕКА</a:t>
            </a:r>
            <a:endParaRPr b="1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1104900" y="3521212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16672" y="741530"/>
            <a:ext cx="760144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61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ÐÐ°ÑÑÐ¸Ð½ÐºÐ¸ Ð¿Ð¾ Ð·Ð°Ð¿ÑÐ¾ÑÑ &quot;Ð²ÑÐµÐ¾Ð±ÑÐ°Ñ Ð´ÐµÐºÐ»Ð°ÑÐ°ÑÐ¸Ñ Ð¿ÑÐ°Ð² ÑÐµÐ»Ð¾Ð²ÐµÐºÐ°&quot;" id="126" name="Google Shape;126;p1"/>
          <p:cNvPicPr preferRelativeResize="0"/>
          <p:nvPr/>
        </p:nvPicPr>
        <p:blipFill rotWithShape="1">
          <a:blip r:embed="rId4">
            <a:alphaModFix/>
          </a:blip>
          <a:srcRect b="5874" l="0" r="0" t="6064"/>
          <a:stretch/>
        </p:blipFill>
        <p:spPr>
          <a:xfrm>
            <a:off x="6981063" y="1310656"/>
            <a:ext cx="5210937" cy="4209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Международные стандарты по защите прав человека</a:t>
            </a:r>
            <a:endParaRPr/>
          </a:p>
        </p:txBody>
      </p:sp>
      <p:grpSp>
        <p:nvGrpSpPr>
          <p:cNvPr id="241" name="Google Shape;241;p10"/>
          <p:cNvGrpSpPr/>
          <p:nvPr/>
        </p:nvGrpSpPr>
        <p:grpSpPr>
          <a:xfrm>
            <a:off x="1106961" y="1836348"/>
            <a:ext cx="9976558" cy="4427504"/>
            <a:chOff x="2061" y="395738"/>
            <a:chExt cx="9976558" cy="4427504"/>
          </a:xfrm>
        </p:grpSpPr>
        <p:sp>
          <p:nvSpPr>
            <p:cNvPr id="242" name="Google Shape;242;p10"/>
            <p:cNvSpPr/>
            <p:nvPr/>
          </p:nvSpPr>
          <p:spPr>
            <a:xfrm>
              <a:off x="2061" y="395738"/>
              <a:ext cx="7722518" cy="6963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 txBox="1"/>
            <p:nvPr/>
          </p:nvSpPr>
          <p:spPr>
            <a:xfrm>
              <a:off x="22456" y="416133"/>
              <a:ext cx="7681728" cy="6555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Международные конвенции по ликвидации дискриминации и защите прав конкретных групп населения 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774313" y="1092060"/>
              <a:ext cx="772251" cy="4477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10"/>
            <p:cNvSpPr/>
            <p:nvPr/>
          </p:nvSpPr>
          <p:spPr>
            <a:xfrm>
              <a:off x="1546565" y="1241308"/>
              <a:ext cx="8432054" cy="5969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0"/>
            <p:cNvSpPr txBox="1"/>
            <p:nvPr/>
          </p:nvSpPr>
          <p:spPr>
            <a:xfrm>
              <a:off x="1564050" y="1258793"/>
              <a:ext cx="8397084" cy="5620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 ликвидации расовой дискриминации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774313" y="1092060"/>
              <a:ext cx="772251" cy="11939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8" name="Google Shape;248;p10"/>
            <p:cNvSpPr/>
            <p:nvPr/>
          </p:nvSpPr>
          <p:spPr>
            <a:xfrm>
              <a:off x="1546565" y="1987544"/>
              <a:ext cx="8432054" cy="5969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0"/>
            <p:cNvSpPr txBox="1"/>
            <p:nvPr/>
          </p:nvSpPr>
          <p:spPr>
            <a:xfrm>
              <a:off x="1564050" y="2005029"/>
              <a:ext cx="8397084" cy="5620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 ликвидации всех форм дискриминации в отношении женщин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774313" y="1092060"/>
              <a:ext cx="772251" cy="19402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1" name="Google Shape;251;p10"/>
            <p:cNvSpPr/>
            <p:nvPr/>
          </p:nvSpPr>
          <p:spPr>
            <a:xfrm>
              <a:off x="1546565" y="2733780"/>
              <a:ext cx="8432054" cy="5969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0"/>
            <p:cNvSpPr txBox="1"/>
            <p:nvPr/>
          </p:nvSpPr>
          <p:spPr>
            <a:xfrm>
              <a:off x="1564050" y="2751265"/>
              <a:ext cx="8397084" cy="5620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Против пыток и других жестоких, бесчеловечных или унижающих достоинство видов обращения и наказания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774313" y="1092060"/>
              <a:ext cx="772251" cy="26864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4" name="Google Shape;254;p10"/>
            <p:cNvSpPr/>
            <p:nvPr/>
          </p:nvSpPr>
          <p:spPr>
            <a:xfrm>
              <a:off x="1546565" y="3480016"/>
              <a:ext cx="8432054" cy="5969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1564050" y="3497501"/>
              <a:ext cx="8397084" cy="5620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 правах ребёнка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74313" y="1092060"/>
              <a:ext cx="772251" cy="34326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10"/>
            <p:cNvSpPr/>
            <p:nvPr/>
          </p:nvSpPr>
          <p:spPr>
            <a:xfrm>
              <a:off x="1546565" y="4226253"/>
              <a:ext cx="8432054" cy="59698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1564050" y="4243738"/>
              <a:ext cx="8397084" cy="5620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 правах людей с инвалидностью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9" name="Google Shape;259;p10"/>
          <p:cNvSpPr txBox="1"/>
          <p:nvPr/>
        </p:nvSpPr>
        <p:spPr>
          <a:xfrm rot="-5400000">
            <a:off x="180300" y="4079475"/>
            <a:ext cx="2751900" cy="36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Обязательный характер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Международные стандарты по защите прав человека</a:t>
            </a:r>
            <a:endParaRPr/>
          </a:p>
        </p:txBody>
      </p:sp>
      <p:grpSp>
        <p:nvGrpSpPr>
          <p:cNvPr id="266" name="Google Shape;266;p11"/>
          <p:cNvGrpSpPr/>
          <p:nvPr/>
        </p:nvGrpSpPr>
        <p:grpSpPr>
          <a:xfrm>
            <a:off x="1104898" y="5840083"/>
            <a:ext cx="9980683" cy="871269"/>
            <a:chOff x="1846693" y="174336"/>
            <a:chExt cx="6287295" cy="731768"/>
          </a:xfrm>
        </p:grpSpPr>
        <p:sp>
          <p:nvSpPr>
            <p:cNvPr id="267" name="Google Shape;267;p11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Современный логотип прав человека сочетает в себе силуэты руки и птицы, что символизи- рует мирный вклад в укрепление прав человека, несмотря на культурные и языковые барь- еры.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Ð°ÑÑÐ¸Ð½ÐºÐ¸ Ð¿Ð¾ Ð·Ð°Ð¿ÑÐ¾ÑÑ &quot;Ð²ÑÐµÐ¾Ð±ÑÐ°Ñ Ð´ÐµÐºÐ»Ð°ÑÐ°ÑÐ¸Ñ Ð¿ÑÐ°Ð² ÑÐµÐ»Ð¾Ð²ÐµÐºÐ°&quot;" id="269" name="Google Shape;269;p11"/>
          <p:cNvPicPr preferRelativeResize="0"/>
          <p:nvPr/>
        </p:nvPicPr>
        <p:blipFill rotWithShape="1">
          <a:blip r:embed="rId3">
            <a:alphaModFix/>
          </a:blip>
          <a:srcRect b="11917" l="13199" r="13796" t="8861"/>
          <a:stretch/>
        </p:blipFill>
        <p:spPr>
          <a:xfrm>
            <a:off x="5467931" y="1500996"/>
            <a:ext cx="4072886" cy="405441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70" name="Google Shape;270;p11"/>
          <p:cNvSpPr txBox="1"/>
          <p:nvPr/>
        </p:nvSpPr>
        <p:spPr>
          <a:xfrm>
            <a:off x="2699920" y="3259650"/>
            <a:ext cx="27006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Логотип прав человека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7" name="Google Shape;2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7998" y="1683944"/>
            <a:ext cx="3717584" cy="48899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78" name="Google Shape;278;p12"/>
          <p:cNvSpPr txBox="1"/>
          <p:nvPr>
            <p:ph idx="1" type="body"/>
          </p:nvPr>
        </p:nvSpPr>
        <p:spPr>
          <a:xfrm>
            <a:off x="1104899" y="1683944"/>
            <a:ext cx="6106783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Данилов А.Н. и др. Обществоведение: Учебное посо- бие для 9 класса. / Под ред. А.Н.Данилова. – Минск: Адукацыя і выхаванне, 2019, §15, п. 1-2.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Программа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Понятие, принципы и поколения прав человека.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Международные стандарты по защите прав человека.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Понятие, принципы и поколения прав человека</a:t>
            </a: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>
            <a:off x="1104900" y="1596626"/>
            <a:ext cx="9980682" cy="1163828"/>
            <a:chOff x="1846693" y="174336"/>
            <a:chExt cx="6287295" cy="731768"/>
          </a:xfrm>
        </p:grpSpPr>
        <p:sp>
          <p:nvSpPr>
            <p:cNvPr id="141" name="Google Shape;141;p3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Права человека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неотъемлемые, присущие каждому человеку от рождения права, вне зави- симости от его расы, цвета кожи, пола, языка, религии, политических или иных убеждений, этнического происхождения, имущественного или иного положения.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1168804" y="2994351"/>
            <a:ext cx="9852872" cy="3268210"/>
            <a:chOff x="63904" y="215"/>
            <a:chExt cx="9852872" cy="3268210"/>
          </a:xfrm>
        </p:grpSpPr>
        <p:sp>
          <p:nvSpPr>
            <p:cNvPr id="144" name="Google Shape;144;p3"/>
            <p:cNvSpPr/>
            <p:nvPr/>
          </p:nvSpPr>
          <p:spPr>
            <a:xfrm>
              <a:off x="63904" y="215"/>
              <a:ext cx="4495849" cy="4507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77107" y="13418"/>
              <a:ext cx="4469443" cy="424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Принципы прав человека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13489" y="451002"/>
              <a:ext cx="449584" cy="3380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3"/>
            <p:cNvSpPr/>
            <p:nvPr/>
          </p:nvSpPr>
          <p:spPr>
            <a:xfrm>
              <a:off x="963074" y="563699"/>
              <a:ext cx="8953702" cy="45078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976277" y="576902"/>
              <a:ext cx="8927296" cy="424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всеобщность и неотчуждаемость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3489" y="451002"/>
              <a:ext cx="449584" cy="9015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0" name="Google Shape;150;p3"/>
            <p:cNvSpPr/>
            <p:nvPr/>
          </p:nvSpPr>
          <p:spPr>
            <a:xfrm>
              <a:off x="963074" y="1127184"/>
              <a:ext cx="8953702" cy="45078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976277" y="1140387"/>
              <a:ext cx="8927296" cy="424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взаимосвязь и неделимость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13489" y="451002"/>
              <a:ext cx="449584" cy="14650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3"/>
            <p:cNvSpPr/>
            <p:nvPr/>
          </p:nvSpPr>
          <p:spPr>
            <a:xfrm>
              <a:off x="963074" y="1690668"/>
              <a:ext cx="8953702" cy="45078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976277" y="1703871"/>
              <a:ext cx="8927296" cy="424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равенство и недискриминация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13489" y="451002"/>
              <a:ext cx="449584" cy="20285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3"/>
            <p:cNvSpPr/>
            <p:nvPr/>
          </p:nvSpPr>
          <p:spPr>
            <a:xfrm>
              <a:off x="963074" y="2254153"/>
              <a:ext cx="8953702" cy="45078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976277" y="2267356"/>
              <a:ext cx="8927296" cy="424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участие и включение всех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13489" y="451002"/>
              <a:ext cx="449584" cy="25920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3"/>
            <p:cNvSpPr/>
            <p:nvPr/>
          </p:nvSpPr>
          <p:spPr>
            <a:xfrm>
              <a:off x="963074" y="2817638"/>
              <a:ext cx="8953702" cy="45078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976277" y="2830841"/>
              <a:ext cx="8927296" cy="4243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ответственность государства за соблюдение всех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Понятие, принципы и поколения прав человека</a:t>
            </a:r>
            <a:endParaRPr/>
          </a:p>
        </p:txBody>
      </p:sp>
      <p:graphicFrame>
        <p:nvGraphicFramePr>
          <p:cNvPr id="167" name="Google Shape;167;p4"/>
          <p:cNvGraphicFramePr/>
          <p:nvPr/>
        </p:nvGraphicFramePr>
        <p:xfrm>
          <a:off x="1104897" y="152192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{5C8DE410-6B5E-4DD5-BDA7-8F74E381E048}</a:tableStyleId>
              </a:tblPr>
              <a:tblGrid>
                <a:gridCol w="1957475"/>
                <a:gridCol w="8023200"/>
              </a:tblGrid>
              <a:tr h="4093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прав человека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511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Права человека универсальны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Каждый имеет право пользоваться правами человека, без каких бы то ни было различий в силу расовой или этнической принадлежности, цвета ко- жи, пола, инвалидности, языка, религии, политических или иных убежде- ний, национального или социального происхождения, рождения, имущес- твенного или иного положения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4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Права человека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неотъемлемы*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Права человека нельзя утратить, поскольку они имеют отношение к само- му факту человеческого существования, они присущи всем людям, имеют естественный характер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2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Права человека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неделимы, взаи- мозависимы и взаимосвязаны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Различные права человека по существу связаны между собой и не могут рассматриваться по отдельности. Осуществление одного права зависит от осуществления многих других прав, и нет ни одного права, которое было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бы важнее остальных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68" name="Google Shape;168;p4"/>
          <p:cNvGrpSpPr/>
          <p:nvPr/>
        </p:nvGrpSpPr>
        <p:grpSpPr>
          <a:xfrm>
            <a:off x="1104899" y="5745191"/>
            <a:ext cx="9980682" cy="966161"/>
            <a:chOff x="1846693" y="174336"/>
            <a:chExt cx="6287295" cy="731768"/>
          </a:xfrm>
        </p:grpSpPr>
        <p:sp>
          <p:nvSpPr>
            <p:cNvPr id="169" name="Google Shape;169;p4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*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действие этого принципа прав человека ограничивается или приостанавливается в случае, если кто-то признан виновным в совершении преступления и лишён свободы по приговору суда.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Понятие, принципы и поколения прав человека</a:t>
            </a:r>
            <a:endParaRPr/>
          </a:p>
        </p:txBody>
      </p:sp>
      <p:grpSp>
        <p:nvGrpSpPr>
          <p:cNvPr id="177" name="Google Shape;177;p5"/>
          <p:cNvGrpSpPr/>
          <p:nvPr/>
        </p:nvGrpSpPr>
        <p:grpSpPr>
          <a:xfrm>
            <a:off x="1104899" y="5745191"/>
            <a:ext cx="9980682" cy="966161"/>
            <a:chOff x="1846693" y="174336"/>
            <a:chExt cx="6287295" cy="731768"/>
          </a:xfrm>
        </p:grpSpPr>
        <p:sp>
          <p:nvSpPr>
            <p:cNvPr id="178" name="Google Shape;178;p5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Поколения прав человека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этапы, связанные со временем признания прав человека об- ществом и включением их в конституции разных государств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180" name="Google Shape;180;p5"/>
          <p:cNvGraphicFramePr/>
          <p:nvPr/>
        </p:nvGraphicFramePr>
        <p:xfrm>
          <a:off x="1104901" y="147016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{5C8DE410-6B5E-4DD5-BDA7-8F74E381E048}</a:tableStyleId>
              </a:tblPr>
              <a:tblGrid>
                <a:gridCol w="3326900"/>
                <a:gridCol w="3326900"/>
                <a:gridCol w="3326900"/>
              </a:tblGrid>
              <a:tr h="6553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Поколения прав человека</a:t>
                      </a:r>
                      <a:endParaRPr b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13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Первое поколение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Второе поколение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Третье поколение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9D6"/>
                    </a:solidFill>
                  </a:tcPr>
                </a:tc>
              </a:tr>
              <a:tr h="105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 конца XVIII в. до начала XX в.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 второй половины XIX в. до середины XX в.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вторая половина XX в.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3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права свободы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права равенства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права солидарности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58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гражданские (личные) и политические права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социальные, экономические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 культурные права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коллективные права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Международные стандарты по защите прав человека</a:t>
            </a:r>
            <a:endParaRPr/>
          </a:p>
        </p:txBody>
      </p:sp>
      <p:grpSp>
        <p:nvGrpSpPr>
          <p:cNvPr id="187" name="Google Shape;187;p6"/>
          <p:cNvGrpSpPr/>
          <p:nvPr/>
        </p:nvGrpSpPr>
        <p:grpSpPr>
          <a:xfrm>
            <a:off x="1104899" y="2147977"/>
            <a:ext cx="5891124" cy="4563375"/>
            <a:chOff x="1846693" y="174336"/>
            <a:chExt cx="6287295" cy="731768"/>
          </a:xfrm>
        </p:grpSpPr>
        <p:sp>
          <p:nvSpPr>
            <p:cNvPr id="188" name="Google Shape;188;p6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 включения норм по правам человека в конституции отдельных государств оказалось недостаточно. Ярким примером этого стала политика геноцида, проводив- шаяся немецко-фашистскими захватчиками на оккупи- рованной территории. Крупнейшим на территории Бе- ларуси местом массового уничтожения людей в годы оккупации во время Второй мировой войны являлся лагерь смерти «Тростенец». По количеству жертв он занимает 4-е место после таких печально известных концентрационных лагерей в Европе, как Освенцим, Майданек и Треблинка. Поэтому возникла необходи- мость в международных соглашениях в области прав человека. После Второй мировой войны в ходе соз- дания Организации Объединённых Наций и суда над нацистскими преступниками в Нюрнберге члены меж- дународного сообщества дали торжественное обещание не допускать впредь совершения преступлений против человечности.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Ð°ÑÑÐ¸Ð½ÐºÐ¸ Ð¿Ð¾ Ð·Ð°Ð¿ÑÐ¾ÑÑ &quot;Ð²ÑÐ°ÑÐ° Ð¿Ð°Ð¼ÑÑÐ¸&quot;" id="190" name="Google Shape;1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1507" y="1423357"/>
            <a:ext cx="3964074" cy="52886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1" name="Google Shape;191;p6"/>
          <p:cNvSpPr txBox="1"/>
          <p:nvPr/>
        </p:nvSpPr>
        <p:spPr>
          <a:xfrm>
            <a:off x="2769079" y="1423357"/>
            <a:ext cx="4352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Монумент «Врата памяти» в мемориальном комплексе «Тростенец»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Международные стандарты по защите прав человека</a:t>
            </a:r>
            <a:endParaRPr/>
          </a:p>
        </p:txBody>
      </p:sp>
      <p:grpSp>
        <p:nvGrpSpPr>
          <p:cNvPr id="198" name="Google Shape;198;p7"/>
          <p:cNvGrpSpPr/>
          <p:nvPr/>
        </p:nvGrpSpPr>
        <p:grpSpPr>
          <a:xfrm>
            <a:off x="1104898" y="5555411"/>
            <a:ext cx="9980683" cy="1155941"/>
            <a:chOff x="1846693" y="174336"/>
            <a:chExt cx="6287295" cy="731768"/>
          </a:xfrm>
        </p:grpSpPr>
        <p:sp>
          <p:nvSpPr>
            <p:cNvPr id="199" name="Google Shape;199;p7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10 декабря 1948 г. Генеральная Ассамблея Организации Объединённых Наций (ООН) приняла Всеобщую декларацию прав человека. Она была принята в качестве образца правил, которым обязаны следовать все народы и страны. И сейчас во всём мире 10 декабря отмечается как День прав человека.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1" name="Google Shape;201;p7"/>
          <p:cNvSpPr txBox="1"/>
          <p:nvPr/>
        </p:nvSpPr>
        <p:spPr>
          <a:xfrm>
            <a:off x="841829" y="3071899"/>
            <a:ext cx="4352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Принятие Генеральной ассамблеей ООН Всеобщей декларации прав человека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www.obltv.ru/upload/iblock/8a5/svoboda.jpg" id="202" name="Google Shape;2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257" y="1423357"/>
            <a:ext cx="5191167" cy="38971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Международные стандарты по защите прав человека</a:t>
            </a:r>
            <a:endParaRPr/>
          </a:p>
        </p:txBody>
      </p:sp>
      <p:grpSp>
        <p:nvGrpSpPr>
          <p:cNvPr id="209" name="Google Shape;209;p8"/>
          <p:cNvGrpSpPr/>
          <p:nvPr/>
        </p:nvGrpSpPr>
        <p:grpSpPr>
          <a:xfrm>
            <a:off x="1104899" y="4132053"/>
            <a:ext cx="6055026" cy="2579299"/>
            <a:chOff x="1846693" y="174336"/>
            <a:chExt cx="6287295" cy="731768"/>
          </a:xfrm>
        </p:grpSpPr>
        <p:sp>
          <p:nvSpPr>
            <p:cNvPr id="210" name="Google Shape;210;p8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Всеобщая декларация прав человека состоит из 30 ста- тей и является основополагающим документом истори- ческой важности. В ней, впервые в истории человечества, были определены основные права человека, которые не- обходимо защищать на международном уровне. С мо- мента своего принятия в 1948 г. Декларация была пере- ведена на более чем 500 языков и послужила ориенти- ром для конституций многих государств. Идеи Всеобщей декларации прав человека нашли отражение и в Консти- туции Республики Беларусь.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2" name="Google Shape;212;p8"/>
          <p:cNvSpPr txBox="1"/>
          <p:nvPr/>
        </p:nvSpPr>
        <p:spPr>
          <a:xfrm>
            <a:off x="2940111" y="1423357"/>
            <a:ext cx="435242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Всеобщая декларация прав человека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2539" y="1423357"/>
            <a:ext cx="3793043" cy="528799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Международные стандарты по защите прав человека</a:t>
            </a:r>
            <a:endParaRPr/>
          </a:p>
        </p:txBody>
      </p:sp>
      <p:grpSp>
        <p:nvGrpSpPr>
          <p:cNvPr id="220" name="Google Shape;220;p9"/>
          <p:cNvGrpSpPr/>
          <p:nvPr/>
        </p:nvGrpSpPr>
        <p:grpSpPr>
          <a:xfrm>
            <a:off x="1104898" y="5115463"/>
            <a:ext cx="9980683" cy="1595889"/>
            <a:chOff x="1846693" y="174336"/>
            <a:chExt cx="6287295" cy="731768"/>
          </a:xfrm>
        </p:grpSpPr>
        <p:sp>
          <p:nvSpPr>
            <p:cNvPr id="221" name="Google Shape;221;p9"/>
            <p:cNvSpPr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 txBox="1"/>
            <p:nvPr/>
          </p:nvSpPr>
          <p:spPr>
            <a:xfrm>
              <a:off x="1846693" y="174336"/>
              <a:ext cx="6287295" cy="7317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 Всеобщая декларация прав человека носит декларативный характер. А только одного про- возглашения прав недостаточно, чтобы они стали обязательными к исполнению. Права дол- жны быть закреплены международными договорами. Поэтому в 1966 г. Организацией Объе- динённых Наций были также приняты два пакта в области прав человека: Международный пакт о гражданских и политических правах и Международный пакт об экономических, соци- альных и культурных правах.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3" name="Google Shape;223;p9"/>
          <p:cNvGrpSpPr/>
          <p:nvPr/>
        </p:nvGrpSpPr>
        <p:grpSpPr>
          <a:xfrm>
            <a:off x="1104898" y="1431985"/>
            <a:ext cx="9980681" cy="3308668"/>
            <a:chOff x="0" y="0"/>
            <a:chExt cx="9980681" cy="3308668"/>
          </a:xfrm>
        </p:grpSpPr>
        <p:sp>
          <p:nvSpPr>
            <p:cNvPr id="224" name="Google Shape;224;p9"/>
            <p:cNvSpPr/>
            <p:nvPr/>
          </p:nvSpPr>
          <p:spPr>
            <a:xfrm>
              <a:off x="0" y="0"/>
              <a:ext cx="7636221" cy="49647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14541" y="14541"/>
              <a:ext cx="7607139" cy="4673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Международный билль о правах человека</a:t>
              </a:r>
              <a:endParaRPr b="1" i="0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63622" y="496475"/>
              <a:ext cx="764710" cy="5940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9"/>
            <p:cNvSpPr/>
            <p:nvPr/>
          </p:nvSpPr>
          <p:spPr>
            <a:xfrm>
              <a:off x="1528332" y="718213"/>
              <a:ext cx="8452349" cy="74471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1550144" y="740025"/>
              <a:ext cx="8408725" cy="7010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Всеобщая декларация прав человека, принятая Генеральной Ассамблеей ООН 10 декабря 1948 г.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763622" y="496475"/>
              <a:ext cx="764257" cy="15082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9"/>
            <p:cNvSpPr/>
            <p:nvPr/>
          </p:nvSpPr>
          <p:spPr>
            <a:xfrm>
              <a:off x="1527879" y="1632170"/>
              <a:ext cx="8452802" cy="7451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1549705" y="1653996"/>
              <a:ext cx="8409150" cy="7015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Международный пакт о гражданских и политических правах, принятый под эгидой ООН 16 декабря 1966 г.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63622" y="496475"/>
              <a:ext cx="764257" cy="24395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9"/>
            <p:cNvSpPr/>
            <p:nvPr/>
          </p:nvSpPr>
          <p:spPr>
            <a:xfrm>
              <a:off x="1527879" y="2563469"/>
              <a:ext cx="8452802" cy="7451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9"/>
            <p:cNvSpPr txBox="1"/>
            <p:nvPr/>
          </p:nvSpPr>
          <p:spPr>
            <a:xfrm>
              <a:off x="1549705" y="2585295"/>
              <a:ext cx="8409150" cy="7015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Международный пакт об экономических, социальных и культурных правах, принятый под эгидой ООН 16 декабря 1966 г.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04.08.2022</vt:lpwstr>
  </property>
</Properties>
</file>