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ambria Math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gMXFlHFPrrmf+kr5LWos3RfVv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mbriaMath-regular.fntdata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4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491707" y="3974705"/>
            <a:ext cx="810932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 и уголовную ответственность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Обстоятельства, исключающие уголовную ответственность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54974" y="93051"/>
            <a:ext cx="8936965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160625" y="1684861"/>
            <a:ext cx="8779014" cy="3540034"/>
            <a:chOff x="5650" y="63096"/>
            <a:chExt cx="8779014" cy="3540034"/>
          </a:xfrm>
        </p:grpSpPr>
        <p:sp>
          <p:nvSpPr>
            <p:cNvPr id="83" name="Google Shape;83;p3"/>
            <p:cNvSpPr/>
            <p:nvPr/>
          </p:nvSpPr>
          <p:spPr>
            <a:xfrm>
              <a:off x="5650" y="63096"/>
              <a:ext cx="7216871" cy="3750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16634" y="74080"/>
              <a:ext cx="7194903" cy="353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Обстоятельства, исключающие преступность деяния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27337" y="438122"/>
              <a:ext cx="721687" cy="2812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1449024" y="531879"/>
              <a:ext cx="7335640" cy="3750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1460008" y="542863"/>
              <a:ext cx="7313672" cy="353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необходимая оборона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27337" y="438122"/>
              <a:ext cx="721687" cy="8372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9" name="Google Shape;89;p3"/>
            <p:cNvSpPr/>
            <p:nvPr/>
          </p:nvSpPr>
          <p:spPr>
            <a:xfrm>
              <a:off x="1449024" y="1000661"/>
              <a:ext cx="7335640" cy="54937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1465115" y="1016752"/>
              <a:ext cx="7303458" cy="5171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причинение вреда при задержании лица, совершившего преступле- 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27337" y="438122"/>
              <a:ext cx="721687" cy="13931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1449024" y="1643798"/>
              <a:ext cx="7335640" cy="3750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1460008" y="1654782"/>
              <a:ext cx="7313672" cy="353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исполнение приказа или распоряжения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27337" y="438122"/>
              <a:ext cx="721687" cy="19509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1449024" y="2112581"/>
              <a:ext cx="7335640" cy="55298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1465220" y="2128777"/>
              <a:ext cx="7303248" cy="5205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пребывание среди соучастников преступления по специальному за- данию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27337" y="438122"/>
              <a:ext cx="721687" cy="25087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1449024" y="2759321"/>
              <a:ext cx="7335640" cy="3750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1460008" y="2770305"/>
              <a:ext cx="7313672" cy="353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деяние, связанное с риском (например, экономическим)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27337" y="438122"/>
              <a:ext cx="721687" cy="29774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1449024" y="3228104"/>
              <a:ext cx="7335640" cy="3750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1460008" y="3239088"/>
              <a:ext cx="7313672" cy="353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крайняя необходимость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"/>
          <p:cNvGrpSpPr/>
          <p:nvPr/>
        </p:nvGrpSpPr>
        <p:grpSpPr>
          <a:xfrm>
            <a:off x="453634" y="1340768"/>
            <a:ext cx="8510854" cy="1080120"/>
            <a:chOff x="2232250" y="1027898"/>
            <a:chExt cx="4176458" cy="1263128"/>
          </a:xfrm>
        </p:grpSpPr>
        <p:sp>
          <p:nvSpPr>
            <p:cNvPr id="108" name="Google Shape;108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Необходимая оборона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правомерная защита личности и прав обороняю- щегося и других лиц, а также охраняемых законом интересов общества и госу- дарства от общественно опасного посягательства путём причинения вреда посягающему лицу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>
            <a:off x="467544" y="2636912"/>
            <a:ext cx="2664296" cy="504056"/>
            <a:chOff x="2232250" y="1027898"/>
            <a:chExt cx="4176458" cy="1263128"/>
          </a:xfrm>
        </p:grpSpPr>
        <p:sp>
          <p:nvSpPr>
            <p:cNvPr id="111" name="Google Shape;111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необходимая оборона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6300192" y="2636912"/>
            <a:ext cx="2664296" cy="504056"/>
            <a:chOff x="2232250" y="1027898"/>
            <a:chExt cx="4176458" cy="1263128"/>
          </a:xfrm>
        </p:grpSpPr>
        <p:sp>
          <p:nvSpPr>
            <p:cNvPr id="114" name="Google Shape;114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самооборона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6" name="Google Shape;116;p4"/>
          <p:cNvSpPr/>
          <p:nvPr/>
        </p:nvSpPr>
        <p:spPr>
          <a:xfrm>
            <a:off x="3556933" y="2708920"/>
            <a:ext cx="2304256" cy="36004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467797" y="3359610"/>
            <a:ext cx="8424428" cy="1857353"/>
            <a:chOff x="253" y="43431"/>
            <a:chExt cx="8424428" cy="1857353"/>
          </a:xfrm>
        </p:grpSpPr>
        <p:sp>
          <p:nvSpPr>
            <p:cNvPr id="118" name="Google Shape;118;p4"/>
            <p:cNvSpPr/>
            <p:nvPr/>
          </p:nvSpPr>
          <p:spPr>
            <a:xfrm>
              <a:off x="253" y="43431"/>
              <a:ext cx="4477653" cy="53067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15796" y="58974"/>
              <a:ext cx="4446567" cy="499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Лишён права на самозащиту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48019" y="574103"/>
              <a:ext cx="447765" cy="3980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4"/>
            <p:cNvSpPr/>
            <p:nvPr/>
          </p:nvSpPr>
          <p:spPr>
            <a:xfrm>
              <a:off x="895784" y="706771"/>
              <a:ext cx="7528897" cy="53067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911327" y="722314"/>
              <a:ext cx="7497811" cy="499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правонарушитель, чьи преступные действия пресекаются должност- ными лицами или рядовыми гражданами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48019" y="574103"/>
              <a:ext cx="447765" cy="10613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4"/>
            <p:cNvSpPr/>
            <p:nvPr/>
          </p:nvSpPr>
          <p:spPr>
            <a:xfrm>
              <a:off x="895784" y="1370112"/>
              <a:ext cx="7528897" cy="53067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911327" y="1385655"/>
              <a:ext cx="7497811" cy="499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человек, втянутый, например, в драку её инициатором и объясняю- щий свои действия тем, что зачинщику драки угрожала опасность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453634" y="5516869"/>
            <a:ext cx="8438846" cy="1008112"/>
            <a:chOff x="1214079" y="1353143"/>
            <a:chExt cx="7207898" cy="508046"/>
          </a:xfrm>
        </p:grpSpPr>
        <p:sp>
          <p:nvSpPr>
            <p:cNvPr id="127" name="Google Shape;127;p4"/>
            <p:cNvSpPr/>
            <p:nvPr/>
          </p:nvSpPr>
          <p:spPr>
            <a:xfrm>
              <a:off x="1214079" y="1353143"/>
              <a:ext cx="7207898" cy="50804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1228959" y="1368023"/>
              <a:ext cx="7178138" cy="47828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может быть признан находящимся в состоянии необходимой обороны чело- век, который спровоцировал нападение для того, чтобы использовать его как повод для совершения противоправных действий (расправы, мести и т.д.)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9" name="Google Shape;129;p4"/>
          <p:cNvSpPr txBox="1"/>
          <p:nvPr>
            <p:ph type="title"/>
          </p:nvPr>
        </p:nvSpPr>
        <p:spPr>
          <a:xfrm>
            <a:off x="129396" y="93051"/>
            <a:ext cx="8962544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5"/>
          <p:cNvGrpSpPr/>
          <p:nvPr/>
        </p:nvGrpSpPr>
        <p:grpSpPr>
          <a:xfrm>
            <a:off x="3743864" y="1285336"/>
            <a:ext cx="5220624" cy="5331124"/>
            <a:chOff x="2214587" y="1027898"/>
            <a:chExt cx="4194121" cy="1263128"/>
          </a:xfrm>
        </p:grpSpPr>
        <p:sp>
          <p:nvSpPr>
            <p:cNvPr id="135" name="Google Shape;135;p5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214587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920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 Каждый гражданин имеет право на защиту от общественно опасного посягательства. Это пра- во принадлежит каждому лицу независимо от возможности избежать посягательства либо об- ратиться за помощью к другим лицам или орга- нам власти.</a:t>
              </a:r>
              <a:endParaRPr/>
            </a:p>
            <a:p>
              <a:pPr indent="0" lvl="0" marL="92075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2. Не является преступлением </a:t>
              </a:r>
              <a:r>
                <a:rPr b="0" i="1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деяние, совершён- ное в состоянии необходимой обороны, т.е. при защите жизни, здоровья, прав обороняющегося или другого лица, интересов общества или госу- дарства от общественно опасного посягатель- ства путём причинения посягающему вреда, ес- ли при этом не было допущено превышение пре- делов необходимой обороны.</a:t>
              </a:r>
              <a:endParaRPr/>
            </a:p>
            <a:p>
              <a:pPr indent="0" lvl="0" marL="92075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3. Превышением пределов необходимой оборо- ны признаётся явное для обороняющегося ли- ца несоответствие защиты характеру и опаснос- ти посягательства, когда посягающему без не- обходимости умышленно причиняется смерть или тяжкое телесное повреждение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3735" t="2386"/>
          <a:stretch/>
        </p:blipFill>
        <p:spPr>
          <a:xfrm>
            <a:off x="198408" y="1285336"/>
            <a:ext cx="3338422" cy="48823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8" name="Google Shape;138;p5"/>
          <p:cNvSpPr txBox="1"/>
          <p:nvPr/>
        </p:nvSpPr>
        <p:spPr>
          <a:xfrm>
            <a:off x="198408" y="6167700"/>
            <a:ext cx="3338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Уголовный кодекс Республики Беларусь, ст. 34</a:t>
            </a:r>
            <a:endParaRPr b="0" i="0" sz="16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9" name="Google Shape;139;p5"/>
          <p:cNvSpPr txBox="1"/>
          <p:nvPr>
            <p:ph type="title"/>
          </p:nvPr>
        </p:nvSpPr>
        <p:spPr>
          <a:xfrm>
            <a:off x="129396" y="93051"/>
            <a:ext cx="8962544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129396" y="93051"/>
            <a:ext cx="8962544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5" name="Google Shape;145;p6"/>
          <p:cNvGrpSpPr/>
          <p:nvPr/>
        </p:nvGrpSpPr>
        <p:grpSpPr>
          <a:xfrm>
            <a:off x="246288" y="1483261"/>
            <a:ext cx="8728758" cy="4632865"/>
            <a:chOff x="586" y="301923"/>
            <a:chExt cx="8728758" cy="4632865"/>
          </a:xfrm>
        </p:grpSpPr>
        <p:sp>
          <p:nvSpPr>
            <p:cNvPr id="146" name="Google Shape;146;p6"/>
            <p:cNvSpPr/>
            <p:nvPr/>
          </p:nvSpPr>
          <p:spPr>
            <a:xfrm>
              <a:off x="7407491" y="2433693"/>
              <a:ext cx="91440" cy="5359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6"/>
            <p:cNvSpPr/>
            <p:nvPr/>
          </p:nvSpPr>
          <p:spPr>
            <a:xfrm>
              <a:off x="4364966" y="1102570"/>
              <a:ext cx="3088245" cy="5359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6"/>
            <p:cNvSpPr/>
            <p:nvPr/>
          </p:nvSpPr>
          <p:spPr>
            <a:xfrm>
              <a:off x="4319246" y="2433693"/>
              <a:ext cx="91440" cy="5359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6"/>
            <p:cNvSpPr/>
            <p:nvPr/>
          </p:nvSpPr>
          <p:spPr>
            <a:xfrm>
              <a:off x="4319246" y="1102570"/>
              <a:ext cx="91440" cy="5359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6"/>
            <p:cNvSpPr/>
            <p:nvPr/>
          </p:nvSpPr>
          <p:spPr>
            <a:xfrm>
              <a:off x="1231000" y="2433693"/>
              <a:ext cx="91440" cy="5359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1276720" y="1102570"/>
              <a:ext cx="3088245" cy="53597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6"/>
            <p:cNvSpPr/>
            <p:nvPr/>
          </p:nvSpPr>
          <p:spPr>
            <a:xfrm>
              <a:off x="2467149" y="301923"/>
              <a:ext cx="3795632" cy="8006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2467149" y="301923"/>
              <a:ext cx="3795632" cy="800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Условия правомерности необходимой обороны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86" y="1638546"/>
              <a:ext cx="2552268" cy="7951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586" y="1638546"/>
              <a:ext cx="2552268" cy="795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общественная опасность посягательства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86" y="2969669"/>
              <a:ext cx="2552268" cy="19651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586" y="2969669"/>
              <a:ext cx="2552268" cy="19651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действия посягавшего должны причинять или создавать угрозу при- чинения вреда охраняе- мым интересам личнос- ти, общества, государст- 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088831" y="1638546"/>
              <a:ext cx="2552268" cy="7951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3088831" y="1638546"/>
              <a:ext cx="2552268" cy="795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088831" y="2969669"/>
              <a:ext cx="2552268" cy="19651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3088831" y="2969669"/>
              <a:ext cx="2552268" cy="19651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существование в дан- ный момент времени этого обстоятельства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177076" y="1638546"/>
              <a:ext cx="2552268" cy="7951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6177076" y="1638546"/>
              <a:ext cx="2552268" cy="7951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действительность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177076" y="2969669"/>
              <a:ext cx="2552268" cy="19651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6177076" y="2969669"/>
              <a:ext cx="2552268" cy="19651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посягательство должно осуществляться в реальной действитель- ности, а не в вообра- жении обороняющегося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129396" y="93051"/>
            <a:ext cx="8962544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преступность деяния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1" name="Google Shape;171;p7"/>
          <p:cNvGrpSpPr/>
          <p:nvPr/>
        </p:nvGrpSpPr>
        <p:grpSpPr>
          <a:xfrm>
            <a:off x="453634" y="1340768"/>
            <a:ext cx="8510854" cy="686440"/>
            <a:chOff x="2232250" y="1027898"/>
            <a:chExt cx="4176458" cy="1263128"/>
          </a:xfrm>
        </p:grpSpPr>
        <p:sp>
          <p:nvSpPr>
            <p:cNvPr id="172" name="Google Shape;172;p7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/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232250" y="1027898"/>
              <a:ext cx="4176458" cy="1263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Крайняя необходимость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сознательное причинение определённого вреда в целях недопущения большего вреда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4" name="Google Shape;174;p7"/>
          <p:cNvGrpSpPr/>
          <p:nvPr/>
        </p:nvGrpSpPr>
        <p:grpSpPr>
          <a:xfrm>
            <a:off x="208253" y="2509555"/>
            <a:ext cx="8755646" cy="3719447"/>
            <a:chOff x="587" y="482347"/>
            <a:chExt cx="8755646" cy="3719447"/>
          </a:xfrm>
        </p:grpSpPr>
        <p:sp>
          <p:nvSpPr>
            <p:cNvPr id="175" name="Google Shape;175;p7"/>
            <p:cNvSpPr/>
            <p:nvPr/>
          </p:nvSpPr>
          <p:spPr>
            <a:xfrm>
              <a:off x="4378410" y="1035169"/>
              <a:ext cx="3097757" cy="5376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7"/>
            <p:cNvSpPr/>
            <p:nvPr/>
          </p:nvSpPr>
          <p:spPr>
            <a:xfrm>
              <a:off x="4332690" y="1035169"/>
              <a:ext cx="91440" cy="53762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7"/>
            <p:cNvSpPr/>
            <p:nvPr/>
          </p:nvSpPr>
          <p:spPr>
            <a:xfrm>
              <a:off x="1280653" y="1035169"/>
              <a:ext cx="3097757" cy="5376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7"/>
            <p:cNvSpPr/>
            <p:nvPr/>
          </p:nvSpPr>
          <p:spPr>
            <a:xfrm>
              <a:off x="2166867" y="482347"/>
              <a:ext cx="4423086" cy="5528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2166867" y="482347"/>
              <a:ext cx="4423086" cy="5528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крайней необходимости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587" y="1572797"/>
              <a:ext cx="2560130" cy="2628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587" y="1572797"/>
              <a:ext cx="2560130" cy="2628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реальной опасности для жизни, прав и свобод, интересов общества и государства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098345" y="1572797"/>
              <a:ext cx="2560130" cy="2628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098345" y="1572797"/>
              <a:ext cx="2560130" cy="2628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невозможность устранения данной опасности другими средствами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196103" y="1572797"/>
              <a:ext cx="2560130" cy="2628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6196103" y="1572797"/>
              <a:ext cx="2560130" cy="2628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меньший размер причинённого вреда, чем вреда предотвращённого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164756" y="93051"/>
            <a:ext cx="8927184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уголовную ответственность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>
            <a:off x="165343" y="1820175"/>
            <a:ext cx="8755646" cy="3856003"/>
            <a:chOff x="587" y="414069"/>
            <a:chExt cx="8755646" cy="3856003"/>
          </a:xfrm>
        </p:grpSpPr>
        <p:sp>
          <p:nvSpPr>
            <p:cNvPr id="192" name="Google Shape;192;p8"/>
            <p:cNvSpPr/>
            <p:nvPr/>
          </p:nvSpPr>
          <p:spPr>
            <a:xfrm>
              <a:off x="4378411" y="1103448"/>
              <a:ext cx="3097757" cy="5376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8"/>
            <p:cNvSpPr/>
            <p:nvPr/>
          </p:nvSpPr>
          <p:spPr>
            <a:xfrm>
              <a:off x="4332690" y="1103448"/>
              <a:ext cx="91440" cy="53762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8"/>
            <p:cNvSpPr/>
            <p:nvPr/>
          </p:nvSpPr>
          <p:spPr>
            <a:xfrm>
              <a:off x="1280653" y="1103448"/>
              <a:ext cx="3097757" cy="5376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8"/>
            <p:cNvSpPr/>
            <p:nvPr/>
          </p:nvSpPr>
          <p:spPr>
            <a:xfrm>
              <a:off x="2339625" y="414069"/>
              <a:ext cx="4077570" cy="6893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2339625" y="414069"/>
              <a:ext cx="4077570" cy="689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Обстоятельства, исключающие уголовную ответственность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587" y="1641075"/>
              <a:ext cx="2560130" cy="2628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587" y="1641075"/>
              <a:ext cx="2560130" cy="2628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невменяемость лица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098345" y="1641075"/>
              <a:ext cx="2560130" cy="2628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3098345" y="1641075"/>
              <a:ext cx="2560130" cy="2628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добровольный отказ от преступления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96103" y="1641075"/>
              <a:ext cx="2560130" cy="2628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6196103" y="1641075"/>
              <a:ext cx="2560130" cy="2628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требования потерпевшего по делам частного обвинения (умышленное причи- нение лёгкого телесно- го повреждения, истя- зание, клевета, оскор- бление, разглашение коммерческой тайны и т.п.)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>
            <p:ph type="title"/>
          </p:nvPr>
        </p:nvSpPr>
        <p:spPr>
          <a:xfrm>
            <a:off x="163902" y="93051"/>
            <a:ext cx="8928037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Обстоятельства, исключающие уголовную ответственность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8" name="Google Shape;208;p9"/>
          <p:cNvGrpSpPr/>
          <p:nvPr/>
        </p:nvGrpSpPr>
        <p:grpSpPr>
          <a:xfrm>
            <a:off x="168395" y="1811545"/>
            <a:ext cx="8781331" cy="4252824"/>
            <a:chOff x="4492" y="646980"/>
            <a:chExt cx="8781331" cy="4252824"/>
          </a:xfrm>
        </p:grpSpPr>
        <p:sp>
          <p:nvSpPr>
            <p:cNvPr id="209" name="Google Shape;209;p9"/>
            <p:cNvSpPr/>
            <p:nvPr/>
          </p:nvSpPr>
          <p:spPr>
            <a:xfrm>
              <a:off x="4492" y="646980"/>
              <a:ext cx="8330374" cy="3637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15146" y="657634"/>
              <a:ext cx="8309066" cy="342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Обстоятельства, освобождающие от уголовной ответственности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37529" y="1010739"/>
              <a:ext cx="833037" cy="2728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9"/>
            <p:cNvSpPr/>
            <p:nvPr/>
          </p:nvSpPr>
          <p:spPr>
            <a:xfrm>
              <a:off x="1670567" y="1101679"/>
              <a:ext cx="7115256" cy="3637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1681221" y="1112333"/>
              <a:ext cx="7093948" cy="342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истечение сроков давности уголовного преступления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37529" y="1010739"/>
              <a:ext cx="833037" cy="7275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9"/>
            <p:cNvSpPr/>
            <p:nvPr/>
          </p:nvSpPr>
          <p:spPr>
            <a:xfrm>
              <a:off x="1670567" y="1556378"/>
              <a:ext cx="7115256" cy="3637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1681221" y="1567032"/>
              <a:ext cx="7093948" cy="342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утрата деянием общественной опасности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37529" y="1010739"/>
              <a:ext cx="833037" cy="11822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1670567" y="2011078"/>
              <a:ext cx="7115256" cy="3637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1681221" y="2021732"/>
              <a:ext cx="7093948" cy="342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деятельное раскаяние лица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37529" y="1010739"/>
              <a:ext cx="833037" cy="16369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9"/>
            <p:cNvSpPr/>
            <p:nvPr/>
          </p:nvSpPr>
          <p:spPr>
            <a:xfrm>
              <a:off x="1670567" y="2465777"/>
              <a:ext cx="7115256" cy="3637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1681221" y="2476431"/>
              <a:ext cx="7093948" cy="342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примирение с потерпевшим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7529" y="1010739"/>
              <a:ext cx="833037" cy="20916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9"/>
            <p:cNvSpPr/>
            <p:nvPr/>
          </p:nvSpPr>
          <p:spPr>
            <a:xfrm>
              <a:off x="1670567" y="2920476"/>
              <a:ext cx="7115256" cy="3637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1681221" y="2931130"/>
              <a:ext cx="7093948" cy="342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амнистия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837529" y="1010739"/>
              <a:ext cx="833037" cy="26467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9"/>
            <p:cNvSpPr/>
            <p:nvPr/>
          </p:nvSpPr>
          <p:spPr>
            <a:xfrm>
              <a:off x="1670567" y="3375176"/>
              <a:ext cx="7115256" cy="5645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1687104" y="3391713"/>
              <a:ext cx="7082182" cy="5315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заявление участника преступной организации или банды о её су- ществовании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37529" y="1010739"/>
              <a:ext cx="833037" cy="34545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9"/>
            <p:cNvSpPr/>
            <p:nvPr/>
          </p:nvSpPr>
          <p:spPr>
            <a:xfrm>
              <a:off x="1670567" y="4030714"/>
              <a:ext cx="7115256" cy="8690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1696022" y="4056169"/>
              <a:ext cx="7064346" cy="818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случаи, специально предусмотренные в примечаниях к статьям Особенной части УК РБ (например, добровольная сдача лицом ог- нестрельного оружия, наркотиков) и др.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08.03.2022</vt:lpwstr>
  </property>
</Properties>
</file>