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KTvZbp0CZki/cwSSysQ6Q3eM4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077A37-0DC0-4BE3-8C30-043F81BB816E}">
  <a:tblStyle styleId="{A5077A37-0DC0-4BE3-8C30-043F81BB816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491707" y="3974705"/>
            <a:ext cx="810932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3" name="Google Shape;193;p10"/>
          <p:cNvGrpSpPr/>
          <p:nvPr/>
        </p:nvGrpSpPr>
        <p:grpSpPr>
          <a:xfrm>
            <a:off x="189781" y="1943740"/>
            <a:ext cx="8816194" cy="3458485"/>
            <a:chOff x="0" y="796426"/>
            <a:chExt cx="8816194" cy="3458485"/>
          </a:xfrm>
        </p:grpSpPr>
        <p:sp>
          <p:nvSpPr>
            <p:cNvPr id="194" name="Google Shape;194;p10"/>
            <p:cNvSpPr/>
            <p:nvPr/>
          </p:nvSpPr>
          <p:spPr>
            <a:xfrm>
              <a:off x="6644463" y="2654127"/>
              <a:ext cx="91440" cy="320704"/>
            </a:xfrm>
            <a:custGeom>
              <a:rect b="b" l="l" r="r" t="t"/>
              <a:pathLst>
                <a:path extrusionOk="0" h="120000" w="120000">
                  <a:moveTo>
                    <a:pt x="72659" y="0"/>
                  </a:moveTo>
                  <a:lnTo>
                    <a:pt x="72659" y="54991"/>
                  </a:lnTo>
                  <a:lnTo>
                    <a:pt x="60000" y="54991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5715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95" name="Google Shape;195;p10"/>
            <p:cNvSpPr/>
            <p:nvPr/>
          </p:nvSpPr>
          <p:spPr>
            <a:xfrm>
              <a:off x="6653084" y="1964204"/>
              <a:ext cx="91440" cy="1154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1345" y="0"/>
                  </a:lnTo>
                  <a:lnTo>
                    <a:pt x="61345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10"/>
            <p:cNvSpPr/>
            <p:nvPr/>
          </p:nvSpPr>
          <p:spPr>
            <a:xfrm>
              <a:off x="4408097" y="1305033"/>
              <a:ext cx="2290706" cy="3474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10"/>
            <p:cNvSpPr/>
            <p:nvPr/>
          </p:nvSpPr>
          <p:spPr>
            <a:xfrm>
              <a:off x="2071083" y="3352431"/>
              <a:ext cx="91440" cy="140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770" y="0"/>
                  </a:lnTo>
                  <a:lnTo>
                    <a:pt x="6077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10"/>
            <p:cNvSpPr/>
            <p:nvPr/>
          </p:nvSpPr>
          <p:spPr>
            <a:xfrm>
              <a:off x="2070644" y="2647856"/>
              <a:ext cx="91440" cy="1285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575" y="0"/>
                  </a:lnTo>
                  <a:lnTo>
                    <a:pt x="60575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10"/>
            <p:cNvSpPr/>
            <p:nvPr/>
          </p:nvSpPr>
          <p:spPr>
            <a:xfrm>
              <a:off x="2070644" y="1957288"/>
              <a:ext cx="91440" cy="116098"/>
            </a:xfrm>
            <a:custGeom>
              <a:rect b="b" l="l" r="r" t="t"/>
              <a:pathLst>
                <a:path extrusionOk="0" h="120000" w="120000">
                  <a:moveTo>
                    <a:pt x="6079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10"/>
            <p:cNvSpPr/>
            <p:nvPr/>
          </p:nvSpPr>
          <p:spPr>
            <a:xfrm>
              <a:off x="2116968" y="1305033"/>
              <a:ext cx="2291128" cy="3405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8781"/>
                  </a:lnTo>
                  <a:lnTo>
                    <a:pt x="0" y="5878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10"/>
            <p:cNvSpPr/>
            <p:nvPr/>
          </p:nvSpPr>
          <p:spPr>
            <a:xfrm>
              <a:off x="2501658" y="796426"/>
              <a:ext cx="3812878" cy="5086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 txBox="1"/>
            <p:nvPr/>
          </p:nvSpPr>
          <p:spPr>
            <a:xfrm>
              <a:off x="2501658" y="796426"/>
              <a:ext cx="3812878" cy="5086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Выборы в Республике Беларусь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0" y="1645593"/>
              <a:ext cx="4233937" cy="311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0" y="1645593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0" y="2073386"/>
              <a:ext cx="4232729" cy="57446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0"/>
            <p:cNvSpPr txBox="1"/>
            <p:nvPr/>
          </p:nvSpPr>
          <p:spPr>
            <a:xfrm>
              <a:off x="0" y="2073386"/>
              <a:ext cx="4232729" cy="5744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местные Советы депутатов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0" y="2776431"/>
              <a:ext cx="4233606" cy="5760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0" y="2776431"/>
              <a:ext cx="4233606" cy="57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Палату представителей Националь- ного собрания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587" y="3492870"/>
              <a:ext cx="4233606" cy="5760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587" y="3492870"/>
              <a:ext cx="4233606" cy="57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Президенты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4581835" y="1652509"/>
              <a:ext cx="4233937" cy="311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4581835" y="1652509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4583465" y="2079657"/>
              <a:ext cx="4232729" cy="57446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4583465" y="2079657"/>
              <a:ext cx="4232729" cy="5744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Совет Республики Национального собрания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4573380" y="2974832"/>
              <a:ext cx="4233606" cy="12800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4573380" y="2974832"/>
              <a:ext cx="4233606" cy="12800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8 человек от 6 областей и г. Минска выбираются местными Советами депу- татов базового уровня (56 членов), 8 назначаются Президентом = всего 64 члена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981" y="1119509"/>
            <a:ext cx="3872958" cy="56208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3" name="Google Shape;223;p11"/>
          <p:cNvSpPr txBox="1"/>
          <p:nvPr/>
        </p:nvSpPr>
        <p:spPr>
          <a:xfrm>
            <a:off x="112142" y="6401821"/>
            <a:ext cx="510683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Избирательный кодекс Республики Беларусь. 2000 г.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112142" y="1119509"/>
            <a:ext cx="5003322" cy="881819"/>
            <a:chOff x="67" y="2742038"/>
            <a:chExt cx="4010278" cy="2634131"/>
          </a:xfrm>
        </p:grpSpPr>
        <p:sp>
          <p:nvSpPr>
            <p:cNvPr id="225" name="Google Shape;225;p11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Избирательный процесс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процесс про- ведения выборов, состоящий из самостоятель- ных стадий.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7" name="Google Shape;227;p11"/>
          <p:cNvSpPr txBox="1"/>
          <p:nvPr/>
        </p:nvSpPr>
        <p:spPr>
          <a:xfrm>
            <a:off x="93212" y="2080434"/>
            <a:ext cx="5022252" cy="8870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Процедура проведения выборов подробно урегулирована.</a:t>
            </a:r>
            <a:r>
              <a:rPr b="1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Избирательным кодексом Рес- 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3" name="Google Shape;233;p12"/>
          <p:cNvGraphicFramePr/>
          <p:nvPr/>
        </p:nvGraphicFramePr>
        <p:xfrm>
          <a:off x="224134" y="114271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2329275"/>
                <a:gridCol w="6426525"/>
              </a:tblGrid>
              <a:tr h="5216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избирательного процесса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</a:tr>
              <a:tr h="15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Назначение даты выборов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Президента назначаются Палатой представителей Национального собрания. Выборы в местные Советы депу- татов, Палату представителей, Совет Республики Нацио- нального собрания назначаются Президентом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25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Образование изби- рательных комис- сий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Подготовку к проведению выборов обеспечивают 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Цент- ральная комиссия по выборам и проведению республи- канских референдумов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(действует постоянно), специаль- но создаваемые окружные, территориальные и участковые комиссии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Образование изби- рательных округов и участков для голо- сования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Округ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– территория, от которой избирается кандидат (на выборах в Палату представителей их 110, на выборах Пре- зидента вся страна представляет собой один округ). 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Учас- ток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– место для проведения голосования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9" name="Google Shape;239;p13"/>
          <p:cNvGraphicFramePr/>
          <p:nvPr/>
        </p:nvGraphicFramePr>
        <p:xfrm>
          <a:off x="224134" y="115479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2329275"/>
                <a:gridCol w="6426525"/>
              </a:tblGrid>
              <a:tr h="4639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избирательного процесса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</a:tr>
              <a:tr h="107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Составление списка избирателей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Лица, обладающие избирательным правом, зарегистриро- ванные на территории соответствующего участка для го- лосования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9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Выдвижение и реги- страция кандидатов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Кандидаты в Президенты выдвигаются только граждана- ми (необходимо 100 тыс. подписей), кандидаты в депутаты – гражданами, трудовыми коллективами, политическими партиями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7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Предвыборная аги- тация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Кандидаты представляют свои предвыборные программы с целью побудить граждан принять участие в выборах, го- лосовать за того или иного кандидата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Голосование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Проставление отметки в избирательном бюллетене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7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Подсчёт и объявле- ние результатов вы- боров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Подсчёт голосов, опубликование результатов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6650" y="1095555"/>
            <a:ext cx="3644302" cy="48538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6" name="Google Shape;246;p14"/>
          <p:cNvSpPr txBox="1"/>
          <p:nvPr/>
        </p:nvSpPr>
        <p:spPr>
          <a:xfrm>
            <a:off x="4615132" y="5949366"/>
            <a:ext cx="4387339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Карпенко Игорь Васильевич, Председатель Центральной комиссии по выборам и проведению республиканских референдумов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47" name="Google Shape;247;p14"/>
          <p:cNvGraphicFramePr/>
          <p:nvPr/>
        </p:nvGraphicFramePr>
        <p:xfrm>
          <a:off x="112142" y="109555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3713900"/>
                <a:gridCol w="944375"/>
              </a:tblGrid>
              <a:tr h="254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Количество избирательных округов при проведении выборов в Республике Беларусь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</a:tr>
              <a:tr h="148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Президента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Палату представите- лей Национального собрания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областной и Минский городской Совет депутатов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40-60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районный и городской (для городов областного подчи- нения) Совет депутатов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25-40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городской (для горо- дов районного подчинения) Со- вет депутатов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15-25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поселковый, сельский Совет депутатов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11-15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3" name="Google Shape;253;p15"/>
          <p:cNvGraphicFramePr/>
          <p:nvPr/>
        </p:nvGraphicFramePr>
        <p:xfrm>
          <a:off x="112142" y="130211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1897825"/>
                <a:gridCol w="3502325"/>
                <a:gridCol w="350232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Установление результатов голосования по выборам в Республике Беларусь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Необходимая явка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Победившим считается кандидат, набравший...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Прези- дента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Более половины граждан Рес- публики Беларусь, включённых в список избирателей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Более половины голосов граж- дан Республики Беларусь, при- нявших участие в голосовании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Пала- ту представите- 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Более половины избирателей округа, включённых в списки граждан, имеющих право учас- твовать в выборах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Наибольшее число голосов из- бирателей, принявших участие в голосовании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Совет Республики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Более половины голосов депу- татов, принявших участие в го- лосовании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в мест- ные Советы де- путатов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Наибольшее число голосов из- бирателей, принявших участие в голосовании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Избирательное право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Избирательное право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189781" y="1794296"/>
            <a:ext cx="8816194" cy="4071665"/>
            <a:chOff x="0" y="646982"/>
            <a:chExt cx="8816194" cy="4071665"/>
          </a:xfrm>
        </p:grpSpPr>
        <p:sp>
          <p:nvSpPr>
            <p:cNvPr id="83" name="Google Shape;83;p3"/>
            <p:cNvSpPr/>
            <p:nvPr/>
          </p:nvSpPr>
          <p:spPr>
            <a:xfrm>
              <a:off x="7788406" y="3814662"/>
              <a:ext cx="91440" cy="183575"/>
            </a:xfrm>
            <a:custGeom>
              <a:rect b="b" l="l" r="r" t="t"/>
              <a:pathLst>
                <a:path extrusionOk="0" h="120000" w="120000">
                  <a:moveTo>
                    <a:pt x="71312" y="0"/>
                  </a:moveTo>
                  <a:lnTo>
                    <a:pt x="71312" y="6430"/>
                  </a:lnTo>
                  <a:lnTo>
                    <a:pt x="60000" y="643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6699830" y="2837202"/>
              <a:ext cx="1142916" cy="579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4023"/>
                  </a:lnTo>
                  <a:lnTo>
                    <a:pt x="120000" y="84023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5500520" y="3814662"/>
              <a:ext cx="91440" cy="183575"/>
            </a:xfrm>
            <a:custGeom>
              <a:rect b="b" l="l" r="r" t="t"/>
              <a:pathLst>
                <a:path extrusionOk="0" h="120000" w="120000">
                  <a:moveTo>
                    <a:pt x="71312" y="0"/>
                  </a:moveTo>
                  <a:lnTo>
                    <a:pt x="71312" y="6430"/>
                  </a:lnTo>
                  <a:lnTo>
                    <a:pt x="60000" y="643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5554861" y="2837202"/>
              <a:ext cx="1144968" cy="5795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4023"/>
                  </a:lnTo>
                  <a:lnTo>
                    <a:pt x="0" y="84023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7" name="Google Shape;87;p3"/>
            <p:cNvSpPr/>
            <p:nvPr/>
          </p:nvSpPr>
          <p:spPr>
            <a:xfrm>
              <a:off x="6653084" y="1814760"/>
              <a:ext cx="91440" cy="1154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1345" y="0"/>
                  </a:lnTo>
                  <a:lnTo>
                    <a:pt x="61345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8" name="Google Shape;88;p3"/>
            <p:cNvSpPr/>
            <p:nvPr/>
          </p:nvSpPr>
          <p:spPr>
            <a:xfrm>
              <a:off x="4408097" y="1155589"/>
              <a:ext cx="2290706" cy="3474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9" name="Google Shape;89;p3"/>
            <p:cNvSpPr/>
            <p:nvPr/>
          </p:nvSpPr>
          <p:spPr>
            <a:xfrm>
              <a:off x="2070644" y="1807844"/>
              <a:ext cx="91440" cy="116098"/>
            </a:xfrm>
            <a:custGeom>
              <a:rect b="b" l="l" r="r" t="t"/>
              <a:pathLst>
                <a:path extrusionOk="0" h="120000" w="120000">
                  <a:moveTo>
                    <a:pt x="6079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0" name="Google Shape;90;p3"/>
            <p:cNvSpPr/>
            <p:nvPr/>
          </p:nvSpPr>
          <p:spPr>
            <a:xfrm>
              <a:off x="2116968" y="1155589"/>
              <a:ext cx="2291128" cy="3405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8781"/>
                  </a:lnTo>
                  <a:lnTo>
                    <a:pt x="0" y="5878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1" name="Google Shape;91;p3"/>
            <p:cNvSpPr/>
            <p:nvPr/>
          </p:nvSpPr>
          <p:spPr>
            <a:xfrm>
              <a:off x="2967484" y="646982"/>
              <a:ext cx="2881226" cy="5086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2967484" y="646982"/>
              <a:ext cx="2881226" cy="5086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Избирательное право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1496149"/>
              <a:ext cx="4233937" cy="311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0" y="1496149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объективное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0" y="1923942"/>
              <a:ext cx="4232729" cy="90698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0" y="1923942"/>
              <a:ext cx="4232729" cy="9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норм, регулирующая порядок проведения выборов и референдумов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81835" y="1503065"/>
              <a:ext cx="4233937" cy="311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4581835" y="1503065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субъективное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83465" y="1930213"/>
              <a:ext cx="4232729" cy="90698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4583465" y="1930213"/>
              <a:ext cx="4232729" cy="9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граждан избирать и быть избран- ными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84657" y="3416702"/>
              <a:ext cx="1940409" cy="3979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4584657" y="3416702"/>
              <a:ext cx="1940409" cy="3979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активное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576557" y="3998237"/>
              <a:ext cx="1939366" cy="7204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4576557" y="3998237"/>
              <a:ext cx="1939366" cy="720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избирать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872542" y="3416702"/>
              <a:ext cx="1940409" cy="3979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6872542" y="3416702"/>
              <a:ext cx="1940409" cy="3979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пассивное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863930" y="3998237"/>
              <a:ext cx="1940392" cy="7204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6863930" y="3998237"/>
              <a:ext cx="1940392" cy="720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быть избранным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4" name="Google Shape;114;p4"/>
          <p:cNvGrpSpPr/>
          <p:nvPr/>
        </p:nvGrpSpPr>
        <p:grpSpPr>
          <a:xfrm>
            <a:off x="189781" y="1566384"/>
            <a:ext cx="8816194" cy="4078913"/>
            <a:chOff x="0" y="419070"/>
            <a:chExt cx="8816194" cy="4078913"/>
          </a:xfrm>
        </p:grpSpPr>
        <p:sp>
          <p:nvSpPr>
            <p:cNvPr id="115" name="Google Shape;115;p4"/>
            <p:cNvSpPr/>
            <p:nvPr/>
          </p:nvSpPr>
          <p:spPr>
            <a:xfrm>
              <a:off x="7782865" y="2609290"/>
              <a:ext cx="610056" cy="168424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" name="Google Shape;116;p4"/>
            <p:cNvSpPr/>
            <p:nvPr/>
          </p:nvSpPr>
          <p:spPr>
            <a:xfrm>
              <a:off x="7774244" y="2609290"/>
              <a:ext cx="618677" cy="10917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7" name="Google Shape;117;p4"/>
            <p:cNvSpPr/>
            <p:nvPr/>
          </p:nvSpPr>
          <p:spPr>
            <a:xfrm>
              <a:off x="7765607" y="2609290"/>
              <a:ext cx="627314" cy="4733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6653084" y="1586849"/>
              <a:ext cx="91440" cy="1154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1345" y="0"/>
                  </a:lnTo>
                  <a:lnTo>
                    <a:pt x="61345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4408097" y="927677"/>
              <a:ext cx="2290706" cy="3474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4"/>
            <p:cNvSpPr/>
            <p:nvPr/>
          </p:nvSpPr>
          <p:spPr>
            <a:xfrm>
              <a:off x="2070644" y="1579932"/>
              <a:ext cx="91440" cy="116098"/>
            </a:xfrm>
            <a:custGeom>
              <a:rect b="b" l="l" r="r" t="t"/>
              <a:pathLst>
                <a:path extrusionOk="0" h="120000" w="120000">
                  <a:moveTo>
                    <a:pt x="6079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4"/>
            <p:cNvSpPr/>
            <p:nvPr/>
          </p:nvSpPr>
          <p:spPr>
            <a:xfrm>
              <a:off x="2116968" y="927677"/>
              <a:ext cx="2291128" cy="3405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8781"/>
                  </a:lnTo>
                  <a:lnTo>
                    <a:pt x="0" y="5878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4"/>
            <p:cNvSpPr/>
            <p:nvPr/>
          </p:nvSpPr>
          <p:spPr>
            <a:xfrm>
              <a:off x="2967484" y="419070"/>
              <a:ext cx="2881226" cy="5086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2967484" y="419070"/>
              <a:ext cx="2881226" cy="5086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Избирательная система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0" y="1268237"/>
              <a:ext cx="4233937" cy="311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0" y="1268237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широком смысле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0" y="1696031"/>
              <a:ext cx="4232729" cy="90698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0" y="1696031"/>
              <a:ext cx="4232729" cy="9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процедура формирования представи- тельных органов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81835" y="1275154"/>
              <a:ext cx="4233937" cy="311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4581835" y="1275154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узком смысле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83465" y="1702302"/>
              <a:ext cx="4232729" cy="90698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4583465" y="1702302"/>
              <a:ext cx="4232729" cy="9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распределения мандатов между кандидатами, т.е. подведения итогов выборов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379402" y="2878237"/>
              <a:ext cx="2386205" cy="4089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5379402" y="2878237"/>
              <a:ext cx="2386205" cy="4089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мажоритарная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388039" y="3496597"/>
              <a:ext cx="2386205" cy="4089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88039" y="3496597"/>
              <a:ext cx="2386205" cy="4089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пропорциональная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96660" y="4089078"/>
              <a:ext cx="2386205" cy="4089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5396660" y="4089078"/>
              <a:ext cx="2386205" cy="4089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смешанная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5"/>
          <p:cNvGraphicFramePr/>
          <p:nvPr/>
        </p:nvGraphicFramePr>
        <p:xfrm>
          <a:off x="112141" y="109602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446225"/>
                <a:gridCol w="1784875"/>
                <a:gridCol w="5187625"/>
                <a:gridCol w="1505625"/>
              </a:tblGrid>
              <a:tr h="5936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избирательных систем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  <a:tc hMerge="1"/>
                <a:tc hMerge="1"/>
              </a:tr>
              <a:tr h="5556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Пример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201520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Мажоритарная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абсолютного большинства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Мандат (полномочия) получает кандидат, наб- равший более 50% голосов от числа явившихся на выборы граждан (например, 50% + 1 голос). В случае необходимости проводится второй тур, куда проходят 2 кандидата, набравшие больше голосов, чем остальные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Великобри-тания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70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квалифициро-ванного боль- шинства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Побеждает кандидат, набравший количество голосов, значительно превышающее половину (например,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2/3) голосов от общего количества избирателей в соответствующем округе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Азербай- джан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54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относительно-го большинст- 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Мандат получает кандидат, набравший больше голосов, чем кто-либо из его конкурентов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(мо- жет быть и меньше, чем 50%)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США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5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6"/>
          <p:cNvGraphicFramePr/>
          <p:nvPr/>
        </p:nvGraphicFramePr>
        <p:xfrm>
          <a:off x="112141" y="104703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2231100"/>
                <a:gridCol w="5187625"/>
                <a:gridCol w="1505625"/>
              </a:tblGrid>
              <a:tr h="651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избирательных систем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  <a:tc hMerge="1"/>
              </a:tr>
              <a:tr h="609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Пример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340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Пропорциональная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Избиратели голосуют не за отдельных канди- датов, а за партийные списки. Места в парла- менте распределяются пропорционально полу- ченным голосам. Депутатские мандаты полу- чают члены партий в соответствии с числом поданных за них голосов. Для того чтобы обес- печить эффективное использование этой сис- темы, устанавливается заградительный барьер, лишающий малые партии, набравшие слишком мало голосов, возможности участвовать в рас- пределении депутатских мандатов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Одна часть парламента избирается по мажори- тарной системе, а другая – по пропорциональ- ной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Россия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6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7"/>
          <p:cNvGrpSpPr/>
          <p:nvPr/>
        </p:nvGrpSpPr>
        <p:grpSpPr>
          <a:xfrm>
            <a:off x="400095" y="3027027"/>
            <a:ext cx="8487824" cy="2923729"/>
            <a:chOff x="4559" y="462123"/>
            <a:chExt cx="8487824" cy="2923729"/>
          </a:xfrm>
        </p:grpSpPr>
        <p:sp>
          <p:nvSpPr>
            <p:cNvPr id="155" name="Google Shape;155;p7"/>
            <p:cNvSpPr/>
            <p:nvPr/>
          </p:nvSpPr>
          <p:spPr>
            <a:xfrm>
              <a:off x="6430485" y="1955338"/>
              <a:ext cx="91440" cy="4231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7"/>
            <p:cNvSpPr/>
            <p:nvPr/>
          </p:nvSpPr>
          <p:spPr>
            <a:xfrm>
              <a:off x="4248472" y="1007310"/>
              <a:ext cx="2227733" cy="4231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7"/>
            <p:cNvSpPr/>
            <p:nvPr/>
          </p:nvSpPr>
          <p:spPr>
            <a:xfrm>
              <a:off x="1975018" y="1955338"/>
              <a:ext cx="91440" cy="4231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7"/>
            <p:cNvSpPr/>
            <p:nvPr/>
          </p:nvSpPr>
          <p:spPr>
            <a:xfrm>
              <a:off x="2020738" y="1007310"/>
              <a:ext cx="2227733" cy="4231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7"/>
            <p:cNvSpPr/>
            <p:nvPr/>
          </p:nvSpPr>
          <p:spPr>
            <a:xfrm>
              <a:off x="2291659" y="462123"/>
              <a:ext cx="3913625" cy="54518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2291659" y="462123"/>
              <a:ext cx="3913625" cy="545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мажоритарная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559" y="1430420"/>
              <a:ext cx="4032357" cy="52491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4559" y="1430420"/>
              <a:ext cx="4032357" cy="5249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относительного большинства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4559" y="2378448"/>
              <a:ext cx="4032357" cy="1007404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4559" y="2378448"/>
              <a:ext cx="4032357" cy="10074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избрании депутатов Палаты представителей Национального собрания Республики Беларусь и депутатов местных Советов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460026" y="1430420"/>
              <a:ext cx="4032357" cy="52491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4460026" y="1430420"/>
              <a:ext cx="4032357" cy="5249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абсолютного большинства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4460026" y="2378448"/>
              <a:ext cx="4032357" cy="1007404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4460026" y="2378448"/>
              <a:ext cx="4032357" cy="10074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избрании Президента Республики Беларусь и Совета Республики Национального собрания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9" name="Google Shape;169;p7"/>
          <p:cNvGrpSpPr/>
          <p:nvPr/>
        </p:nvGrpSpPr>
        <p:grpSpPr>
          <a:xfrm>
            <a:off x="1914832" y="1538812"/>
            <a:ext cx="5472608" cy="648072"/>
            <a:chOff x="2304251" y="2218"/>
            <a:chExt cx="3888440" cy="1000921"/>
          </a:xfrm>
        </p:grpSpPr>
        <p:sp>
          <p:nvSpPr>
            <p:cNvPr id="170" name="Google Shape;170;p7"/>
            <p:cNvSpPr/>
            <p:nvPr/>
          </p:nvSpPr>
          <p:spPr>
            <a:xfrm>
              <a:off x="2304251" y="2218"/>
              <a:ext cx="3888440" cy="10009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2304251" y="2218"/>
              <a:ext cx="3888440" cy="10009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Избирательная система Республики Беларусь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2" name="Google Shape;172;p7"/>
          <p:cNvGrpSpPr/>
          <p:nvPr/>
        </p:nvGrpSpPr>
        <p:grpSpPr>
          <a:xfrm>
            <a:off x="3535012" y="2274925"/>
            <a:ext cx="2232248" cy="648072"/>
            <a:chOff x="2304251" y="2218"/>
            <a:chExt cx="3888440" cy="1000921"/>
          </a:xfrm>
        </p:grpSpPr>
        <p:sp>
          <p:nvSpPr>
            <p:cNvPr id="173" name="Google Shape;173;p7"/>
            <p:cNvSpPr/>
            <p:nvPr/>
          </p:nvSpPr>
          <p:spPr>
            <a:xfrm>
              <a:off x="2304251" y="2218"/>
              <a:ext cx="3888440" cy="100092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04251" y="2218"/>
              <a:ext cx="3888440" cy="100092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5" name="Google Shape;175;p7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1" name="Google Shape;181;p8"/>
          <p:cNvGraphicFramePr/>
          <p:nvPr/>
        </p:nvGraphicFramePr>
        <p:xfrm>
          <a:off x="224134" y="106919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2053100"/>
                <a:gridCol w="67027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Избирательные цензы в Республике Беларусь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избирать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Граждане Республики Беларусь, достигшие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быть избранным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местные Советы депутатов – граждане Республики Бела- русь, достигшие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Палату представителей Национального собрания – гражда- не Республики Беларусь, достигшие 21 года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Совет Республики Национального собрания – граждане Рес- публики Беларусь, достигшие 30 лет, при условии прожива- ния 5 лет в округе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Президенты Республики Беларусь – граждане Республики Беларусь по рождению, достигшие 40 лет,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не менее 20 лет пе- ред выборами проживающие в Беларуси, не имеющие и не имевшие ранее иностранного гражданства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выборах не участвуют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Лица, признанные судом недееспособными. Лица, содержащи- еся по приговору суда в местах лишения свободы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голосовании не участвуют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Лица, в отношении которых принята такая мера пресечения, как содержание под стражей (но они сохраняют возможность быть избранными)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Избирательная система в Республике Беларусь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7" name="Google Shape;187;p9"/>
          <p:cNvGraphicFramePr/>
          <p:nvPr/>
        </p:nvGraphicFramePr>
        <p:xfrm>
          <a:off x="224134" y="121584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{A5077A37-0DC0-4BE3-8C30-043F81BB816E}</a:tableStyleId>
              </a:tblPr>
              <a:tblGrid>
                <a:gridCol w="2329275"/>
                <a:gridCol w="6426525"/>
              </a:tblGrid>
              <a:tr h="522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выборов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</a:tr>
              <a:tr h="84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Всеобщие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избирать имеют граждане Республики Беларусь, дос- тигшие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0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Свободные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Избиратель лично решает, участвовать ли ему в выборах, за кого голосовать. Подготовка и проведение выборов от- крытые и гласные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0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Равные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Избиратели имеют равное количество голосов. Кандидаты, избираемые на государственные должности, участвуют в выборах на равных основаниях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Прямые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Депутаты и Президент избираются гражданами непосред- ственно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Тайное голосование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Контроль за волеизъявлением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избирателей в ходе голосо- вания запрещён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01.02.2022</vt:lpwstr>
  </property>
</Properties>
</file>