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9144000"/>
  <p:notesSz cx="6858000" cy="9144000"/>
  <p:embeddedFontLst>
    <p:embeddedFont>
      <p:font typeface="Quattrocento Sans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2" roundtripDataSignature="AMtx7miKjtvQiBO7EvOmrM6lFzu/X//KJ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QuattrocentoSans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QuattrocentoSans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QuattrocentoSans-bold.fntdata"/><Relationship Id="rId6" Type="http://schemas.openxmlformats.org/officeDocument/2006/relationships/slide" Target="slides/slide1.xml"/><Relationship Id="rId18" Type="http://schemas.openxmlformats.org/officeDocument/2006/relationships/font" Target="fonts/QuattrocentoSans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>
  <p:cSld name="Титульный слайд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oogle Shape;17;p14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18" name="Google Shape;18;p14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0" y="0"/>
              <a:ext cx="9144000" cy="685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" name="Google Shape;19;p14"/>
            <p:cNvSpPr/>
            <p:nvPr/>
          </p:nvSpPr>
          <p:spPr>
            <a:xfrm>
              <a:off x="0" y="5184648"/>
              <a:ext cx="9144000" cy="1673352"/>
            </a:xfrm>
            <a:prstGeom prst="rect">
              <a:avLst/>
            </a:prstGeom>
            <a:gradFill>
              <a:gsLst>
                <a:gs pos="0">
                  <a:srgbClr val="3A5F7B">
                    <a:alpha val="89803"/>
                  </a:srgbClr>
                </a:gs>
                <a:gs pos="39000">
                  <a:srgbClr val="3A5F7B">
                    <a:alpha val="40000"/>
                  </a:srgbClr>
                </a:gs>
                <a:gs pos="100000">
                  <a:srgbClr val="A46721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0" name="Google Shape;20;p14"/>
            <p:cNvSpPr/>
            <p:nvPr/>
          </p:nvSpPr>
          <p:spPr>
            <a:xfrm>
              <a:off x="0" y="5180368"/>
              <a:ext cx="9144000" cy="1600200"/>
            </a:xfrm>
            <a:prstGeom prst="rect">
              <a:avLst/>
            </a:prstGeom>
            <a:gradFill>
              <a:gsLst>
                <a:gs pos="0">
                  <a:srgbClr val="3A5F7B">
                    <a:alpha val="24705"/>
                  </a:srgbClr>
                </a:gs>
                <a:gs pos="39000">
                  <a:srgbClr val="3A5F7B">
                    <a:alpha val="24705"/>
                  </a:srgbClr>
                </a:gs>
                <a:gs pos="100000">
                  <a:srgbClr val="A46721">
                    <a:alpha val="24705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1" name="Google Shape;21;p14"/>
            <p:cNvSpPr/>
            <p:nvPr/>
          </p:nvSpPr>
          <p:spPr>
            <a:xfrm>
              <a:off x="0" y="3352801"/>
              <a:ext cx="9144000" cy="1827567"/>
            </a:xfrm>
            <a:prstGeom prst="rect">
              <a:avLst/>
            </a:prstGeom>
            <a:gradFill>
              <a:gsLst>
                <a:gs pos="0">
                  <a:srgbClr val="FFFFFF">
                    <a:alpha val="49803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162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cxnSp>
          <p:nvCxnSpPr>
            <p:cNvPr id="22" name="Google Shape;22;p14"/>
            <p:cNvCxnSpPr/>
            <p:nvPr/>
          </p:nvCxnSpPr>
          <p:spPr>
            <a:xfrm>
              <a:off x="0" y="5181600"/>
              <a:ext cx="9144000" cy="1588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3" name="Google Shape;23;p14"/>
          <p:cNvSpPr txBox="1"/>
          <p:nvPr>
            <p:ph type="ctrTitle"/>
          </p:nvPr>
        </p:nvSpPr>
        <p:spPr>
          <a:xfrm>
            <a:off x="455676" y="3373031"/>
            <a:ext cx="8229600" cy="204368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Font typeface="Bookman Old Style"/>
              <a:buNone/>
              <a:defRPr sz="7000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4"/>
          <p:cNvSpPr txBox="1"/>
          <p:nvPr>
            <p:ph idx="1" type="subTitle"/>
          </p:nvPr>
        </p:nvSpPr>
        <p:spPr>
          <a:xfrm>
            <a:off x="566801" y="5429252"/>
            <a:ext cx="8129524" cy="757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cap="non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5"/>
          <p:cNvSpPr txBox="1"/>
          <p:nvPr>
            <p:ph type="title"/>
          </p:nvPr>
        </p:nvSpPr>
        <p:spPr>
          <a:xfrm>
            <a:off x="35496" y="132671"/>
            <a:ext cx="9073008" cy="107542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" type="body"/>
          </p:nvPr>
        </p:nvSpPr>
        <p:spPr>
          <a:xfrm>
            <a:off x="533400" y="1600203"/>
            <a:ext cx="8077200" cy="44124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0" type="dt"/>
          </p:nvPr>
        </p:nvSpPr>
        <p:spPr>
          <a:xfrm>
            <a:off x="5334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5"/>
          <p:cNvSpPr txBox="1"/>
          <p:nvPr>
            <p:ph idx="11" type="ftr"/>
          </p:nvPr>
        </p:nvSpPr>
        <p:spPr>
          <a:xfrm>
            <a:off x="3124200" y="610462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5"/>
          <p:cNvSpPr txBox="1"/>
          <p:nvPr>
            <p:ph idx="12" type="sldNum"/>
          </p:nvPr>
        </p:nvSpPr>
        <p:spPr>
          <a:xfrm>
            <a:off x="64770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31" name="Google Shape;31;p15"/>
          <p:cNvSpPr/>
          <p:nvPr/>
        </p:nvSpPr>
        <p:spPr>
          <a:xfrm>
            <a:off x="0" y="0"/>
            <a:ext cx="9144000" cy="1196753"/>
          </a:xfrm>
          <a:prstGeom prst="rect">
            <a:avLst/>
          </a:prstGeom>
          <a:gradFill>
            <a:gsLst>
              <a:gs pos="0">
                <a:srgbClr val="3A5F7B">
                  <a:alpha val="89803"/>
                </a:srgbClr>
              </a:gs>
              <a:gs pos="39000">
                <a:srgbClr val="3A5F7B">
                  <a:alpha val="40000"/>
                </a:srgbClr>
              </a:gs>
              <a:gs pos="100000">
                <a:srgbClr val="A46721">
                  <a:alpha val="4000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32" name="Google Shape;32;p15"/>
          <p:cNvSpPr/>
          <p:nvPr/>
        </p:nvSpPr>
        <p:spPr>
          <a:xfrm>
            <a:off x="0" y="1"/>
            <a:ext cx="9144000" cy="1196752"/>
          </a:xfrm>
          <a:prstGeom prst="rect">
            <a:avLst/>
          </a:prstGeom>
          <a:gradFill>
            <a:gsLst>
              <a:gs pos="0">
                <a:srgbClr val="3A5F7B">
                  <a:alpha val="24705"/>
                </a:srgbClr>
              </a:gs>
              <a:gs pos="39000">
                <a:srgbClr val="3A5F7B">
                  <a:alpha val="24705"/>
                </a:srgbClr>
              </a:gs>
              <a:gs pos="100000">
                <a:srgbClr val="A46721">
                  <a:alpha val="24705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cxnSp>
        <p:nvCxnSpPr>
          <p:cNvPr id="33" name="Google Shape;33;p15"/>
          <p:cNvCxnSpPr/>
          <p:nvPr/>
        </p:nvCxnSpPr>
        <p:spPr>
          <a:xfrm>
            <a:off x="-10843" y="1202671"/>
            <a:ext cx="9144000" cy="1588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showMasterSp="0">
  <p:cSld name="Заголовок раздела">
    <p:bg>
      <p:bgPr>
        <a:solidFill>
          <a:schemeClr val="lt1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oogle Shape;35;p16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6" name="Google Shape;36;p16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0" y="0"/>
              <a:ext cx="9144000" cy="685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7" name="Google Shape;37;p16"/>
            <p:cNvSpPr/>
            <p:nvPr/>
          </p:nvSpPr>
          <p:spPr>
            <a:xfrm>
              <a:off x="0" y="342900"/>
              <a:ext cx="9144000" cy="6172200"/>
            </a:xfrm>
            <a:prstGeom prst="rect">
              <a:avLst/>
            </a:prstGeom>
            <a:gradFill>
              <a:gsLst>
                <a:gs pos="0">
                  <a:srgbClr val="3A5F7B">
                    <a:alpha val="89803"/>
                  </a:srgbClr>
                </a:gs>
                <a:gs pos="39000">
                  <a:srgbClr val="3A5F7B">
                    <a:alpha val="40000"/>
                  </a:srgbClr>
                </a:gs>
                <a:gs pos="100000">
                  <a:srgbClr val="A46721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8" name="Google Shape;38;p16"/>
            <p:cNvSpPr/>
            <p:nvPr/>
          </p:nvSpPr>
          <p:spPr>
            <a:xfrm>
              <a:off x="0" y="457200"/>
              <a:ext cx="9144000" cy="5943600"/>
            </a:xfrm>
            <a:prstGeom prst="rect">
              <a:avLst/>
            </a:prstGeom>
            <a:gradFill>
              <a:gsLst>
                <a:gs pos="0">
                  <a:srgbClr val="3A5F7B">
                    <a:alpha val="24705"/>
                  </a:srgbClr>
                </a:gs>
                <a:gs pos="39000">
                  <a:srgbClr val="3A5F7B">
                    <a:alpha val="24705"/>
                  </a:srgbClr>
                </a:gs>
                <a:gs pos="100000">
                  <a:srgbClr val="A46721">
                    <a:alpha val="24705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cxnSp>
          <p:nvCxnSpPr>
            <p:cNvPr id="39" name="Google Shape;39;p16"/>
            <p:cNvCxnSpPr/>
            <p:nvPr/>
          </p:nvCxnSpPr>
          <p:spPr>
            <a:xfrm>
              <a:off x="0" y="341312"/>
              <a:ext cx="9144000" cy="1588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0" name="Google Shape;40;p16"/>
            <p:cNvCxnSpPr/>
            <p:nvPr/>
          </p:nvCxnSpPr>
          <p:spPr>
            <a:xfrm>
              <a:off x="0" y="6505575"/>
              <a:ext cx="9144000" cy="1588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41" name="Google Shape;41;p16"/>
          <p:cNvSpPr txBox="1"/>
          <p:nvPr>
            <p:ph type="title"/>
          </p:nvPr>
        </p:nvSpPr>
        <p:spPr>
          <a:xfrm>
            <a:off x="533402" y="3962402"/>
            <a:ext cx="8153399" cy="13715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Bookman Old Style"/>
              <a:buNone/>
              <a:defRPr b="0" sz="4000" cap="none">
                <a:solidFill>
                  <a:schemeClr val="lt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557276" y="5438776"/>
            <a:ext cx="8129524" cy="904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 cap="none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7"/>
          <p:cNvSpPr txBox="1"/>
          <p:nvPr>
            <p:ph type="title"/>
          </p:nvPr>
        </p:nvSpPr>
        <p:spPr>
          <a:xfrm>
            <a:off x="533400" y="457200"/>
            <a:ext cx="8077200" cy="107542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7"/>
          <p:cNvSpPr txBox="1"/>
          <p:nvPr>
            <p:ph idx="1" type="body"/>
          </p:nvPr>
        </p:nvSpPr>
        <p:spPr>
          <a:xfrm>
            <a:off x="533400" y="1600201"/>
            <a:ext cx="3962400" cy="44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6" name="Google Shape;46;p17"/>
          <p:cNvSpPr txBox="1"/>
          <p:nvPr>
            <p:ph idx="2" type="body"/>
          </p:nvPr>
        </p:nvSpPr>
        <p:spPr>
          <a:xfrm>
            <a:off x="4648200" y="1600201"/>
            <a:ext cx="3962400" cy="44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7" name="Google Shape;47;p17"/>
          <p:cNvSpPr txBox="1"/>
          <p:nvPr>
            <p:ph idx="10" type="dt"/>
          </p:nvPr>
        </p:nvSpPr>
        <p:spPr>
          <a:xfrm>
            <a:off x="5334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11" type="ftr"/>
          </p:nvPr>
        </p:nvSpPr>
        <p:spPr>
          <a:xfrm>
            <a:off x="3124200" y="610462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12" type="sldNum"/>
          </p:nvPr>
        </p:nvSpPr>
        <p:spPr>
          <a:xfrm>
            <a:off x="64770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8"/>
          <p:cNvSpPr txBox="1"/>
          <p:nvPr>
            <p:ph type="title"/>
          </p:nvPr>
        </p:nvSpPr>
        <p:spPr>
          <a:xfrm>
            <a:off x="533400" y="457200"/>
            <a:ext cx="8077200" cy="107542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Bookman Old Styl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1" type="body"/>
          </p:nvPr>
        </p:nvSpPr>
        <p:spPr>
          <a:xfrm>
            <a:off x="533400" y="1600201"/>
            <a:ext cx="3963988" cy="5746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3" name="Google Shape;53;p18"/>
          <p:cNvSpPr txBox="1"/>
          <p:nvPr>
            <p:ph idx="2" type="body"/>
          </p:nvPr>
        </p:nvSpPr>
        <p:spPr>
          <a:xfrm>
            <a:off x="533400" y="2174877"/>
            <a:ext cx="3963988" cy="384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4" name="Google Shape;54;p18"/>
          <p:cNvSpPr txBox="1"/>
          <p:nvPr>
            <p:ph idx="3" type="body"/>
          </p:nvPr>
        </p:nvSpPr>
        <p:spPr>
          <a:xfrm>
            <a:off x="4645027" y="1600201"/>
            <a:ext cx="3965574" cy="5746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5" name="Google Shape;55;p18"/>
          <p:cNvSpPr txBox="1"/>
          <p:nvPr>
            <p:ph idx="4" type="body"/>
          </p:nvPr>
        </p:nvSpPr>
        <p:spPr>
          <a:xfrm>
            <a:off x="4645027" y="2174877"/>
            <a:ext cx="3965574" cy="384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6" name="Google Shape;56;p18"/>
          <p:cNvSpPr txBox="1"/>
          <p:nvPr>
            <p:ph idx="10" type="dt"/>
          </p:nvPr>
        </p:nvSpPr>
        <p:spPr>
          <a:xfrm>
            <a:off x="5334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8"/>
          <p:cNvSpPr txBox="1"/>
          <p:nvPr>
            <p:ph idx="11" type="ftr"/>
          </p:nvPr>
        </p:nvSpPr>
        <p:spPr>
          <a:xfrm>
            <a:off x="3124200" y="610462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8"/>
          <p:cNvSpPr txBox="1"/>
          <p:nvPr>
            <p:ph idx="12" type="sldNum"/>
          </p:nvPr>
        </p:nvSpPr>
        <p:spPr>
          <a:xfrm>
            <a:off x="64770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9"/>
          <p:cNvSpPr txBox="1"/>
          <p:nvPr>
            <p:ph type="title"/>
          </p:nvPr>
        </p:nvSpPr>
        <p:spPr>
          <a:xfrm>
            <a:off x="533400" y="457200"/>
            <a:ext cx="8077200" cy="107542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9"/>
          <p:cNvSpPr txBox="1"/>
          <p:nvPr>
            <p:ph idx="10" type="dt"/>
          </p:nvPr>
        </p:nvSpPr>
        <p:spPr>
          <a:xfrm>
            <a:off x="5334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9"/>
          <p:cNvSpPr txBox="1"/>
          <p:nvPr>
            <p:ph idx="11" type="ftr"/>
          </p:nvPr>
        </p:nvSpPr>
        <p:spPr>
          <a:xfrm>
            <a:off x="3124200" y="610462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 txBox="1"/>
          <p:nvPr>
            <p:ph idx="12" type="sldNum"/>
          </p:nvPr>
        </p:nvSpPr>
        <p:spPr>
          <a:xfrm>
            <a:off x="64770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1"/>
          <p:cNvSpPr txBox="1"/>
          <p:nvPr>
            <p:ph type="title"/>
          </p:nvPr>
        </p:nvSpPr>
        <p:spPr>
          <a:xfrm>
            <a:off x="533400" y="457200"/>
            <a:ext cx="2932114" cy="9683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Quattrocento Sans"/>
              <a:buNone/>
              <a:defRPr b="1" sz="2000"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" type="body"/>
          </p:nvPr>
        </p:nvSpPr>
        <p:spPr>
          <a:xfrm>
            <a:off x="3575050" y="457200"/>
            <a:ext cx="5035550" cy="55626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8" name="Google Shape;68;p21"/>
          <p:cNvSpPr txBox="1"/>
          <p:nvPr>
            <p:ph idx="2" type="body"/>
          </p:nvPr>
        </p:nvSpPr>
        <p:spPr>
          <a:xfrm>
            <a:off x="533400" y="1435101"/>
            <a:ext cx="2932114" cy="45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21"/>
          <p:cNvSpPr txBox="1"/>
          <p:nvPr>
            <p:ph idx="10" type="dt"/>
          </p:nvPr>
        </p:nvSpPr>
        <p:spPr>
          <a:xfrm>
            <a:off x="5334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 txBox="1"/>
          <p:nvPr>
            <p:ph idx="11" type="ftr"/>
          </p:nvPr>
        </p:nvSpPr>
        <p:spPr>
          <a:xfrm>
            <a:off x="3124200" y="610462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12" type="sldNum"/>
          </p:nvPr>
        </p:nvSpPr>
        <p:spPr>
          <a:xfrm>
            <a:off x="64770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Quattrocento Sans"/>
              <a:buNone/>
              <a:defRPr b="1" sz="2000"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22"/>
          <p:cNvSpPr txBox="1"/>
          <p:nvPr>
            <p:ph idx="1" type="body"/>
          </p:nvPr>
        </p:nvSpPr>
        <p:spPr>
          <a:xfrm>
            <a:off x="1792288" y="5367338"/>
            <a:ext cx="5486400" cy="652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6" name="Google Shape;76;p22"/>
          <p:cNvSpPr txBox="1"/>
          <p:nvPr>
            <p:ph idx="10" type="dt"/>
          </p:nvPr>
        </p:nvSpPr>
        <p:spPr>
          <a:xfrm>
            <a:off x="5334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2"/>
          <p:cNvSpPr txBox="1"/>
          <p:nvPr>
            <p:ph idx="11" type="ftr"/>
          </p:nvPr>
        </p:nvSpPr>
        <p:spPr>
          <a:xfrm>
            <a:off x="3124200" y="610462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2" type="sldNum"/>
          </p:nvPr>
        </p:nvSpPr>
        <p:spPr>
          <a:xfrm>
            <a:off x="64770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9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3"/>
          <p:cNvSpPr txBox="1"/>
          <p:nvPr>
            <p:ph type="title"/>
          </p:nvPr>
        </p:nvSpPr>
        <p:spPr>
          <a:xfrm>
            <a:off x="533400" y="457200"/>
            <a:ext cx="8077200" cy="107542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Bookman Old Style"/>
              <a:buNone/>
              <a:defRPr b="0" i="0" sz="4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13"/>
          <p:cNvSpPr txBox="1"/>
          <p:nvPr>
            <p:ph idx="1" type="body"/>
          </p:nvPr>
        </p:nvSpPr>
        <p:spPr>
          <a:xfrm>
            <a:off x="533400" y="1600203"/>
            <a:ext cx="8077200" cy="44124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13" name="Google Shape;13;p13"/>
          <p:cNvSpPr txBox="1"/>
          <p:nvPr>
            <p:ph idx="10" type="dt"/>
          </p:nvPr>
        </p:nvSpPr>
        <p:spPr>
          <a:xfrm>
            <a:off x="5334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14" name="Google Shape;14;p13"/>
          <p:cNvSpPr txBox="1"/>
          <p:nvPr>
            <p:ph idx="11" type="ftr"/>
          </p:nvPr>
        </p:nvSpPr>
        <p:spPr>
          <a:xfrm>
            <a:off x="3124200" y="610462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15" name="Google Shape;15;p13"/>
          <p:cNvSpPr txBox="1"/>
          <p:nvPr>
            <p:ph idx="12" type="sldNum"/>
          </p:nvPr>
        </p:nvSpPr>
        <p:spPr>
          <a:xfrm>
            <a:off x="64770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251520" y="3097538"/>
            <a:ext cx="8712967" cy="204368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Bookman Old Style"/>
              <a:buNone/>
            </a:pPr>
            <a:r>
              <a:rPr lang="ru-RU" sz="4800">
                <a:solidFill>
                  <a:schemeClr val="dk2"/>
                </a:solidFill>
              </a:rPr>
              <a:t>Финансовая система общества</a:t>
            </a:r>
            <a:endParaRPr sz="4800"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07504" y="5429253"/>
            <a:ext cx="8928991" cy="37601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</a:pPr>
            <a:r>
              <a:rPr b="1" lang="ru-RU"/>
              <a:t>ОБЩЕСТВОВЕДЕНИЕ (ПОВЫШЕННЫЙ УРОВЕНЬ). 10 КЛАСС</a:t>
            </a:r>
            <a:endParaRPr b="1"/>
          </a:p>
        </p:txBody>
      </p:sp>
      <p:sp>
        <p:nvSpPr>
          <p:cNvPr id="86" name="Google Shape;86;p1"/>
          <p:cNvSpPr txBox="1"/>
          <p:nvPr/>
        </p:nvSpPr>
        <p:spPr>
          <a:xfrm>
            <a:off x="107505" y="6381328"/>
            <a:ext cx="1728192" cy="37601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b="1" i="0" lang="ru-RU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СИТНИК П.В.</a:t>
            </a:r>
            <a:endParaRPr b="1" i="0" sz="1600" u="none" cap="none" strike="noStrike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113184" y="116632"/>
            <a:ext cx="8928991" cy="37601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</a:pPr>
            <a:r>
              <a:rPr b="1" i="0" lang="ru-RU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ЛИЦЕЙ ИВАЦЕВИЧСКОГО РАЙОНА</a:t>
            </a:r>
            <a:endParaRPr b="1" i="0" sz="1600" u="none" cap="none" strike="noStrike">
              <a:solidFill>
                <a:schemeClr val="dk2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3707903" y="6381328"/>
            <a:ext cx="1728192" cy="37601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b="1" i="0" lang="ru-RU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2021</a:t>
            </a:r>
            <a:endParaRPr b="1" i="0" sz="1600" u="none" cap="none" strike="noStrike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0"/>
          <p:cNvSpPr txBox="1"/>
          <p:nvPr>
            <p:ph type="title"/>
          </p:nvPr>
        </p:nvSpPr>
        <p:spPr>
          <a:xfrm>
            <a:off x="0" y="0"/>
            <a:ext cx="9144000" cy="10668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Bookman Old Style"/>
              <a:buNone/>
            </a:pPr>
            <a:r>
              <a:rPr lang="ru-RU" sz="4000">
                <a:solidFill>
                  <a:schemeClr val="lt1"/>
                </a:solidFill>
              </a:rPr>
              <a:t>Государственный бюджет</a:t>
            </a:r>
            <a:endParaRPr sz="4000">
              <a:solidFill>
                <a:schemeClr val="lt1"/>
              </a:solidFill>
            </a:endParaRPr>
          </a:p>
        </p:txBody>
      </p:sp>
      <p:grpSp>
        <p:nvGrpSpPr>
          <p:cNvPr id="252" name="Google Shape;252;p10"/>
          <p:cNvGrpSpPr/>
          <p:nvPr/>
        </p:nvGrpSpPr>
        <p:grpSpPr>
          <a:xfrm>
            <a:off x="257598" y="2019417"/>
            <a:ext cx="8628803" cy="3955516"/>
            <a:chOff x="6078" y="622417"/>
            <a:chExt cx="8628803" cy="3955516"/>
          </a:xfrm>
        </p:grpSpPr>
        <p:sp>
          <p:nvSpPr>
            <p:cNvPr id="253" name="Google Shape;253;p10"/>
            <p:cNvSpPr/>
            <p:nvPr/>
          </p:nvSpPr>
          <p:spPr>
            <a:xfrm>
              <a:off x="6078" y="622417"/>
              <a:ext cx="4889098" cy="659252"/>
            </a:xfrm>
            <a:prstGeom prst="roundRect">
              <a:avLst>
                <a:gd fmla="val 10000" name="adj"/>
              </a:avLst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4" name="Google Shape;254;p10"/>
            <p:cNvSpPr txBox="1"/>
            <p:nvPr/>
          </p:nvSpPr>
          <p:spPr>
            <a:xfrm>
              <a:off x="25387" y="641726"/>
              <a:ext cx="4850480" cy="62063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Направления использования средств государственного бюджета</a:t>
              </a:r>
              <a:endParaRPr b="1" i="0" sz="20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5" name="Google Shape;255;p10"/>
            <p:cNvSpPr/>
            <p:nvPr/>
          </p:nvSpPr>
          <p:spPr>
            <a:xfrm>
              <a:off x="494988" y="1281670"/>
              <a:ext cx="488909" cy="49443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56" name="Google Shape;256;p10"/>
            <p:cNvSpPr/>
            <p:nvPr/>
          </p:nvSpPr>
          <p:spPr>
            <a:xfrm>
              <a:off x="983898" y="1446483"/>
              <a:ext cx="7650983" cy="659252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rnd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7" name="Google Shape;257;p10"/>
            <p:cNvSpPr txBox="1"/>
            <p:nvPr/>
          </p:nvSpPr>
          <p:spPr>
            <a:xfrm>
              <a:off x="1003207" y="1465792"/>
              <a:ext cx="7612365" cy="62063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содержание государственного аппарата, вооружённых сил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8" name="Google Shape;258;p10"/>
            <p:cNvSpPr/>
            <p:nvPr/>
          </p:nvSpPr>
          <p:spPr>
            <a:xfrm>
              <a:off x="494988" y="1281670"/>
              <a:ext cx="488909" cy="131850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59" name="Google Shape;259;p10"/>
            <p:cNvSpPr/>
            <p:nvPr/>
          </p:nvSpPr>
          <p:spPr>
            <a:xfrm>
              <a:off x="983898" y="2270549"/>
              <a:ext cx="7650983" cy="659252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rnd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10"/>
            <p:cNvSpPr txBox="1"/>
            <p:nvPr/>
          </p:nvSpPr>
          <p:spPr>
            <a:xfrm>
              <a:off x="1003207" y="2289858"/>
              <a:ext cx="7612365" cy="62063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финансирование здравоохранения, образования, культуры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1" name="Google Shape;261;p10"/>
            <p:cNvSpPr/>
            <p:nvPr/>
          </p:nvSpPr>
          <p:spPr>
            <a:xfrm>
              <a:off x="494988" y="1281670"/>
              <a:ext cx="488909" cy="214257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62" name="Google Shape;262;p10"/>
            <p:cNvSpPr/>
            <p:nvPr/>
          </p:nvSpPr>
          <p:spPr>
            <a:xfrm>
              <a:off x="983898" y="3094615"/>
              <a:ext cx="7650983" cy="659252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rnd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3" name="Google Shape;263;p10"/>
            <p:cNvSpPr txBox="1"/>
            <p:nvPr/>
          </p:nvSpPr>
          <p:spPr>
            <a:xfrm>
              <a:off x="1003207" y="3113924"/>
              <a:ext cx="7612365" cy="62063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выплата трансфертов (заработных плат, пенсий, социальных пособий, стипендий, компенсаций)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4" name="Google Shape;264;p10"/>
            <p:cNvSpPr/>
            <p:nvPr/>
          </p:nvSpPr>
          <p:spPr>
            <a:xfrm>
              <a:off x="494988" y="1281670"/>
              <a:ext cx="488909" cy="296663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65" name="Google Shape;265;p10"/>
            <p:cNvSpPr/>
            <p:nvPr/>
          </p:nvSpPr>
          <p:spPr>
            <a:xfrm>
              <a:off x="983898" y="3918681"/>
              <a:ext cx="7650983" cy="659252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rnd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6" name="Google Shape;266;p10"/>
            <p:cNvSpPr txBox="1"/>
            <p:nvPr/>
          </p:nvSpPr>
          <p:spPr>
            <a:xfrm>
              <a:off x="1003207" y="3937990"/>
              <a:ext cx="7612365" cy="62063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финансирование отдельных отраслей экономики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1"/>
          <p:cNvSpPr txBox="1"/>
          <p:nvPr>
            <p:ph type="title"/>
          </p:nvPr>
        </p:nvSpPr>
        <p:spPr>
          <a:xfrm>
            <a:off x="0" y="0"/>
            <a:ext cx="9144000" cy="10668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Bookman Old Style"/>
              <a:buNone/>
            </a:pPr>
            <a:r>
              <a:rPr lang="ru-RU" sz="4000">
                <a:solidFill>
                  <a:schemeClr val="lt1"/>
                </a:solidFill>
              </a:rPr>
              <a:t>Государственный бюджет</a:t>
            </a:r>
            <a:endParaRPr sz="4000">
              <a:solidFill>
                <a:schemeClr val="lt1"/>
              </a:solidFill>
            </a:endParaRPr>
          </a:p>
        </p:txBody>
      </p:sp>
      <p:grpSp>
        <p:nvGrpSpPr>
          <p:cNvPr id="272" name="Google Shape;272;p11"/>
          <p:cNvGrpSpPr/>
          <p:nvPr/>
        </p:nvGrpSpPr>
        <p:grpSpPr>
          <a:xfrm>
            <a:off x="324103" y="2031131"/>
            <a:ext cx="8567801" cy="3731841"/>
            <a:chOff x="575" y="906387"/>
            <a:chExt cx="8567801" cy="3731841"/>
          </a:xfrm>
        </p:grpSpPr>
        <p:sp>
          <p:nvSpPr>
            <p:cNvPr id="273" name="Google Shape;273;p11"/>
            <p:cNvSpPr/>
            <p:nvPr/>
          </p:nvSpPr>
          <p:spPr>
            <a:xfrm>
              <a:off x="7270054" y="2859532"/>
              <a:ext cx="91440" cy="52609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74" name="Google Shape;274;p11"/>
            <p:cNvSpPr/>
            <p:nvPr/>
          </p:nvSpPr>
          <p:spPr>
            <a:xfrm>
              <a:off x="4284476" y="1734169"/>
              <a:ext cx="3031298" cy="52609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75" name="Google Shape;275;p11"/>
            <p:cNvSpPr/>
            <p:nvPr/>
          </p:nvSpPr>
          <p:spPr>
            <a:xfrm>
              <a:off x="4238755" y="2859532"/>
              <a:ext cx="91440" cy="52609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76" name="Google Shape;276;p11"/>
            <p:cNvSpPr/>
            <p:nvPr/>
          </p:nvSpPr>
          <p:spPr>
            <a:xfrm>
              <a:off x="4238755" y="1734169"/>
              <a:ext cx="91440" cy="52609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77" name="Google Shape;277;p11"/>
            <p:cNvSpPr/>
            <p:nvPr/>
          </p:nvSpPr>
          <p:spPr>
            <a:xfrm>
              <a:off x="1207457" y="2859532"/>
              <a:ext cx="91440" cy="52609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78" name="Google Shape;278;p11"/>
            <p:cNvSpPr/>
            <p:nvPr/>
          </p:nvSpPr>
          <p:spPr>
            <a:xfrm>
              <a:off x="1253177" y="1734169"/>
              <a:ext cx="3031298" cy="526093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79" name="Google Shape;279;p11"/>
            <p:cNvSpPr/>
            <p:nvPr/>
          </p:nvSpPr>
          <p:spPr>
            <a:xfrm>
              <a:off x="3065956" y="906387"/>
              <a:ext cx="2437038" cy="827782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0" name="Google Shape;280;p11"/>
            <p:cNvSpPr txBox="1"/>
            <p:nvPr/>
          </p:nvSpPr>
          <p:spPr>
            <a:xfrm>
              <a:off x="3065956" y="906387"/>
              <a:ext cx="2437038" cy="8277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Бюджет</a:t>
              </a:r>
              <a:endParaRPr b="1" i="0" sz="20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1" name="Google Shape;281;p11"/>
            <p:cNvSpPr/>
            <p:nvPr/>
          </p:nvSpPr>
          <p:spPr>
            <a:xfrm>
              <a:off x="575" y="2260262"/>
              <a:ext cx="2505205" cy="599270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2" name="Google Shape;282;p11"/>
            <p:cNvSpPr txBox="1"/>
            <p:nvPr/>
          </p:nvSpPr>
          <p:spPr>
            <a:xfrm>
              <a:off x="575" y="2260262"/>
              <a:ext cx="2505205" cy="5992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сбалансированный</a:t>
              </a:r>
              <a:endParaRPr b="1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3" name="Google Shape;283;p11"/>
            <p:cNvSpPr/>
            <p:nvPr/>
          </p:nvSpPr>
          <p:spPr>
            <a:xfrm>
              <a:off x="575" y="3385626"/>
              <a:ext cx="2505205" cy="1252602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4" name="Google Shape;284;p11"/>
            <p:cNvSpPr txBox="1"/>
            <p:nvPr/>
          </p:nvSpPr>
          <p:spPr>
            <a:xfrm>
              <a:off x="575" y="3385626"/>
              <a:ext cx="2505205" cy="125260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расходы равны доходам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5" name="Google Shape;285;p11"/>
            <p:cNvSpPr/>
            <p:nvPr/>
          </p:nvSpPr>
          <p:spPr>
            <a:xfrm>
              <a:off x="3031873" y="2260262"/>
              <a:ext cx="2505205" cy="599270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6" name="Google Shape;286;p11"/>
            <p:cNvSpPr txBox="1"/>
            <p:nvPr/>
          </p:nvSpPr>
          <p:spPr>
            <a:xfrm>
              <a:off x="3031873" y="2260262"/>
              <a:ext cx="2505205" cy="5992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дефицитный</a:t>
              </a:r>
              <a:endParaRPr b="1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7" name="Google Shape;287;p11"/>
            <p:cNvSpPr/>
            <p:nvPr/>
          </p:nvSpPr>
          <p:spPr>
            <a:xfrm>
              <a:off x="3031873" y="3385626"/>
              <a:ext cx="2505205" cy="1252602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8" name="Google Shape;288;p11"/>
            <p:cNvSpPr txBox="1"/>
            <p:nvPr/>
          </p:nvSpPr>
          <p:spPr>
            <a:xfrm>
              <a:off x="3031873" y="3385626"/>
              <a:ext cx="2505205" cy="125260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расходы превышают доходы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9" name="Google Shape;289;p11"/>
            <p:cNvSpPr/>
            <p:nvPr/>
          </p:nvSpPr>
          <p:spPr>
            <a:xfrm>
              <a:off x="6063171" y="2260262"/>
              <a:ext cx="2505205" cy="599270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0" name="Google Shape;290;p11"/>
            <p:cNvSpPr txBox="1"/>
            <p:nvPr/>
          </p:nvSpPr>
          <p:spPr>
            <a:xfrm>
              <a:off x="6063171" y="2260262"/>
              <a:ext cx="2505205" cy="5992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профицитный</a:t>
              </a:r>
              <a:endParaRPr b="1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1" name="Google Shape;291;p11"/>
            <p:cNvSpPr/>
            <p:nvPr/>
          </p:nvSpPr>
          <p:spPr>
            <a:xfrm>
              <a:off x="6063171" y="3385626"/>
              <a:ext cx="2505205" cy="1252602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2" name="Google Shape;292;p11"/>
            <p:cNvSpPr txBox="1"/>
            <p:nvPr/>
          </p:nvSpPr>
          <p:spPr>
            <a:xfrm>
              <a:off x="6063171" y="3385626"/>
              <a:ext cx="2505205" cy="125260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доходы превышают расходы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2"/>
          <p:cNvSpPr txBox="1"/>
          <p:nvPr>
            <p:ph type="title"/>
          </p:nvPr>
        </p:nvSpPr>
        <p:spPr>
          <a:xfrm>
            <a:off x="0" y="0"/>
            <a:ext cx="9144000" cy="10668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Bookman Old Style"/>
              <a:buNone/>
            </a:pPr>
            <a:r>
              <a:rPr lang="ru-RU" sz="4000">
                <a:solidFill>
                  <a:schemeClr val="lt1"/>
                </a:solidFill>
              </a:rPr>
              <a:t>Государственный бюджет</a:t>
            </a:r>
            <a:endParaRPr sz="4000">
              <a:solidFill>
                <a:schemeClr val="lt1"/>
              </a:solidFill>
            </a:endParaRPr>
          </a:p>
        </p:txBody>
      </p:sp>
      <p:grpSp>
        <p:nvGrpSpPr>
          <p:cNvPr id="298" name="Google Shape;298;p12"/>
          <p:cNvGrpSpPr/>
          <p:nvPr/>
        </p:nvGrpSpPr>
        <p:grpSpPr>
          <a:xfrm>
            <a:off x="1097074" y="1397025"/>
            <a:ext cx="6949851" cy="4408213"/>
            <a:chOff x="845554" y="25"/>
            <a:chExt cx="6949851" cy="4408213"/>
          </a:xfrm>
        </p:grpSpPr>
        <p:sp>
          <p:nvSpPr>
            <p:cNvPr id="299" name="Google Shape;299;p12"/>
            <p:cNvSpPr/>
            <p:nvPr/>
          </p:nvSpPr>
          <p:spPr>
            <a:xfrm>
              <a:off x="6081513" y="3471163"/>
              <a:ext cx="91440" cy="27716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00" name="Google Shape;300;p12"/>
            <p:cNvSpPr/>
            <p:nvPr/>
          </p:nvSpPr>
          <p:spPr>
            <a:xfrm>
              <a:off x="6081513" y="2534088"/>
              <a:ext cx="91440" cy="27716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01" name="Google Shape;301;p12"/>
            <p:cNvSpPr/>
            <p:nvPr/>
          </p:nvSpPr>
          <p:spPr>
            <a:xfrm>
              <a:off x="6081513" y="1597012"/>
              <a:ext cx="91440" cy="27716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02" name="Google Shape;302;p12"/>
            <p:cNvSpPr/>
            <p:nvPr/>
          </p:nvSpPr>
          <p:spPr>
            <a:xfrm>
              <a:off x="4320480" y="659937"/>
              <a:ext cx="1806753" cy="27716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03" name="Google Shape;303;p12"/>
            <p:cNvSpPr/>
            <p:nvPr/>
          </p:nvSpPr>
          <p:spPr>
            <a:xfrm>
              <a:off x="2468006" y="2534088"/>
              <a:ext cx="91440" cy="27716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04" name="Google Shape;304;p12"/>
            <p:cNvSpPr/>
            <p:nvPr/>
          </p:nvSpPr>
          <p:spPr>
            <a:xfrm>
              <a:off x="2468006" y="1597012"/>
              <a:ext cx="91440" cy="27716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05" name="Google Shape;305;p12"/>
            <p:cNvSpPr/>
            <p:nvPr/>
          </p:nvSpPr>
          <p:spPr>
            <a:xfrm>
              <a:off x="2513726" y="659937"/>
              <a:ext cx="1806753" cy="277163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06" name="Google Shape;306;p12"/>
            <p:cNvSpPr/>
            <p:nvPr/>
          </p:nvSpPr>
          <p:spPr>
            <a:xfrm>
              <a:off x="3348224" y="25"/>
              <a:ext cx="1944510" cy="659912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7" name="Google Shape;307;p12"/>
            <p:cNvSpPr txBox="1"/>
            <p:nvPr/>
          </p:nvSpPr>
          <p:spPr>
            <a:xfrm>
              <a:off x="3348224" y="25"/>
              <a:ext cx="1944510" cy="65991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Бюджет</a:t>
              </a:r>
              <a:endParaRPr b="1" i="0" sz="20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8" name="Google Shape;308;p12"/>
            <p:cNvSpPr/>
            <p:nvPr/>
          </p:nvSpPr>
          <p:spPr>
            <a:xfrm>
              <a:off x="845554" y="937100"/>
              <a:ext cx="3336344" cy="659912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9" name="Google Shape;309;p12"/>
            <p:cNvSpPr txBox="1"/>
            <p:nvPr/>
          </p:nvSpPr>
          <p:spPr>
            <a:xfrm>
              <a:off x="877768" y="969314"/>
              <a:ext cx="3271916" cy="5954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унитарные государства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10" name="Google Shape;310;p12"/>
            <p:cNvSpPr/>
            <p:nvPr/>
          </p:nvSpPr>
          <p:spPr>
            <a:xfrm>
              <a:off x="845554" y="1874175"/>
              <a:ext cx="3336344" cy="659912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1" name="Google Shape;311;p12"/>
            <p:cNvSpPr txBox="1"/>
            <p:nvPr/>
          </p:nvSpPr>
          <p:spPr>
            <a:xfrm>
              <a:off x="845554" y="1874175"/>
              <a:ext cx="3336344" cy="65991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государственный</a:t>
              </a:r>
              <a:endParaRPr b="1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12" name="Google Shape;312;p12"/>
            <p:cNvSpPr/>
            <p:nvPr/>
          </p:nvSpPr>
          <p:spPr>
            <a:xfrm>
              <a:off x="845554" y="2811251"/>
              <a:ext cx="3336344" cy="659912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3" name="Google Shape;313;p12"/>
            <p:cNvSpPr txBox="1"/>
            <p:nvPr/>
          </p:nvSpPr>
          <p:spPr>
            <a:xfrm>
              <a:off x="845554" y="2811251"/>
              <a:ext cx="3336344" cy="65991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местный</a:t>
              </a:r>
              <a:endParaRPr b="1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14" name="Google Shape;314;p12"/>
            <p:cNvSpPr/>
            <p:nvPr/>
          </p:nvSpPr>
          <p:spPr>
            <a:xfrm>
              <a:off x="4459061" y="937100"/>
              <a:ext cx="3336344" cy="659912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5" name="Google Shape;315;p12"/>
            <p:cNvSpPr txBox="1"/>
            <p:nvPr/>
          </p:nvSpPr>
          <p:spPr>
            <a:xfrm>
              <a:off x="4491275" y="969314"/>
              <a:ext cx="3271916" cy="5954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федеративные государства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16" name="Google Shape;316;p12"/>
            <p:cNvSpPr/>
            <p:nvPr/>
          </p:nvSpPr>
          <p:spPr>
            <a:xfrm>
              <a:off x="4459061" y="1874175"/>
              <a:ext cx="3336344" cy="659912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7" name="Google Shape;317;p12"/>
            <p:cNvSpPr txBox="1"/>
            <p:nvPr/>
          </p:nvSpPr>
          <p:spPr>
            <a:xfrm>
              <a:off x="4459061" y="1874175"/>
              <a:ext cx="3336344" cy="65991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государственный</a:t>
              </a:r>
              <a:endParaRPr b="1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18" name="Google Shape;318;p12"/>
            <p:cNvSpPr/>
            <p:nvPr/>
          </p:nvSpPr>
          <p:spPr>
            <a:xfrm>
              <a:off x="4459061" y="2811251"/>
              <a:ext cx="3336344" cy="659912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9" name="Google Shape;319;p12"/>
            <p:cNvSpPr txBox="1"/>
            <p:nvPr/>
          </p:nvSpPr>
          <p:spPr>
            <a:xfrm>
              <a:off x="4459061" y="2811251"/>
              <a:ext cx="3336344" cy="65991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бюджет субъекта федерации</a:t>
              </a:r>
              <a:endParaRPr b="1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0" name="Google Shape;320;p12"/>
            <p:cNvSpPr/>
            <p:nvPr/>
          </p:nvSpPr>
          <p:spPr>
            <a:xfrm>
              <a:off x="4459061" y="3748326"/>
              <a:ext cx="3336344" cy="659912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1" name="Google Shape;321;p12"/>
            <p:cNvSpPr txBox="1"/>
            <p:nvPr/>
          </p:nvSpPr>
          <p:spPr>
            <a:xfrm>
              <a:off x="4459061" y="3748326"/>
              <a:ext cx="3336344" cy="65991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местный</a:t>
              </a:r>
              <a:endParaRPr b="1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322" name="Google Shape;322;p12"/>
          <p:cNvGrpSpPr/>
          <p:nvPr/>
        </p:nvGrpSpPr>
        <p:grpSpPr>
          <a:xfrm>
            <a:off x="215516" y="6021288"/>
            <a:ext cx="8676964" cy="620996"/>
            <a:chOff x="3349" y="1954098"/>
            <a:chExt cx="3801423" cy="862072"/>
          </a:xfrm>
        </p:grpSpPr>
        <p:sp>
          <p:nvSpPr>
            <p:cNvPr id="323" name="Google Shape;323;p12"/>
            <p:cNvSpPr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4" name="Google Shape;324;p12"/>
            <p:cNvSpPr txBox="1"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Местный бюджет</a:t>
              </a: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 - это бюджет области, района, города и т.д.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title"/>
          </p:nvPr>
        </p:nvSpPr>
        <p:spPr>
          <a:xfrm>
            <a:off x="179512" y="23267"/>
            <a:ext cx="8856984" cy="107473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Bookman Old Style"/>
              <a:buNone/>
            </a:pPr>
            <a:r>
              <a:rPr lang="ru-RU">
                <a:solidFill>
                  <a:schemeClr val="lt1"/>
                </a:solidFill>
              </a:rPr>
              <a:t>План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5" name="Google Shape;95;p2"/>
          <p:cNvSpPr txBox="1"/>
          <p:nvPr>
            <p:ph idx="1" type="body"/>
          </p:nvPr>
        </p:nvSpPr>
        <p:spPr>
          <a:xfrm>
            <a:off x="533400" y="1600200"/>
            <a:ext cx="8077200" cy="4411663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</a:pPr>
            <a:r>
              <a:rPr lang="ru-RU">
                <a:latin typeface="Cambria"/>
                <a:ea typeface="Cambria"/>
                <a:cs typeface="Cambria"/>
                <a:sym typeface="Cambria"/>
              </a:rPr>
              <a:t>Понятие финансовой системы</a:t>
            </a:r>
            <a:endParaRPr>
              <a:latin typeface="Cambria"/>
              <a:ea typeface="Cambria"/>
              <a:cs typeface="Cambria"/>
              <a:sym typeface="Cambria"/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</a:pPr>
            <a:r>
              <a:rPr lang="ru-RU">
                <a:latin typeface="Cambria"/>
                <a:ea typeface="Cambria"/>
                <a:cs typeface="Cambria"/>
                <a:sym typeface="Cambria"/>
              </a:rPr>
              <a:t>Государственный бюджет</a:t>
            </a:r>
            <a:endParaRPr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/>
          <p:nvPr>
            <p:ph type="title"/>
          </p:nvPr>
        </p:nvSpPr>
        <p:spPr>
          <a:xfrm>
            <a:off x="0" y="0"/>
            <a:ext cx="9144000" cy="10668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Bookman Old Style"/>
              <a:buNone/>
            </a:pPr>
            <a:r>
              <a:rPr lang="ru-RU" sz="4000">
                <a:solidFill>
                  <a:schemeClr val="lt1"/>
                </a:solidFill>
              </a:rPr>
              <a:t>Понятие финансовой системы</a:t>
            </a:r>
            <a:endParaRPr sz="4000">
              <a:solidFill>
                <a:schemeClr val="lt1"/>
              </a:solidFill>
            </a:endParaRPr>
          </a:p>
        </p:txBody>
      </p:sp>
      <p:grpSp>
        <p:nvGrpSpPr>
          <p:cNvPr id="101" name="Google Shape;101;p3"/>
          <p:cNvGrpSpPr/>
          <p:nvPr/>
        </p:nvGrpSpPr>
        <p:grpSpPr>
          <a:xfrm>
            <a:off x="120452" y="1367844"/>
            <a:ext cx="8916044" cy="620996"/>
            <a:chOff x="3349" y="1954098"/>
            <a:chExt cx="3801423" cy="862072"/>
          </a:xfrm>
        </p:grpSpPr>
        <p:sp>
          <p:nvSpPr>
            <p:cNvPr id="102" name="Google Shape;102;p3"/>
            <p:cNvSpPr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3"/>
            <p:cNvSpPr txBox="1"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Финансы</a:t>
              </a: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 - это совокупность экономических отношений, связанных с созданием и использованием  денежных средств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04" name="Google Shape;104;p3"/>
          <p:cNvGrpSpPr/>
          <p:nvPr/>
        </p:nvGrpSpPr>
        <p:grpSpPr>
          <a:xfrm>
            <a:off x="120452" y="2060848"/>
            <a:ext cx="8916044" cy="648072"/>
            <a:chOff x="3349" y="1954098"/>
            <a:chExt cx="3801423" cy="862072"/>
          </a:xfrm>
        </p:grpSpPr>
        <p:sp>
          <p:nvSpPr>
            <p:cNvPr id="105" name="Google Shape;105;p3"/>
            <p:cNvSpPr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3"/>
            <p:cNvSpPr txBox="1"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Финансовая система </a:t>
              </a: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- это система форм и методов образования, распределения и использования денежных средств государства, предприятий, домохозяйств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pic>
        <p:nvPicPr>
          <p:cNvPr id="107" name="Google Shape;10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73224" y="2852936"/>
            <a:ext cx="2808604" cy="3864252"/>
          </a:xfrm>
          <a:prstGeom prst="rect">
            <a:avLst/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pic>
      <p:grpSp>
        <p:nvGrpSpPr>
          <p:cNvPr id="108" name="Google Shape;108;p3"/>
          <p:cNvGrpSpPr/>
          <p:nvPr/>
        </p:nvGrpSpPr>
        <p:grpSpPr>
          <a:xfrm>
            <a:off x="120452" y="2852936"/>
            <a:ext cx="5963716" cy="1944216"/>
            <a:chOff x="3349" y="1954098"/>
            <a:chExt cx="3801423" cy="862072"/>
          </a:xfrm>
        </p:grpSpPr>
        <p:sp>
          <p:nvSpPr>
            <p:cNvPr id="109" name="Google Shape;109;p3"/>
            <p:cNvSpPr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3"/>
            <p:cNvSpPr txBox="1"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Статья 132. </a:t>
              </a: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Финансово-кредитная система Республики Беларусь включает бюджетную систему, банковскую систему, а также финансовые средства внебюджетных фондов, предприятий, учреждений, организаций и граж- дан. На территории Республики Беларусь проводится единая бюджетно-финансовая, налоговая, денежно-кре- дитная, валютная политика.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/>
          <p:nvPr>
            <p:ph type="title"/>
          </p:nvPr>
        </p:nvSpPr>
        <p:spPr>
          <a:xfrm>
            <a:off x="0" y="0"/>
            <a:ext cx="9144000" cy="10668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Bookman Old Style"/>
              <a:buNone/>
            </a:pPr>
            <a:r>
              <a:rPr lang="ru-RU" sz="4000">
                <a:solidFill>
                  <a:schemeClr val="lt1"/>
                </a:solidFill>
              </a:rPr>
              <a:t>Понятие финансовой системы</a:t>
            </a:r>
            <a:endParaRPr sz="4000">
              <a:solidFill>
                <a:schemeClr val="lt1"/>
              </a:solidFill>
            </a:endParaRPr>
          </a:p>
        </p:txBody>
      </p:sp>
      <p:grpSp>
        <p:nvGrpSpPr>
          <p:cNvPr id="116" name="Google Shape;116;p4"/>
          <p:cNvGrpSpPr/>
          <p:nvPr/>
        </p:nvGrpSpPr>
        <p:grpSpPr>
          <a:xfrm>
            <a:off x="126907" y="2196798"/>
            <a:ext cx="8831125" cy="3544523"/>
            <a:chOff x="6455" y="856030"/>
            <a:chExt cx="8831125" cy="3544523"/>
          </a:xfrm>
        </p:grpSpPr>
        <p:sp>
          <p:nvSpPr>
            <p:cNvPr id="117" name="Google Shape;117;p4"/>
            <p:cNvSpPr/>
            <p:nvPr/>
          </p:nvSpPr>
          <p:spPr>
            <a:xfrm>
              <a:off x="7374817" y="3089818"/>
              <a:ext cx="91440" cy="38768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8" name="Google Shape;118;p4"/>
            <p:cNvSpPr/>
            <p:nvPr/>
          </p:nvSpPr>
          <p:spPr>
            <a:xfrm>
              <a:off x="4422018" y="1779083"/>
              <a:ext cx="2998519" cy="38768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9" name="Google Shape;119;p4"/>
            <p:cNvSpPr/>
            <p:nvPr/>
          </p:nvSpPr>
          <p:spPr>
            <a:xfrm>
              <a:off x="4376297" y="1779083"/>
              <a:ext cx="91440" cy="38768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20" name="Google Shape;120;p4"/>
            <p:cNvSpPr/>
            <p:nvPr/>
          </p:nvSpPr>
          <p:spPr>
            <a:xfrm>
              <a:off x="1423498" y="1779083"/>
              <a:ext cx="2998519" cy="387682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21" name="Google Shape;121;p4"/>
            <p:cNvSpPr/>
            <p:nvPr/>
          </p:nvSpPr>
          <p:spPr>
            <a:xfrm>
              <a:off x="6455" y="856030"/>
              <a:ext cx="8831125" cy="923053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4"/>
            <p:cNvSpPr txBox="1"/>
            <p:nvPr/>
          </p:nvSpPr>
          <p:spPr>
            <a:xfrm>
              <a:off x="6455" y="856030"/>
              <a:ext cx="8831125" cy="9230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Бюджет</a:t>
              </a: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 (от англ. budget - сумка, кошелёк) - это сводный план сбора доходов и использования полученных средств на покрытие расходов на  определённый период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3" name="Google Shape;123;p4"/>
            <p:cNvSpPr/>
            <p:nvPr/>
          </p:nvSpPr>
          <p:spPr>
            <a:xfrm>
              <a:off x="118079" y="2166765"/>
              <a:ext cx="2610837" cy="923053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4"/>
            <p:cNvSpPr txBox="1"/>
            <p:nvPr/>
          </p:nvSpPr>
          <p:spPr>
            <a:xfrm>
              <a:off x="118079" y="2166765"/>
              <a:ext cx="2610837" cy="9230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семейный</a:t>
              </a:r>
              <a:endParaRPr b="1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5" name="Google Shape;125;p4"/>
            <p:cNvSpPr/>
            <p:nvPr/>
          </p:nvSpPr>
          <p:spPr>
            <a:xfrm>
              <a:off x="3116599" y="2166765"/>
              <a:ext cx="2610837" cy="923053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4"/>
            <p:cNvSpPr txBox="1"/>
            <p:nvPr/>
          </p:nvSpPr>
          <p:spPr>
            <a:xfrm>
              <a:off x="3116599" y="2166765"/>
              <a:ext cx="2610837" cy="9230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предприятия</a:t>
              </a:r>
              <a:endParaRPr b="1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7" name="Google Shape;127;p4"/>
            <p:cNvSpPr/>
            <p:nvPr/>
          </p:nvSpPr>
          <p:spPr>
            <a:xfrm>
              <a:off x="6115118" y="2166765"/>
              <a:ext cx="2610837" cy="923053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4"/>
            <p:cNvSpPr txBox="1"/>
            <p:nvPr/>
          </p:nvSpPr>
          <p:spPr>
            <a:xfrm>
              <a:off x="6115118" y="2166765"/>
              <a:ext cx="2610837" cy="9230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государственный</a:t>
              </a:r>
              <a:endParaRPr b="1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6115118" y="3477500"/>
              <a:ext cx="2610837" cy="923053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4"/>
            <p:cNvSpPr txBox="1"/>
            <p:nvPr/>
          </p:nvSpPr>
          <p:spPr>
            <a:xfrm>
              <a:off x="6115118" y="3477500"/>
              <a:ext cx="2610837" cy="9230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местный</a:t>
              </a:r>
              <a:endParaRPr b="1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"/>
          <p:cNvSpPr txBox="1"/>
          <p:nvPr>
            <p:ph type="title"/>
          </p:nvPr>
        </p:nvSpPr>
        <p:spPr>
          <a:xfrm>
            <a:off x="0" y="0"/>
            <a:ext cx="9144000" cy="10668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Bookman Old Style"/>
              <a:buNone/>
            </a:pPr>
            <a:r>
              <a:rPr lang="ru-RU" sz="4000">
                <a:solidFill>
                  <a:schemeClr val="lt1"/>
                </a:solidFill>
              </a:rPr>
              <a:t>Понятие финансовой системы</a:t>
            </a:r>
            <a:endParaRPr sz="4000">
              <a:solidFill>
                <a:schemeClr val="lt1"/>
              </a:solidFill>
            </a:endParaRPr>
          </a:p>
        </p:txBody>
      </p:sp>
      <p:pic>
        <p:nvPicPr>
          <p:cNvPr id="136" name="Google Shape;136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26491" y="1412776"/>
            <a:ext cx="3855337" cy="5304412"/>
          </a:xfrm>
          <a:prstGeom prst="rect">
            <a:avLst/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pic>
      <p:grpSp>
        <p:nvGrpSpPr>
          <p:cNvPr id="137" name="Google Shape;137;p5"/>
          <p:cNvGrpSpPr/>
          <p:nvPr/>
        </p:nvGrpSpPr>
        <p:grpSpPr>
          <a:xfrm>
            <a:off x="120452" y="1412776"/>
            <a:ext cx="4883596" cy="2952328"/>
            <a:chOff x="3349" y="1954098"/>
            <a:chExt cx="3801423" cy="862072"/>
          </a:xfrm>
        </p:grpSpPr>
        <p:sp>
          <p:nvSpPr>
            <p:cNvPr id="138" name="Google Shape;138;p5"/>
            <p:cNvSpPr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5"/>
            <p:cNvSpPr txBox="1"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Статья 133. </a:t>
              </a: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Бюджетная система Республики Беларусь включает республиканский и мест- ные бюджеты. Доходы бюджета формируются за счёт налогов, определяемых законом, дру- гих обязательных платежей, а также иных поступлений. Общегосударственные расходы осуществляются за счёт республиканского бюджета в соответствии с его расходной частью. В соответствии с законом в Респуб- лике Беларусь могут создаваться внебюд- жетные фонды.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6"/>
          <p:cNvSpPr txBox="1"/>
          <p:nvPr>
            <p:ph type="title"/>
          </p:nvPr>
        </p:nvSpPr>
        <p:spPr>
          <a:xfrm>
            <a:off x="0" y="0"/>
            <a:ext cx="9144000" cy="10668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Bookman Old Style"/>
              <a:buNone/>
            </a:pPr>
            <a:r>
              <a:rPr lang="ru-RU" sz="4000">
                <a:solidFill>
                  <a:schemeClr val="lt1"/>
                </a:solidFill>
              </a:rPr>
              <a:t>Понятие финансовой системы</a:t>
            </a:r>
            <a:endParaRPr sz="4000">
              <a:solidFill>
                <a:schemeClr val="lt1"/>
              </a:solidFill>
            </a:endParaRPr>
          </a:p>
        </p:txBody>
      </p:sp>
      <p:grpSp>
        <p:nvGrpSpPr>
          <p:cNvPr id="145" name="Google Shape;145;p6"/>
          <p:cNvGrpSpPr/>
          <p:nvPr/>
        </p:nvGrpSpPr>
        <p:grpSpPr>
          <a:xfrm>
            <a:off x="257251" y="1523344"/>
            <a:ext cx="8701504" cy="4947663"/>
            <a:chOff x="5731" y="126344"/>
            <a:chExt cx="8701504" cy="4947663"/>
          </a:xfrm>
        </p:grpSpPr>
        <p:sp>
          <p:nvSpPr>
            <p:cNvPr id="146" name="Google Shape;146;p6"/>
            <p:cNvSpPr/>
            <p:nvPr/>
          </p:nvSpPr>
          <p:spPr>
            <a:xfrm>
              <a:off x="8306055" y="2782120"/>
              <a:ext cx="240708" cy="2090136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7" name="Google Shape;147;p6"/>
            <p:cNvSpPr/>
            <p:nvPr/>
          </p:nvSpPr>
          <p:spPr>
            <a:xfrm>
              <a:off x="8306055" y="2782120"/>
              <a:ext cx="240708" cy="151716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8" name="Google Shape;148;p6"/>
            <p:cNvSpPr/>
            <p:nvPr/>
          </p:nvSpPr>
          <p:spPr>
            <a:xfrm>
              <a:off x="8306055" y="2782120"/>
              <a:ext cx="240708" cy="944192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9" name="Google Shape;149;p6"/>
            <p:cNvSpPr/>
            <p:nvPr/>
          </p:nvSpPr>
          <p:spPr>
            <a:xfrm>
              <a:off x="8306055" y="2782120"/>
              <a:ext cx="240708" cy="371221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0" name="Google Shape;150;p6"/>
            <p:cNvSpPr/>
            <p:nvPr/>
          </p:nvSpPr>
          <p:spPr>
            <a:xfrm>
              <a:off x="6130678" y="1450929"/>
              <a:ext cx="1774194" cy="16947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1" name="Google Shape;151;p6"/>
            <p:cNvSpPr/>
            <p:nvPr/>
          </p:nvSpPr>
          <p:spPr>
            <a:xfrm>
              <a:off x="6084958" y="1450929"/>
              <a:ext cx="91440" cy="169470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2" name="Google Shape;152;p6"/>
            <p:cNvSpPr/>
            <p:nvPr/>
          </p:nvSpPr>
          <p:spPr>
            <a:xfrm>
              <a:off x="4356483" y="1450929"/>
              <a:ext cx="1774194" cy="169470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3" name="Google Shape;153;p6"/>
            <p:cNvSpPr/>
            <p:nvPr/>
          </p:nvSpPr>
          <p:spPr>
            <a:xfrm>
              <a:off x="3912935" y="663848"/>
              <a:ext cx="2217743" cy="16947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4" name="Google Shape;154;p6"/>
            <p:cNvSpPr/>
            <p:nvPr/>
          </p:nvSpPr>
          <p:spPr>
            <a:xfrm>
              <a:off x="1695191" y="1450929"/>
              <a:ext cx="887097" cy="16947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5" name="Google Shape;155;p6"/>
            <p:cNvSpPr/>
            <p:nvPr/>
          </p:nvSpPr>
          <p:spPr>
            <a:xfrm>
              <a:off x="808094" y="1450929"/>
              <a:ext cx="887097" cy="169470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6" name="Google Shape;156;p6"/>
            <p:cNvSpPr/>
            <p:nvPr/>
          </p:nvSpPr>
          <p:spPr>
            <a:xfrm>
              <a:off x="1695191" y="663848"/>
              <a:ext cx="2217743" cy="169470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7" name="Google Shape;157;p6"/>
            <p:cNvSpPr/>
            <p:nvPr/>
          </p:nvSpPr>
          <p:spPr>
            <a:xfrm>
              <a:off x="3073341" y="126344"/>
              <a:ext cx="1679186" cy="537504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6"/>
            <p:cNvSpPr txBox="1"/>
            <p:nvPr/>
          </p:nvSpPr>
          <p:spPr>
            <a:xfrm>
              <a:off x="3073341" y="126344"/>
              <a:ext cx="1679186" cy="53750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Финансы</a:t>
              </a:r>
              <a:endParaRPr b="1" i="0" sz="20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9" name="Google Shape;159;p6"/>
            <p:cNvSpPr/>
            <p:nvPr/>
          </p:nvSpPr>
          <p:spPr>
            <a:xfrm>
              <a:off x="409047" y="833318"/>
              <a:ext cx="2572288" cy="617611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6"/>
            <p:cNvSpPr txBox="1"/>
            <p:nvPr/>
          </p:nvSpPr>
          <p:spPr>
            <a:xfrm>
              <a:off x="409047" y="833318"/>
              <a:ext cx="2572288" cy="61761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децентрализованные</a:t>
              </a:r>
              <a:endParaRPr b="1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1" name="Google Shape;161;p6"/>
            <p:cNvSpPr/>
            <p:nvPr/>
          </p:nvSpPr>
          <p:spPr>
            <a:xfrm>
              <a:off x="5731" y="1620400"/>
              <a:ext cx="1604724" cy="1161720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6"/>
            <p:cNvSpPr txBox="1"/>
            <p:nvPr/>
          </p:nvSpPr>
          <p:spPr>
            <a:xfrm>
              <a:off x="5731" y="1620400"/>
              <a:ext cx="1604724" cy="116172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бюджеты домохозяйств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3" name="Google Shape;163;p6"/>
            <p:cNvSpPr/>
            <p:nvPr/>
          </p:nvSpPr>
          <p:spPr>
            <a:xfrm>
              <a:off x="1779926" y="1620400"/>
              <a:ext cx="1604724" cy="1161720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Google Shape;164;p6"/>
            <p:cNvSpPr txBox="1"/>
            <p:nvPr/>
          </p:nvSpPr>
          <p:spPr>
            <a:xfrm>
              <a:off x="1779926" y="1620400"/>
              <a:ext cx="1604724" cy="116172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бюджеты предприятий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5" name="Google Shape;165;p6"/>
            <p:cNvSpPr/>
            <p:nvPr/>
          </p:nvSpPr>
          <p:spPr>
            <a:xfrm>
              <a:off x="4844534" y="833318"/>
              <a:ext cx="2572288" cy="617611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6"/>
            <p:cNvSpPr txBox="1"/>
            <p:nvPr/>
          </p:nvSpPr>
          <p:spPr>
            <a:xfrm>
              <a:off x="4844534" y="833318"/>
              <a:ext cx="2572288" cy="61761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централизованные</a:t>
              </a:r>
              <a:endParaRPr b="1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7" name="Google Shape;167;p6"/>
            <p:cNvSpPr/>
            <p:nvPr/>
          </p:nvSpPr>
          <p:spPr>
            <a:xfrm>
              <a:off x="3554121" y="1620400"/>
              <a:ext cx="1604724" cy="1161720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6"/>
            <p:cNvSpPr txBox="1"/>
            <p:nvPr/>
          </p:nvSpPr>
          <p:spPr>
            <a:xfrm>
              <a:off x="3554121" y="1620400"/>
              <a:ext cx="1604724" cy="116172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государствен-ный бюджет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9" name="Google Shape;169;p6"/>
            <p:cNvSpPr/>
            <p:nvPr/>
          </p:nvSpPr>
          <p:spPr>
            <a:xfrm>
              <a:off x="5328316" y="1620400"/>
              <a:ext cx="1604724" cy="1161720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0" name="Google Shape;170;p6"/>
            <p:cNvSpPr txBox="1"/>
            <p:nvPr/>
          </p:nvSpPr>
          <p:spPr>
            <a:xfrm>
              <a:off x="5328316" y="1620400"/>
              <a:ext cx="1604724" cy="116172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местные бюджеты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1" name="Google Shape;171;p6"/>
            <p:cNvSpPr/>
            <p:nvPr/>
          </p:nvSpPr>
          <p:spPr>
            <a:xfrm>
              <a:off x="7102511" y="1620400"/>
              <a:ext cx="1604724" cy="1161720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6"/>
            <p:cNvSpPr txBox="1"/>
            <p:nvPr/>
          </p:nvSpPr>
          <p:spPr>
            <a:xfrm>
              <a:off x="7102511" y="1620400"/>
              <a:ext cx="1604724" cy="116172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внебюджет- ные фонды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3" name="Google Shape;173;p6"/>
            <p:cNvSpPr/>
            <p:nvPr/>
          </p:nvSpPr>
          <p:spPr>
            <a:xfrm>
              <a:off x="3014112" y="2951591"/>
              <a:ext cx="5291943" cy="403501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6"/>
            <p:cNvSpPr txBox="1"/>
            <p:nvPr/>
          </p:nvSpPr>
          <p:spPr>
            <a:xfrm>
              <a:off x="3014112" y="2951591"/>
              <a:ext cx="5291943" cy="40350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пенсионный фонд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5" name="Google Shape;175;p6"/>
            <p:cNvSpPr/>
            <p:nvPr/>
          </p:nvSpPr>
          <p:spPr>
            <a:xfrm>
              <a:off x="3014112" y="3524563"/>
              <a:ext cx="5291943" cy="403501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6"/>
            <p:cNvSpPr txBox="1"/>
            <p:nvPr/>
          </p:nvSpPr>
          <p:spPr>
            <a:xfrm>
              <a:off x="3014112" y="3524563"/>
              <a:ext cx="5291943" cy="40350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фонд социального страхования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7" name="Google Shape;177;p6"/>
            <p:cNvSpPr/>
            <p:nvPr/>
          </p:nvSpPr>
          <p:spPr>
            <a:xfrm>
              <a:off x="3014112" y="4097534"/>
              <a:ext cx="5291943" cy="403501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6"/>
            <p:cNvSpPr txBox="1"/>
            <p:nvPr/>
          </p:nvSpPr>
          <p:spPr>
            <a:xfrm>
              <a:off x="3014112" y="4097534"/>
              <a:ext cx="5291943" cy="40350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государственный фонд занятости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9" name="Google Shape;179;p6"/>
            <p:cNvSpPr/>
            <p:nvPr/>
          </p:nvSpPr>
          <p:spPr>
            <a:xfrm>
              <a:off x="3014112" y="4670506"/>
              <a:ext cx="5291943" cy="403501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6"/>
            <p:cNvSpPr txBox="1"/>
            <p:nvPr/>
          </p:nvSpPr>
          <p:spPr>
            <a:xfrm>
              <a:off x="3014112" y="4670506"/>
              <a:ext cx="5291943" cy="40350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фонды обязательного медицинского страхования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7"/>
          <p:cNvSpPr txBox="1"/>
          <p:nvPr>
            <p:ph type="title"/>
          </p:nvPr>
        </p:nvSpPr>
        <p:spPr>
          <a:xfrm>
            <a:off x="0" y="0"/>
            <a:ext cx="9144000" cy="10668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Bookman Old Style"/>
              <a:buNone/>
            </a:pPr>
            <a:r>
              <a:rPr lang="ru-RU" sz="4000">
                <a:solidFill>
                  <a:schemeClr val="lt1"/>
                </a:solidFill>
              </a:rPr>
              <a:t>Государственный бюджет</a:t>
            </a:r>
            <a:endParaRPr sz="4000">
              <a:solidFill>
                <a:schemeClr val="lt1"/>
              </a:solidFill>
            </a:endParaRPr>
          </a:p>
        </p:txBody>
      </p:sp>
      <p:grpSp>
        <p:nvGrpSpPr>
          <p:cNvPr id="186" name="Google Shape;186;p7"/>
          <p:cNvGrpSpPr/>
          <p:nvPr/>
        </p:nvGrpSpPr>
        <p:grpSpPr>
          <a:xfrm>
            <a:off x="149982" y="1556792"/>
            <a:ext cx="8916044" cy="620996"/>
            <a:chOff x="3349" y="1954098"/>
            <a:chExt cx="3801423" cy="862072"/>
          </a:xfrm>
        </p:grpSpPr>
        <p:sp>
          <p:nvSpPr>
            <p:cNvPr id="187" name="Google Shape;187;p7"/>
            <p:cNvSpPr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8" name="Google Shape;188;p7"/>
            <p:cNvSpPr txBox="1"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Государственный бюджет</a:t>
              </a: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 - это основной финансовый план государства по доходам и расходам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89" name="Google Shape;189;p7"/>
          <p:cNvGrpSpPr/>
          <p:nvPr/>
        </p:nvGrpSpPr>
        <p:grpSpPr>
          <a:xfrm>
            <a:off x="179512" y="2595437"/>
            <a:ext cx="8856983" cy="3644932"/>
            <a:chOff x="0" y="534589"/>
            <a:chExt cx="8856983" cy="3644932"/>
          </a:xfrm>
        </p:grpSpPr>
        <p:sp>
          <p:nvSpPr>
            <p:cNvPr id="190" name="Google Shape;190;p7"/>
            <p:cNvSpPr/>
            <p:nvPr/>
          </p:nvSpPr>
          <p:spPr>
            <a:xfrm>
              <a:off x="6694954" y="2870706"/>
              <a:ext cx="91440" cy="387114"/>
            </a:xfrm>
            <a:custGeom>
              <a:rect b="b" l="l" r="r" t="t"/>
              <a:pathLst>
                <a:path extrusionOk="0" h="120000" w="120000">
                  <a:moveTo>
                    <a:pt x="60592" y="0"/>
                  </a:moveTo>
                  <a:lnTo>
                    <a:pt x="60592" y="60000"/>
                  </a:lnTo>
                  <a:lnTo>
                    <a:pt x="60000" y="60000"/>
                  </a:lnTo>
                  <a:lnTo>
                    <a:pt x="6000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1" name="Google Shape;191;p7"/>
            <p:cNvSpPr/>
            <p:nvPr/>
          </p:nvSpPr>
          <p:spPr>
            <a:xfrm>
              <a:off x="4428266" y="1456290"/>
              <a:ext cx="2312859" cy="49271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72859"/>
                  </a:lnTo>
                  <a:lnTo>
                    <a:pt x="120000" y="72859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2" name="Google Shape;192;p7"/>
            <p:cNvSpPr/>
            <p:nvPr/>
          </p:nvSpPr>
          <p:spPr>
            <a:xfrm>
              <a:off x="2070119" y="2870706"/>
              <a:ext cx="91440" cy="362569"/>
            </a:xfrm>
            <a:custGeom>
              <a:rect b="b" l="l" r="r" t="t"/>
              <a:pathLst>
                <a:path extrusionOk="0" h="120000" w="120000">
                  <a:moveTo>
                    <a:pt x="60024" y="0"/>
                  </a:moveTo>
                  <a:lnTo>
                    <a:pt x="60024" y="55938"/>
                  </a:lnTo>
                  <a:lnTo>
                    <a:pt x="60000" y="55938"/>
                  </a:lnTo>
                  <a:lnTo>
                    <a:pt x="6000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3" name="Google Shape;193;p7"/>
            <p:cNvSpPr/>
            <p:nvPr/>
          </p:nvSpPr>
          <p:spPr>
            <a:xfrm>
              <a:off x="2115858" y="1456290"/>
              <a:ext cx="2312408" cy="492713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72859"/>
                  </a:lnTo>
                  <a:lnTo>
                    <a:pt x="0" y="72859"/>
                  </a:lnTo>
                  <a:lnTo>
                    <a:pt x="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4" name="Google Shape;194;p7"/>
            <p:cNvSpPr/>
            <p:nvPr/>
          </p:nvSpPr>
          <p:spPr>
            <a:xfrm>
              <a:off x="2159783" y="534589"/>
              <a:ext cx="4536965" cy="921701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7"/>
            <p:cNvSpPr txBox="1"/>
            <p:nvPr/>
          </p:nvSpPr>
          <p:spPr>
            <a:xfrm>
              <a:off x="2159783" y="534589"/>
              <a:ext cx="4536965" cy="92170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Государственный бюджет</a:t>
              </a:r>
              <a:endParaRPr b="1" i="0" sz="20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6" name="Google Shape;196;p7"/>
            <p:cNvSpPr/>
            <p:nvPr/>
          </p:nvSpPr>
          <p:spPr>
            <a:xfrm>
              <a:off x="0" y="1949004"/>
              <a:ext cx="4231716" cy="921701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" name="Google Shape;197;p7"/>
            <p:cNvSpPr txBox="1"/>
            <p:nvPr/>
          </p:nvSpPr>
          <p:spPr>
            <a:xfrm>
              <a:off x="0" y="1949004"/>
              <a:ext cx="4231716" cy="92170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доходная часть</a:t>
              </a:r>
              <a:endParaRPr b="1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8" name="Google Shape;198;p7"/>
            <p:cNvSpPr/>
            <p:nvPr/>
          </p:nvSpPr>
          <p:spPr>
            <a:xfrm>
              <a:off x="0" y="3233275"/>
              <a:ext cx="4231679" cy="921701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" name="Google Shape;199;p7"/>
            <p:cNvSpPr txBox="1"/>
            <p:nvPr/>
          </p:nvSpPr>
          <p:spPr>
            <a:xfrm>
              <a:off x="0" y="3233275"/>
              <a:ext cx="4231679" cy="92170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85725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роспись источников поступления средств в государственный бюджет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0" name="Google Shape;200;p7"/>
            <p:cNvSpPr/>
            <p:nvPr/>
          </p:nvSpPr>
          <p:spPr>
            <a:xfrm>
              <a:off x="4625267" y="1949004"/>
              <a:ext cx="4231716" cy="921701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1" name="Google Shape;201;p7"/>
            <p:cNvSpPr txBox="1"/>
            <p:nvPr/>
          </p:nvSpPr>
          <p:spPr>
            <a:xfrm>
              <a:off x="4625267" y="1949004"/>
              <a:ext cx="4231716" cy="92170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расходная часть</a:t>
              </a:r>
              <a:endParaRPr b="1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2" name="Google Shape;202;p7"/>
            <p:cNvSpPr/>
            <p:nvPr/>
          </p:nvSpPr>
          <p:spPr>
            <a:xfrm>
              <a:off x="4624364" y="3257820"/>
              <a:ext cx="4232619" cy="921701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3" name="Google Shape;203;p7"/>
            <p:cNvSpPr txBox="1"/>
            <p:nvPr/>
          </p:nvSpPr>
          <p:spPr>
            <a:xfrm>
              <a:off x="4624364" y="3257820"/>
              <a:ext cx="4232619" cy="92170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направления, по которым средства из государственного бюджета будут использоваться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8"/>
          <p:cNvSpPr txBox="1"/>
          <p:nvPr>
            <p:ph type="title"/>
          </p:nvPr>
        </p:nvSpPr>
        <p:spPr>
          <a:xfrm>
            <a:off x="0" y="0"/>
            <a:ext cx="9144000" cy="10668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Bookman Old Style"/>
              <a:buNone/>
            </a:pPr>
            <a:r>
              <a:rPr lang="ru-RU" sz="4000">
                <a:solidFill>
                  <a:schemeClr val="lt1"/>
                </a:solidFill>
              </a:rPr>
              <a:t>Государственный бюджет</a:t>
            </a:r>
            <a:endParaRPr sz="4000">
              <a:solidFill>
                <a:schemeClr val="lt1"/>
              </a:solidFill>
            </a:endParaRPr>
          </a:p>
        </p:txBody>
      </p:sp>
      <p:grpSp>
        <p:nvGrpSpPr>
          <p:cNvPr id="209" name="Google Shape;209;p8"/>
          <p:cNvGrpSpPr/>
          <p:nvPr/>
        </p:nvGrpSpPr>
        <p:grpSpPr>
          <a:xfrm>
            <a:off x="568235" y="1397082"/>
            <a:ext cx="8007528" cy="5200186"/>
            <a:chOff x="316715" y="82"/>
            <a:chExt cx="8007528" cy="5200186"/>
          </a:xfrm>
        </p:grpSpPr>
        <p:sp>
          <p:nvSpPr>
            <p:cNvPr id="210" name="Google Shape;210;p8"/>
            <p:cNvSpPr/>
            <p:nvPr/>
          </p:nvSpPr>
          <p:spPr>
            <a:xfrm>
              <a:off x="316715" y="82"/>
              <a:ext cx="4537083" cy="611786"/>
            </a:xfrm>
            <a:prstGeom prst="roundRect">
              <a:avLst>
                <a:gd fmla="val 10000" name="adj"/>
              </a:avLst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8"/>
            <p:cNvSpPr txBox="1"/>
            <p:nvPr/>
          </p:nvSpPr>
          <p:spPr>
            <a:xfrm>
              <a:off x="334634" y="18001"/>
              <a:ext cx="4501245" cy="57594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Источники поступления средств в государственный бюджет</a:t>
              </a:r>
              <a:endParaRPr b="1" i="0" sz="20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2" name="Google Shape;212;p8"/>
            <p:cNvSpPr/>
            <p:nvPr/>
          </p:nvSpPr>
          <p:spPr>
            <a:xfrm>
              <a:off x="770423" y="611869"/>
              <a:ext cx="453708" cy="45884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3" name="Google Shape;213;p8"/>
            <p:cNvSpPr/>
            <p:nvPr/>
          </p:nvSpPr>
          <p:spPr>
            <a:xfrm>
              <a:off x="1224131" y="764815"/>
              <a:ext cx="7100112" cy="611786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rnd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4" name="Google Shape;214;p8"/>
            <p:cNvSpPr txBox="1"/>
            <p:nvPr/>
          </p:nvSpPr>
          <p:spPr>
            <a:xfrm>
              <a:off x="1242050" y="782734"/>
              <a:ext cx="7064274" cy="57594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налоги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5" name="Google Shape;215;p8"/>
            <p:cNvSpPr/>
            <p:nvPr/>
          </p:nvSpPr>
          <p:spPr>
            <a:xfrm>
              <a:off x="770423" y="611869"/>
              <a:ext cx="453708" cy="122357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6" name="Google Shape;216;p8"/>
            <p:cNvSpPr/>
            <p:nvPr/>
          </p:nvSpPr>
          <p:spPr>
            <a:xfrm>
              <a:off x="1224131" y="1529549"/>
              <a:ext cx="7100112" cy="611786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rnd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7" name="Google Shape;217;p8"/>
            <p:cNvSpPr txBox="1"/>
            <p:nvPr/>
          </p:nvSpPr>
          <p:spPr>
            <a:xfrm>
              <a:off x="1242050" y="1547468"/>
              <a:ext cx="7064274" cy="57594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неналоговые поступления (штрафы, пошлины)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8" name="Google Shape;218;p8"/>
            <p:cNvSpPr/>
            <p:nvPr/>
          </p:nvSpPr>
          <p:spPr>
            <a:xfrm>
              <a:off x="770423" y="611869"/>
              <a:ext cx="453708" cy="198830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9" name="Google Shape;219;p8"/>
            <p:cNvSpPr/>
            <p:nvPr/>
          </p:nvSpPr>
          <p:spPr>
            <a:xfrm>
              <a:off x="1224131" y="2294282"/>
              <a:ext cx="7100112" cy="611786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rnd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0" name="Google Shape;220;p8"/>
            <p:cNvSpPr txBox="1"/>
            <p:nvPr/>
          </p:nvSpPr>
          <p:spPr>
            <a:xfrm>
              <a:off x="1242050" y="2312201"/>
              <a:ext cx="7064274" cy="57594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доходы государственных предприятий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1" name="Google Shape;221;p8"/>
            <p:cNvSpPr/>
            <p:nvPr/>
          </p:nvSpPr>
          <p:spPr>
            <a:xfrm>
              <a:off x="770423" y="611869"/>
              <a:ext cx="453708" cy="275304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2" name="Google Shape;222;p8"/>
            <p:cNvSpPr/>
            <p:nvPr/>
          </p:nvSpPr>
          <p:spPr>
            <a:xfrm>
              <a:off x="1224131" y="3059016"/>
              <a:ext cx="7100112" cy="611786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rnd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3" name="Google Shape;223;p8"/>
            <p:cNvSpPr txBox="1"/>
            <p:nvPr/>
          </p:nvSpPr>
          <p:spPr>
            <a:xfrm>
              <a:off x="1242050" y="3076935"/>
              <a:ext cx="7064274" cy="57594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эмиссия (дополнительный выпуск денег)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4" name="Google Shape;224;p8"/>
            <p:cNvSpPr/>
            <p:nvPr/>
          </p:nvSpPr>
          <p:spPr>
            <a:xfrm>
              <a:off x="770423" y="611869"/>
              <a:ext cx="453708" cy="351777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5" name="Google Shape;225;p8"/>
            <p:cNvSpPr/>
            <p:nvPr/>
          </p:nvSpPr>
          <p:spPr>
            <a:xfrm>
              <a:off x="1224131" y="3823749"/>
              <a:ext cx="7100112" cy="611786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rnd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8"/>
            <p:cNvSpPr txBox="1"/>
            <p:nvPr/>
          </p:nvSpPr>
          <p:spPr>
            <a:xfrm>
              <a:off x="1242050" y="3841668"/>
              <a:ext cx="7064274" cy="57594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займы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7" name="Google Shape;227;p8"/>
            <p:cNvSpPr/>
            <p:nvPr/>
          </p:nvSpPr>
          <p:spPr>
            <a:xfrm>
              <a:off x="770423" y="611869"/>
              <a:ext cx="453708" cy="428250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8" name="Google Shape;228;p8"/>
            <p:cNvSpPr/>
            <p:nvPr/>
          </p:nvSpPr>
          <p:spPr>
            <a:xfrm>
              <a:off x="1224131" y="4588482"/>
              <a:ext cx="7100112" cy="611786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rnd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8"/>
            <p:cNvSpPr txBox="1"/>
            <p:nvPr/>
          </p:nvSpPr>
          <p:spPr>
            <a:xfrm>
              <a:off x="1242050" y="4606401"/>
              <a:ext cx="7064274" cy="57594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торговля природными ресурсами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"/>
          <p:cNvSpPr txBox="1"/>
          <p:nvPr>
            <p:ph type="title"/>
          </p:nvPr>
        </p:nvSpPr>
        <p:spPr>
          <a:xfrm>
            <a:off x="0" y="0"/>
            <a:ext cx="9144000" cy="10668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Bookman Old Style"/>
              <a:buNone/>
            </a:pPr>
            <a:r>
              <a:rPr lang="ru-RU" sz="4000">
                <a:solidFill>
                  <a:schemeClr val="lt1"/>
                </a:solidFill>
              </a:rPr>
              <a:t>Государственный бюджет</a:t>
            </a:r>
            <a:endParaRPr sz="4000">
              <a:solidFill>
                <a:schemeClr val="lt1"/>
              </a:solidFill>
            </a:endParaRPr>
          </a:p>
        </p:txBody>
      </p:sp>
      <p:grpSp>
        <p:nvGrpSpPr>
          <p:cNvPr id="235" name="Google Shape;235;p9"/>
          <p:cNvGrpSpPr/>
          <p:nvPr/>
        </p:nvGrpSpPr>
        <p:grpSpPr>
          <a:xfrm>
            <a:off x="120452" y="1340768"/>
            <a:ext cx="8916044" cy="1383586"/>
            <a:chOff x="3349" y="1954098"/>
            <a:chExt cx="3801423" cy="862072"/>
          </a:xfrm>
        </p:grpSpPr>
        <p:sp>
          <p:nvSpPr>
            <p:cNvPr id="236" name="Google Shape;236;p9"/>
            <p:cNvSpPr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9"/>
            <p:cNvSpPr txBox="1"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Государственные расходы </a:t>
              </a: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- это постоянное использование государством денежных средств из централизованных и децентрализованных фондов на цели и объекты, ко- торые определяются законами о бюджете, внебюджетных фондах, нормативными актами Правительства Республики Беларусь, а также министерств, ведомств и уста- вами организаций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38" name="Google Shape;238;p9"/>
          <p:cNvGrpSpPr/>
          <p:nvPr/>
        </p:nvGrpSpPr>
        <p:grpSpPr>
          <a:xfrm>
            <a:off x="122601" y="2954261"/>
            <a:ext cx="8911744" cy="3584275"/>
            <a:chOff x="2149" y="130823"/>
            <a:chExt cx="8911744" cy="3584275"/>
          </a:xfrm>
        </p:grpSpPr>
        <p:sp>
          <p:nvSpPr>
            <p:cNvPr id="239" name="Google Shape;239;p9"/>
            <p:cNvSpPr/>
            <p:nvPr/>
          </p:nvSpPr>
          <p:spPr>
            <a:xfrm>
              <a:off x="4458022" y="1478069"/>
              <a:ext cx="2439640" cy="84681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40" name="Google Shape;240;p9"/>
            <p:cNvSpPr/>
            <p:nvPr/>
          </p:nvSpPr>
          <p:spPr>
            <a:xfrm>
              <a:off x="2018381" y="1478069"/>
              <a:ext cx="2439640" cy="84681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41" name="Google Shape;241;p9"/>
            <p:cNvSpPr/>
            <p:nvPr/>
          </p:nvSpPr>
          <p:spPr>
            <a:xfrm>
              <a:off x="1816617" y="130823"/>
              <a:ext cx="5282809" cy="1347246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9"/>
            <p:cNvSpPr txBox="1"/>
            <p:nvPr/>
          </p:nvSpPr>
          <p:spPr>
            <a:xfrm>
              <a:off x="1816617" y="130823"/>
              <a:ext cx="5282809" cy="134724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Способы осуществления государственных расходов</a:t>
              </a:r>
              <a:endParaRPr b="1" i="0" sz="20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3" name="Google Shape;243;p9"/>
            <p:cNvSpPr/>
            <p:nvPr/>
          </p:nvSpPr>
          <p:spPr>
            <a:xfrm>
              <a:off x="2149" y="2324886"/>
              <a:ext cx="4032463" cy="1390212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4" name="Google Shape;244;p9"/>
            <p:cNvSpPr txBox="1"/>
            <p:nvPr/>
          </p:nvSpPr>
          <p:spPr>
            <a:xfrm>
              <a:off x="2149" y="2324886"/>
              <a:ext cx="4032463" cy="139021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финансирование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5" name="Google Shape;245;p9"/>
            <p:cNvSpPr/>
            <p:nvPr/>
          </p:nvSpPr>
          <p:spPr>
            <a:xfrm>
              <a:off x="4881430" y="2324886"/>
              <a:ext cx="4032463" cy="1390212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6" name="Google Shape;246;p9"/>
            <p:cNvSpPr txBox="1"/>
            <p:nvPr/>
          </p:nvSpPr>
          <p:spPr>
            <a:xfrm>
              <a:off x="4881430" y="2324886"/>
              <a:ext cx="4032463" cy="139021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предоставление кредитов и ссуд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Business_Plan">
  <a:themeElements>
    <a:clrScheme name="Business Plan">
      <a:dk1>
        <a:srgbClr val="000000"/>
      </a:dk1>
      <a:lt1>
        <a:srgbClr val="FFFFFF"/>
      </a:lt1>
      <a:dk2>
        <a:srgbClr val="284E6A"/>
      </a:dk2>
      <a:lt2>
        <a:srgbClr val="EFE3C4"/>
      </a:lt2>
      <a:accent1>
        <a:srgbClr val="646F4D"/>
      </a:accent1>
      <a:accent2>
        <a:srgbClr val="934721"/>
      </a:accent2>
      <a:accent3>
        <a:srgbClr val="A46721"/>
      </a:accent3>
      <a:accent4>
        <a:srgbClr val="655E6D"/>
      </a:accent4>
      <a:accent5>
        <a:srgbClr val="3A5F7B"/>
      </a:accent5>
      <a:accent6>
        <a:srgbClr val="665E45"/>
      </a:accent6>
      <a:hlink>
        <a:srgbClr val="64A2C8"/>
      </a:hlink>
      <a:folHlink>
        <a:srgbClr val="9BA96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2016-11-03T16:53:09Z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14.03.2021</vt:lpwstr>
  </property>
</Properties>
</file>