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1" roundtripDataSignature="AMtx7mjyrVHPEdbNlLwp7OtX8pbVNXe1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0BC80A4-BA9B-4165-8AD5-B57AC9E229CA}">
  <a:tblStyle styleId="{C0BC80A4-BA9B-4165-8AD5-B57AC9E229CA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5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6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6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9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9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963613" y="3897442"/>
            <a:ext cx="7713662" cy="133794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Наука о международных отношениях (Ч. 1)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2021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graphicFrame>
        <p:nvGraphicFramePr>
          <p:cNvPr id="207" name="Google Shape;207;p10"/>
          <p:cNvGraphicFramePr/>
          <p:nvPr/>
        </p:nvGraphicFramePr>
        <p:xfrm>
          <a:off x="168214" y="1138517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{C0BC80A4-BA9B-4165-8AD5-B57AC9E229CA}</a:tableStyleId>
              </a:tblPr>
              <a:tblGrid>
                <a:gridCol w="1917225"/>
                <a:gridCol w="6933050"/>
              </a:tblGrid>
              <a:tr h="5321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 направления международно-политической науки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20209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Политический реализм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Международные отношения представляют собой взаимодей- ствие государств, которые как люди, эгоистичны в своих уст- ремлениях. Взаимодействие государств осуществляется хаотич- но. Стремление к могуществу – главный мотив их деятельности. Государства прежде всего исходят из своих интересов. Поли- тическая реальность отличается от экономической реальности.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97820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Либеральный идеализм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Человек не агрессивен по своей природе. Он нацелен на сот- рудничество. Война – это проблема, которую можно решить только совместными усилиями. Международное сообщество должно осознать, что необходимы международные институты, способные предотвратить вооружённые конфликты. Государст- вам необходимо реформировать свои политические системы с помощью демократии. На международной арене действуют не только силовые, но и другие факторы, в первую очередь эконо- мика и мораль.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graphicFrame>
        <p:nvGraphicFramePr>
          <p:cNvPr id="213" name="Google Shape;213;p11"/>
          <p:cNvGraphicFramePr/>
          <p:nvPr/>
        </p:nvGraphicFramePr>
        <p:xfrm>
          <a:off x="168214" y="1138517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{C0BC80A4-BA9B-4165-8AD5-B57AC9E229CA}</a:tableStyleId>
              </a:tblPr>
              <a:tblGrid>
                <a:gridCol w="1535075"/>
                <a:gridCol w="7315200"/>
              </a:tblGrid>
              <a:tr h="5961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 направления международно-политической науки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3482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Марксизм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Главными действующими субъектами международных отношений являются социальные классы – мировая буржуазия и междуна- родный рабочий класс. Международные отношения не отличаются от отношений внутри общества. Основные международные процес- сы представлены классовыми конфликтами, кризисами, войнами и социальными революциями. Цели главных акторов междуна- родных отношений кардинально противоположны. Различны и средства достижения этих целей. Будущее международных отно- шений после победы коммунизма: установление «простых норм нравственности и справедливости между народами».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2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graphicFrame>
        <p:nvGraphicFramePr>
          <p:cNvPr id="219" name="Google Shape;219;p12"/>
          <p:cNvGraphicFramePr/>
          <p:nvPr/>
        </p:nvGraphicFramePr>
        <p:xfrm>
          <a:off x="168214" y="1138517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{C0BC80A4-BA9B-4165-8AD5-B57AC9E229CA}</a:tableStyleId>
              </a:tblPr>
              <a:tblGrid>
                <a:gridCol w="1579900"/>
                <a:gridCol w="7270375"/>
              </a:tblGrid>
              <a:tr h="7215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 направления международно-политической науки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47917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Неореализм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Рассмотрение государств как функционально однородных эле- ментов системы, которая понимается как постоянство принципов упорядочения и неизменность требований к функционированию государств. Любые изменения в анархической международной сис- теме связаны с распределением власти, влияющим на сущест- вующий баланс сил. Основная цель государств – обретение мощи посредством сохранения ядерного сдерживания, увеличение прес- тижа за счёт создания наднациональных организаций, получение экономического и иного преимущества по сравнению с другими го- сударствами. Решающее значение в поведении государств при- обретает структурная анархия международной системы, т.е. сово- купность её внешних принуждений и ограничений, которые вли- яют на государство. Главные проблемы международных отноше- ний – баланс «устрашения», военная готовность, сдерживание, ра- циональный выбор. Борьба за власть и лидерство продолжают оп- ределять сущность международных отношений.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3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graphicFrame>
        <p:nvGraphicFramePr>
          <p:cNvPr id="225" name="Google Shape;225;p13"/>
          <p:cNvGraphicFramePr/>
          <p:nvPr/>
        </p:nvGraphicFramePr>
        <p:xfrm>
          <a:off x="168214" y="1138517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{C0BC80A4-BA9B-4165-8AD5-B57AC9E229CA}</a:tableStyleId>
              </a:tblPr>
              <a:tblGrid>
                <a:gridCol w="1983325"/>
                <a:gridCol w="6866975"/>
              </a:tblGrid>
              <a:tr h="546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 направления международно-политической науки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47917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Неолиберализм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Главные акторы международных отношений – индивиды, «об- новлённые» государства и неправительственные транснацио- нальные субъекты. Мотивация субъектов международных от- ношений – глобальные интересы (всеобщая выгода), справед- ливость, мир и процветание, свобода, мораль. Цели участников международных отношений – развивать международные поли-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</a:t>
                      </a: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ические режимы, способствовать распространению демокра- тии и международных институтов для координации коллек- тивных усилий для решения глобальных проблем. Основные проблемы международных отношений – коллективная взаимо- зависимость субъектов международных отношений, междуна- родные режимы, сохранение окружающей среды. Приоритет- ные направления развития международных отношений – транснациональные явления в экономической и политической сферах, глобализация рыночных отношений, взаимозависи- мость, интеграция, права человека. Содержание международ- ных отношений – межгосударственное и транснациональное сотрудничество.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4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graphicFrame>
        <p:nvGraphicFramePr>
          <p:cNvPr id="231" name="Google Shape;231;p14"/>
          <p:cNvGraphicFramePr/>
          <p:nvPr/>
        </p:nvGraphicFramePr>
        <p:xfrm>
          <a:off x="168214" y="1138517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{C0BC80A4-BA9B-4165-8AD5-B57AC9E229CA}</a:tableStyleId>
              </a:tblPr>
              <a:tblGrid>
                <a:gridCol w="1687475"/>
                <a:gridCol w="7162800"/>
              </a:tblGrid>
              <a:tr h="5792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 направления международно-политической науки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44230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Неомарксизм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Главными акторами международных отношений являются – центр, периферия и полупериферия «мир-системы», «государства- классы» и «регионы-классы». Природа международных отноше- ний определяется империалистической эксплуатацией центром полупериферии и периферии. Основные цели международных отношений состоят в преодолении системного разрыва, в нейт- рализации поляризующей логики глобализации. Средства, кото- рые используются в международных отношениях, - «позиционная война», региональная интеграция полупериферии и периферии. Суть ведущих процессов в международных отношениях обнаружи- вает рост разрыва в развитии между центром и периферией, фор- мирование несимметричной взаимозависимости в пользу США.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sp>
        <p:nvSpPr>
          <p:cNvPr id="82" name="Google Shape;82;p3"/>
          <p:cNvSpPr txBox="1"/>
          <p:nvPr/>
        </p:nvSpPr>
        <p:spPr>
          <a:xfrm>
            <a:off x="3057707" y="6417617"/>
            <a:ext cx="2720873" cy="31917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Фукидид</a:t>
            </a:r>
            <a:endParaRPr/>
          </a:p>
        </p:txBody>
      </p:sp>
      <p:sp>
        <p:nvSpPr>
          <p:cNvPr id="83" name="Google Shape;83;p3"/>
          <p:cNvSpPr txBox="1"/>
          <p:nvPr/>
        </p:nvSpPr>
        <p:spPr>
          <a:xfrm>
            <a:off x="224287" y="1102659"/>
            <a:ext cx="5498707" cy="178454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Международные отношения существуют настоль- ко давно, насколько социальные связи стали вы- ходить за пределы одной общины, полиса, госу- дарства. Есть и соответствующие работы, одной из первых считается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«История Пелопонесской войны» Фукидида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(V в. до н.э). </a:t>
            </a:r>
            <a:endParaRPr b="0"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ÑÑÑ Ð¤ÑÐºÐ¸Ð´Ð¸Ð´Ð°" id="84" name="Google Shape;8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78580" y="1102659"/>
            <a:ext cx="3240336" cy="5634135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sp>
        <p:nvSpPr>
          <p:cNvPr id="90" name="Google Shape;90;p4"/>
          <p:cNvSpPr txBox="1"/>
          <p:nvPr/>
        </p:nvSpPr>
        <p:spPr>
          <a:xfrm>
            <a:off x="2003527" y="6417617"/>
            <a:ext cx="2720873" cy="31917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Роберт Гилпин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1" name="Google Shape;91;p4"/>
          <p:cNvSpPr txBox="1"/>
          <p:nvPr/>
        </p:nvSpPr>
        <p:spPr>
          <a:xfrm>
            <a:off x="224287" y="1166961"/>
            <a:ext cx="4401501" cy="447183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Американский учёный в области меж- дународных отношений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Роберт Гил- пин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(1930-2018 гг.) в своей книге «Вой- на и изменения в мировой политике» (1983 г.) писал: «Фундаментальная при- рода международных отношений не из- менилась на протяжении тысячелетий. Международные отношения продол- жают оставаться постоянно воспроиз- водящейся борьбой за богатство и власть между независимыми акторами в состоянии анархии. Классическая «Ис- тория» Фукидида является таким же значимым руководством к поведению государств сегодня, как и тогда, когда она была написана в V в. до н.э.».</a:t>
            </a:r>
            <a:endParaRPr b="0"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Robert George Gilpin Jr., expert on international political economy, dies  at 87" id="92" name="Google Shape;9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24400" y="1166962"/>
            <a:ext cx="4269092" cy="5569832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sp>
        <p:nvSpPr>
          <p:cNvPr id="98" name="Google Shape;98;p5"/>
          <p:cNvSpPr txBox="1"/>
          <p:nvPr/>
        </p:nvSpPr>
        <p:spPr>
          <a:xfrm>
            <a:off x="359666" y="6386422"/>
            <a:ext cx="2720873" cy="31917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Университет Аберистуита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9" name="Google Shape;99;p5"/>
          <p:cNvSpPr txBox="1"/>
          <p:nvPr/>
        </p:nvSpPr>
        <p:spPr>
          <a:xfrm>
            <a:off x="224287" y="1166961"/>
            <a:ext cx="8704560" cy="257132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Наука о международных отношениях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, или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международно-политическая нау- ка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, или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теория международных отношений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, – довольно молодое направление теоретического познания. Как учебная дисциплина теория международных от- ношений появляется в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начале ХХ в.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Датой рождения теории международных от- ношений считается 1919 г. Именно тогда была создана первая Кафедра междуна- родных отношений, «Кафедра Вудро Вильсона», в университете Аберистуита в Уэльсе (Великобритания). Более серьёзный повсеместный импульс для своего развития теория международных отношений получила после Второй мировой войны, далее – после периода холодной войны. </a:t>
            </a:r>
            <a:endParaRPr/>
          </a:p>
        </p:txBody>
      </p:sp>
      <p:pic>
        <p:nvPicPr>
          <p:cNvPr descr="Aberystwyth University" id="100" name="Google Shape;10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80539" y="3810000"/>
            <a:ext cx="5848308" cy="2895599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grpSp>
        <p:nvGrpSpPr>
          <p:cNvPr id="106" name="Google Shape;106;p6"/>
          <p:cNvGrpSpPr/>
          <p:nvPr/>
        </p:nvGrpSpPr>
        <p:grpSpPr>
          <a:xfrm>
            <a:off x="873373" y="1219411"/>
            <a:ext cx="7540689" cy="5450115"/>
            <a:chOff x="568572" y="212"/>
            <a:chExt cx="7540689" cy="5450115"/>
          </a:xfrm>
        </p:grpSpPr>
        <p:sp>
          <p:nvSpPr>
            <p:cNvPr id="107" name="Google Shape;107;p6"/>
            <p:cNvSpPr/>
            <p:nvPr/>
          </p:nvSpPr>
          <p:spPr>
            <a:xfrm>
              <a:off x="4338917" y="625865"/>
              <a:ext cx="1950865" cy="26277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8" name="Google Shape;108;p6"/>
            <p:cNvSpPr/>
            <p:nvPr/>
          </p:nvSpPr>
          <p:spPr>
            <a:xfrm>
              <a:off x="932467" y="1896621"/>
              <a:ext cx="545843" cy="324088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9" name="Google Shape;109;p6"/>
            <p:cNvSpPr/>
            <p:nvPr/>
          </p:nvSpPr>
          <p:spPr>
            <a:xfrm>
              <a:off x="932467" y="1896621"/>
              <a:ext cx="545843" cy="235245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0" name="Google Shape;110;p6"/>
            <p:cNvSpPr/>
            <p:nvPr/>
          </p:nvSpPr>
          <p:spPr>
            <a:xfrm>
              <a:off x="932467" y="1896621"/>
              <a:ext cx="545843" cy="146402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1" name="Google Shape;111;p6"/>
            <p:cNvSpPr/>
            <p:nvPr/>
          </p:nvSpPr>
          <p:spPr>
            <a:xfrm>
              <a:off x="932467" y="1896621"/>
              <a:ext cx="545843" cy="5756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2" name="Google Shape;112;p6"/>
            <p:cNvSpPr/>
            <p:nvPr/>
          </p:nvSpPr>
          <p:spPr>
            <a:xfrm>
              <a:off x="2388051" y="625865"/>
              <a:ext cx="1950865" cy="26277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3" name="Google Shape;113;p6"/>
            <p:cNvSpPr/>
            <p:nvPr/>
          </p:nvSpPr>
          <p:spPr>
            <a:xfrm>
              <a:off x="1512256" y="212"/>
              <a:ext cx="5653321" cy="62565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6"/>
            <p:cNvSpPr txBox="1"/>
            <p:nvPr/>
          </p:nvSpPr>
          <p:spPr>
            <a:xfrm>
              <a:off x="1512256" y="212"/>
              <a:ext cx="5653321" cy="6256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Актуальность разработок фундаментальных основ международных отношений в XXI в.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" name="Google Shape;115;p6"/>
            <p:cNvSpPr/>
            <p:nvPr/>
          </p:nvSpPr>
          <p:spPr>
            <a:xfrm>
              <a:off x="568572" y="888639"/>
              <a:ext cx="3638957" cy="100798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6"/>
            <p:cNvSpPr txBox="1"/>
            <p:nvPr/>
          </p:nvSpPr>
          <p:spPr>
            <a:xfrm>
              <a:off x="568572" y="888639"/>
              <a:ext cx="3638957" cy="100798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новые глобальные вызовы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" name="Google Shape;117;p6"/>
            <p:cNvSpPr/>
            <p:nvPr/>
          </p:nvSpPr>
          <p:spPr>
            <a:xfrm>
              <a:off x="1478311" y="2159395"/>
              <a:ext cx="3277330" cy="62565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6"/>
            <p:cNvSpPr txBox="1"/>
            <p:nvPr/>
          </p:nvSpPr>
          <p:spPr>
            <a:xfrm>
              <a:off x="1478311" y="2159395"/>
              <a:ext cx="3277330" cy="6256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сфере экологии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" name="Google Shape;119;p6"/>
            <p:cNvSpPr/>
            <p:nvPr/>
          </p:nvSpPr>
          <p:spPr>
            <a:xfrm>
              <a:off x="1478311" y="3047822"/>
              <a:ext cx="3277330" cy="62565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6"/>
            <p:cNvSpPr txBox="1"/>
            <p:nvPr/>
          </p:nvSpPr>
          <p:spPr>
            <a:xfrm>
              <a:off x="1478311" y="3047822"/>
              <a:ext cx="3277330" cy="6256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сфере безопасности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" name="Google Shape;121;p6"/>
            <p:cNvSpPr/>
            <p:nvPr/>
          </p:nvSpPr>
          <p:spPr>
            <a:xfrm>
              <a:off x="1478311" y="3936249"/>
              <a:ext cx="3277330" cy="62565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6"/>
            <p:cNvSpPr txBox="1"/>
            <p:nvPr/>
          </p:nvSpPr>
          <p:spPr>
            <a:xfrm>
              <a:off x="1478311" y="3936249"/>
              <a:ext cx="3277330" cy="6256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противостояние пандемиям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" name="Google Shape;123;p6"/>
            <p:cNvSpPr/>
            <p:nvPr/>
          </p:nvSpPr>
          <p:spPr>
            <a:xfrm>
              <a:off x="1478311" y="4824675"/>
              <a:ext cx="3277330" cy="62565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6"/>
            <p:cNvSpPr txBox="1"/>
            <p:nvPr/>
          </p:nvSpPr>
          <p:spPr>
            <a:xfrm>
              <a:off x="1478311" y="4824675"/>
              <a:ext cx="3277330" cy="6256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противостояние миграционным кризисам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" name="Google Shape;125;p6"/>
            <p:cNvSpPr/>
            <p:nvPr/>
          </p:nvSpPr>
          <p:spPr>
            <a:xfrm>
              <a:off x="4470304" y="888639"/>
              <a:ext cx="3638957" cy="100798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6"/>
            <p:cNvSpPr txBox="1"/>
            <p:nvPr/>
          </p:nvSpPr>
          <p:spPr>
            <a:xfrm>
              <a:off x="4470304" y="888639"/>
              <a:ext cx="3638957" cy="100798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попытки превратить международные отношения в экспорт внутриполитических традиций, ценностей, установок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grpSp>
        <p:nvGrpSpPr>
          <p:cNvPr id="132" name="Google Shape;132;p7"/>
          <p:cNvGrpSpPr/>
          <p:nvPr/>
        </p:nvGrpSpPr>
        <p:grpSpPr>
          <a:xfrm>
            <a:off x="819938" y="1223002"/>
            <a:ext cx="7522222" cy="5398113"/>
            <a:chOff x="595651" y="3802"/>
            <a:chExt cx="7522222" cy="5398113"/>
          </a:xfrm>
        </p:grpSpPr>
        <p:sp>
          <p:nvSpPr>
            <p:cNvPr id="133" name="Google Shape;133;p7"/>
            <p:cNvSpPr/>
            <p:nvPr/>
          </p:nvSpPr>
          <p:spPr>
            <a:xfrm>
              <a:off x="4356762" y="2985274"/>
              <a:ext cx="2059251" cy="71478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4" name="Google Shape;134;p7"/>
            <p:cNvSpPr/>
            <p:nvPr/>
          </p:nvSpPr>
          <p:spPr>
            <a:xfrm>
              <a:off x="2297511" y="2985274"/>
              <a:ext cx="2059251" cy="71478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5" name="Google Shape;135;p7"/>
            <p:cNvSpPr/>
            <p:nvPr/>
          </p:nvSpPr>
          <p:spPr>
            <a:xfrm>
              <a:off x="4311042" y="1138687"/>
              <a:ext cx="91440" cy="71478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6" name="Google Shape;136;p7"/>
            <p:cNvSpPr/>
            <p:nvPr/>
          </p:nvSpPr>
          <p:spPr>
            <a:xfrm>
              <a:off x="1721346" y="3802"/>
              <a:ext cx="5270831" cy="113488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7"/>
            <p:cNvSpPr txBox="1"/>
            <p:nvPr/>
          </p:nvSpPr>
          <p:spPr>
            <a:xfrm>
              <a:off x="1721346" y="3802"/>
              <a:ext cx="5270831" cy="113488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Объект изучения международно-политической науки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8" name="Google Shape;138;p7"/>
            <p:cNvSpPr/>
            <p:nvPr/>
          </p:nvSpPr>
          <p:spPr>
            <a:xfrm>
              <a:off x="1720495" y="1853469"/>
              <a:ext cx="5272533" cy="113180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7"/>
            <p:cNvSpPr txBox="1"/>
            <p:nvPr/>
          </p:nvSpPr>
          <p:spPr>
            <a:xfrm>
              <a:off x="1720495" y="1853469"/>
              <a:ext cx="5272533" cy="11318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международные отношения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0" name="Google Shape;140;p7"/>
            <p:cNvSpPr/>
            <p:nvPr/>
          </p:nvSpPr>
          <p:spPr>
            <a:xfrm>
              <a:off x="595651" y="3700055"/>
              <a:ext cx="3403720" cy="170186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7"/>
            <p:cNvSpPr txBox="1"/>
            <p:nvPr/>
          </p:nvSpPr>
          <p:spPr>
            <a:xfrm>
              <a:off x="595651" y="3700055"/>
              <a:ext cx="3403720" cy="17018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совокупность политических, экономических, идеологических, правовых, дипломатических, военных, культурных и иных связей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4714153" y="3700055"/>
              <a:ext cx="3403720" cy="170186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7"/>
            <p:cNvSpPr txBox="1"/>
            <p:nvPr/>
          </p:nvSpPr>
          <p:spPr>
            <a:xfrm>
              <a:off x="4714153" y="3700055"/>
              <a:ext cx="3403720" cy="17018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взаимоотношения между субъектами, которые действуют на международной арене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grpSp>
        <p:nvGrpSpPr>
          <p:cNvPr id="149" name="Google Shape;149;p8"/>
          <p:cNvGrpSpPr/>
          <p:nvPr/>
        </p:nvGrpSpPr>
        <p:grpSpPr>
          <a:xfrm>
            <a:off x="226533" y="1183115"/>
            <a:ext cx="8621921" cy="5459956"/>
            <a:chOff x="2246" y="8739"/>
            <a:chExt cx="8621921" cy="5459956"/>
          </a:xfrm>
        </p:grpSpPr>
        <p:sp>
          <p:nvSpPr>
            <p:cNvPr id="150" name="Google Shape;150;p8"/>
            <p:cNvSpPr/>
            <p:nvPr/>
          </p:nvSpPr>
          <p:spPr>
            <a:xfrm>
              <a:off x="2246" y="8739"/>
              <a:ext cx="6334988" cy="64234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8"/>
            <p:cNvSpPr txBox="1"/>
            <p:nvPr/>
          </p:nvSpPr>
          <p:spPr>
            <a:xfrm>
              <a:off x="21060" y="27553"/>
              <a:ext cx="6297360" cy="60471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Субъекты международных отношений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2" name="Google Shape;152;p8"/>
            <p:cNvSpPr/>
            <p:nvPr/>
          </p:nvSpPr>
          <p:spPr>
            <a:xfrm>
              <a:off x="635745" y="651087"/>
              <a:ext cx="633498" cy="48176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3" name="Google Shape;153;p8"/>
            <p:cNvSpPr/>
            <p:nvPr/>
          </p:nvSpPr>
          <p:spPr>
            <a:xfrm>
              <a:off x="1269244" y="811674"/>
              <a:ext cx="7354923" cy="64234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8"/>
            <p:cNvSpPr txBox="1"/>
            <p:nvPr/>
          </p:nvSpPr>
          <p:spPr>
            <a:xfrm>
              <a:off x="1288058" y="830488"/>
              <a:ext cx="7317295" cy="60471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народы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635745" y="651087"/>
              <a:ext cx="633498" cy="128469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6" name="Google Shape;156;p8"/>
            <p:cNvSpPr/>
            <p:nvPr/>
          </p:nvSpPr>
          <p:spPr>
            <a:xfrm>
              <a:off x="1269244" y="1614609"/>
              <a:ext cx="7354923" cy="64234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8"/>
            <p:cNvSpPr txBox="1"/>
            <p:nvPr/>
          </p:nvSpPr>
          <p:spPr>
            <a:xfrm>
              <a:off x="1288058" y="1633423"/>
              <a:ext cx="7317295" cy="60471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8" name="Google Shape;158;p8"/>
            <p:cNvSpPr/>
            <p:nvPr/>
          </p:nvSpPr>
          <p:spPr>
            <a:xfrm>
              <a:off x="635745" y="651087"/>
              <a:ext cx="633498" cy="208763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9" name="Google Shape;159;p8"/>
            <p:cNvSpPr/>
            <p:nvPr/>
          </p:nvSpPr>
          <p:spPr>
            <a:xfrm>
              <a:off x="1269244" y="2417544"/>
              <a:ext cx="7354923" cy="64234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8"/>
            <p:cNvSpPr txBox="1"/>
            <p:nvPr/>
          </p:nvSpPr>
          <p:spPr>
            <a:xfrm>
              <a:off x="1288058" y="2436358"/>
              <a:ext cx="7317295" cy="60471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международные организации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635745" y="651087"/>
              <a:ext cx="633498" cy="289056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2" name="Google Shape;162;p8"/>
            <p:cNvSpPr/>
            <p:nvPr/>
          </p:nvSpPr>
          <p:spPr>
            <a:xfrm>
              <a:off x="1269244" y="3220478"/>
              <a:ext cx="7354923" cy="64234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8"/>
            <p:cNvSpPr txBox="1"/>
            <p:nvPr/>
          </p:nvSpPr>
          <p:spPr>
            <a:xfrm>
              <a:off x="1288058" y="3239292"/>
              <a:ext cx="7317295" cy="60471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неправительственные организации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4" name="Google Shape;164;p8"/>
            <p:cNvSpPr/>
            <p:nvPr/>
          </p:nvSpPr>
          <p:spPr>
            <a:xfrm>
              <a:off x="635745" y="651087"/>
              <a:ext cx="633498" cy="369349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5" name="Google Shape;165;p8"/>
            <p:cNvSpPr/>
            <p:nvPr/>
          </p:nvSpPr>
          <p:spPr>
            <a:xfrm>
              <a:off x="1269244" y="4023413"/>
              <a:ext cx="7354923" cy="64234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8"/>
            <p:cNvSpPr txBox="1"/>
            <p:nvPr/>
          </p:nvSpPr>
          <p:spPr>
            <a:xfrm>
              <a:off x="1288058" y="4042227"/>
              <a:ext cx="7317295" cy="60471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транснациональные корпорации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7" name="Google Shape;167;p8"/>
            <p:cNvSpPr/>
            <p:nvPr/>
          </p:nvSpPr>
          <p:spPr>
            <a:xfrm>
              <a:off x="635745" y="651087"/>
              <a:ext cx="633498" cy="449643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8" name="Google Shape;168;p8"/>
            <p:cNvSpPr/>
            <p:nvPr/>
          </p:nvSpPr>
          <p:spPr>
            <a:xfrm>
              <a:off x="1269244" y="4826348"/>
              <a:ext cx="7354923" cy="64234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8"/>
            <p:cNvSpPr txBox="1"/>
            <p:nvPr/>
          </p:nvSpPr>
          <p:spPr>
            <a:xfrm>
              <a:off x="1288058" y="4845162"/>
              <a:ext cx="7317295" cy="60471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отдельные лица (политические лидеры, лидеры общественного мнения)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Направления исследования мировой политики и экономики</a:t>
            </a:r>
            <a:endParaRPr/>
          </a:p>
        </p:txBody>
      </p:sp>
      <p:grpSp>
        <p:nvGrpSpPr>
          <p:cNvPr id="175" name="Google Shape;175;p9"/>
          <p:cNvGrpSpPr/>
          <p:nvPr/>
        </p:nvGrpSpPr>
        <p:grpSpPr>
          <a:xfrm>
            <a:off x="488753" y="1215028"/>
            <a:ext cx="8139770" cy="5405097"/>
            <a:chOff x="264466" y="22721"/>
            <a:chExt cx="8139770" cy="5405097"/>
          </a:xfrm>
        </p:grpSpPr>
        <p:sp>
          <p:nvSpPr>
            <p:cNvPr id="176" name="Google Shape;176;p9"/>
            <p:cNvSpPr/>
            <p:nvPr/>
          </p:nvSpPr>
          <p:spPr>
            <a:xfrm>
              <a:off x="2819396" y="1975404"/>
              <a:ext cx="2940250" cy="1499730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9"/>
            <p:cNvSpPr txBox="1"/>
            <p:nvPr/>
          </p:nvSpPr>
          <p:spPr>
            <a:xfrm>
              <a:off x="3249986" y="2195034"/>
              <a:ext cx="2079070" cy="10604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Основные направления международно-политической науки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8" name="Google Shape;178;p9"/>
            <p:cNvSpPr/>
            <p:nvPr/>
          </p:nvSpPr>
          <p:spPr>
            <a:xfrm rot="-5400000">
              <a:off x="4063045" y="1733406"/>
              <a:ext cx="452953" cy="31044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9"/>
            <p:cNvSpPr txBox="1"/>
            <p:nvPr/>
          </p:nvSpPr>
          <p:spPr>
            <a:xfrm rot="-5400000">
              <a:off x="4278197" y="1737604"/>
              <a:ext cx="22647" cy="226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9"/>
            <p:cNvSpPr/>
            <p:nvPr/>
          </p:nvSpPr>
          <p:spPr>
            <a:xfrm>
              <a:off x="2971791" y="22721"/>
              <a:ext cx="2635460" cy="1499730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9"/>
            <p:cNvSpPr txBox="1"/>
            <p:nvPr/>
          </p:nvSpPr>
          <p:spPr>
            <a:xfrm>
              <a:off x="3357745" y="242351"/>
              <a:ext cx="1863552" cy="10604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либерально- идеалистическая теория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2" name="Google Shape;182;p9"/>
            <p:cNvSpPr/>
            <p:nvPr/>
          </p:nvSpPr>
          <p:spPr>
            <a:xfrm rot="-1183536">
              <a:off x="5468278" y="2140787"/>
              <a:ext cx="816105" cy="31044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9"/>
            <p:cNvSpPr txBox="1"/>
            <p:nvPr/>
          </p:nvSpPr>
          <p:spPr>
            <a:xfrm rot="-1183536">
              <a:off x="5855928" y="2135907"/>
              <a:ext cx="40805" cy="408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9"/>
            <p:cNvSpPr/>
            <p:nvPr/>
          </p:nvSpPr>
          <p:spPr>
            <a:xfrm>
              <a:off x="6120837" y="909412"/>
              <a:ext cx="2283399" cy="1499730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9"/>
            <p:cNvSpPr txBox="1"/>
            <p:nvPr/>
          </p:nvSpPr>
          <p:spPr>
            <a:xfrm>
              <a:off x="6455233" y="1129042"/>
              <a:ext cx="1614607" cy="10604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политический реализм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6" name="Google Shape;186;p9"/>
            <p:cNvSpPr/>
            <p:nvPr/>
          </p:nvSpPr>
          <p:spPr>
            <a:xfrm rot="1430532">
              <a:off x="5357199" y="3406431"/>
              <a:ext cx="1017539" cy="31044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9"/>
            <p:cNvSpPr txBox="1"/>
            <p:nvPr/>
          </p:nvSpPr>
          <p:spPr>
            <a:xfrm rot="1430532">
              <a:off x="5840530" y="3396514"/>
              <a:ext cx="50876" cy="508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9"/>
            <p:cNvSpPr/>
            <p:nvPr/>
          </p:nvSpPr>
          <p:spPr>
            <a:xfrm>
              <a:off x="6183611" y="3265511"/>
              <a:ext cx="2050295" cy="1499730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9"/>
            <p:cNvSpPr txBox="1"/>
            <p:nvPr/>
          </p:nvSpPr>
          <p:spPr>
            <a:xfrm>
              <a:off x="6483870" y="3485141"/>
              <a:ext cx="1449777" cy="10604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марксизм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0" name="Google Shape;190;p9"/>
            <p:cNvSpPr/>
            <p:nvPr/>
          </p:nvSpPr>
          <p:spPr>
            <a:xfrm rot="5400000">
              <a:off x="4063045" y="3686089"/>
              <a:ext cx="452953" cy="31044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9"/>
            <p:cNvSpPr txBox="1"/>
            <p:nvPr/>
          </p:nvSpPr>
          <p:spPr>
            <a:xfrm rot="5400000">
              <a:off x="4278197" y="3690287"/>
              <a:ext cx="22647" cy="226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9"/>
            <p:cNvSpPr/>
            <p:nvPr/>
          </p:nvSpPr>
          <p:spPr>
            <a:xfrm>
              <a:off x="2979095" y="3928088"/>
              <a:ext cx="2620853" cy="1499730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9"/>
            <p:cNvSpPr txBox="1"/>
            <p:nvPr/>
          </p:nvSpPr>
          <p:spPr>
            <a:xfrm>
              <a:off x="3362910" y="4147718"/>
              <a:ext cx="1853223" cy="10604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неолиберализм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4" name="Google Shape;194;p9"/>
            <p:cNvSpPr/>
            <p:nvPr/>
          </p:nvSpPr>
          <p:spPr>
            <a:xfrm rot="9239058">
              <a:off x="2147482" y="3477630"/>
              <a:ext cx="1137480" cy="31044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9"/>
            <p:cNvSpPr txBox="1"/>
            <p:nvPr/>
          </p:nvSpPr>
          <p:spPr>
            <a:xfrm rot="-1560942">
              <a:off x="2687785" y="3464715"/>
              <a:ext cx="56874" cy="568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9"/>
            <p:cNvSpPr/>
            <p:nvPr/>
          </p:nvSpPr>
          <p:spPr>
            <a:xfrm>
              <a:off x="327217" y="3408948"/>
              <a:ext cx="2050295" cy="1499730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9"/>
            <p:cNvSpPr txBox="1"/>
            <p:nvPr/>
          </p:nvSpPr>
          <p:spPr>
            <a:xfrm>
              <a:off x="627476" y="3628578"/>
              <a:ext cx="1449777" cy="10604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неореализм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8" name="Google Shape;198;p9"/>
            <p:cNvSpPr/>
            <p:nvPr/>
          </p:nvSpPr>
          <p:spPr>
            <a:xfrm rot="-9764982">
              <a:off x="2214405" y="2195536"/>
              <a:ext cx="838230" cy="31044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9"/>
            <p:cNvSpPr txBox="1"/>
            <p:nvPr/>
          </p:nvSpPr>
          <p:spPr>
            <a:xfrm rot="1035018">
              <a:off x="2612564" y="2190102"/>
              <a:ext cx="41911" cy="419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9"/>
            <p:cNvSpPr/>
            <p:nvPr/>
          </p:nvSpPr>
          <p:spPr>
            <a:xfrm>
              <a:off x="264466" y="1043891"/>
              <a:ext cx="2050295" cy="1499730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9"/>
            <p:cNvSpPr txBox="1"/>
            <p:nvPr/>
          </p:nvSpPr>
          <p:spPr>
            <a:xfrm>
              <a:off x="564725" y="1263521"/>
              <a:ext cx="1449777" cy="10604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неомарксизм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05.11.2021</vt:lpwstr>
  </property>
</Properties>
</file>