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858000" cy="9144000"/>
  <p:embeddedFontLst>
    <p:embeddedFont>
      <p:font typeface="Cambria Math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7" roundtripDataSignature="AMtx7mg73o4VWGpVadlnI5ACG9QKmW+x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8BF0F7-A735-4116-B3C4-0C477CBBD0B0}">
  <a:tblStyle styleId="{EF8BF0F7-A735-4116-B3C4-0C477CBBD0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font" Target="fonts/CambriaMat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1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1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1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1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1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1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1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1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1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22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5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5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6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6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2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15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16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19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19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0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0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0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0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0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0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0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0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0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48064" y="2819400"/>
            <a:ext cx="3995936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/>
              <a:t>Экономика и её роль в жизни человека и общества (Ч. 1)</a:t>
            </a:r>
            <a:endParaRPr sz="2800"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Понятие экономики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Блага, ресурсы, производство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Понятие экономики</a:t>
            </a:r>
            <a:endParaRPr sz="4000"/>
          </a:p>
        </p:txBody>
      </p:sp>
      <p:sp>
        <p:nvSpPr>
          <p:cNvPr id="177" name="Google Shape;177;p3"/>
          <p:cNvSpPr txBox="1"/>
          <p:nvPr/>
        </p:nvSpPr>
        <p:spPr>
          <a:xfrm>
            <a:off x="1619672" y="6309320"/>
            <a:ext cx="29614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Ксенофонт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179512" y="1412776"/>
            <a:ext cx="4320480" cy="9361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Слово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«экономика»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пришло к нам из Древней Греции (управление личным хозяйством, домоводство).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https://i.pinimg.com/originals/0c/1b/8d/0c1b8d005475593501a86de1a1d165b4.jpg" id="179" name="Google Shape;1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1438676"/>
            <a:ext cx="3595514" cy="5265368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3"/>
          <p:cNvSpPr/>
          <p:nvPr/>
        </p:nvSpPr>
        <p:spPr>
          <a:xfrm>
            <a:off x="179512" y="2420888"/>
            <a:ext cx="4320480" cy="144016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Впервые понятие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«экономика»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исполь- зовал древнегреческий мыслитель и политический деятель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Ксенофонт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(око- ло 430 г. до н.э. – не ранее 356 г. до н.э.) в труде «Домострой».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Понятие экономики</a:t>
            </a:r>
            <a:endParaRPr sz="4000"/>
          </a:p>
        </p:txBody>
      </p:sp>
      <p:grpSp>
        <p:nvGrpSpPr>
          <p:cNvPr id="186" name="Google Shape;186;p4"/>
          <p:cNvGrpSpPr/>
          <p:nvPr/>
        </p:nvGrpSpPr>
        <p:grpSpPr>
          <a:xfrm>
            <a:off x="253562" y="1424473"/>
            <a:ext cx="7988803" cy="5145405"/>
            <a:chOff x="2042" y="27473"/>
            <a:chExt cx="7988803" cy="5145405"/>
          </a:xfrm>
        </p:grpSpPr>
        <p:sp>
          <p:nvSpPr>
            <p:cNvPr id="187" name="Google Shape;187;p4"/>
            <p:cNvSpPr/>
            <p:nvPr/>
          </p:nvSpPr>
          <p:spPr>
            <a:xfrm>
              <a:off x="6710872" y="3656301"/>
              <a:ext cx="91440" cy="51838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5263145" y="2616986"/>
              <a:ext cx="1493446" cy="5183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3723979" y="3656301"/>
              <a:ext cx="91440" cy="51838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4"/>
            <p:cNvSpPr/>
            <p:nvPr/>
          </p:nvSpPr>
          <p:spPr>
            <a:xfrm>
              <a:off x="3769699" y="2616986"/>
              <a:ext cx="1493446" cy="51838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4"/>
            <p:cNvSpPr/>
            <p:nvPr/>
          </p:nvSpPr>
          <p:spPr>
            <a:xfrm>
              <a:off x="3423046" y="527210"/>
              <a:ext cx="1840098" cy="5183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4"/>
            <p:cNvSpPr/>
            <p:nvPr/>
          </p:nvSpPr>
          <p:spPr>
            <a:xfrm>
              <a:off x="1582948" y="527210"/>
              <a:ext cx="1840098" cy="51838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4"/>
            <p:cNvSpPr/>
            <p:nvPr/>
          </p:nvSpPr>
          <p:spPr>
            <a:xfrm>
              <a:off x="2188793" y="27473"/>
              <a:ext cx="2468506" cy="4997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 txBox="1"/>
            <p:nvPr/>
          </p:nvSpPr>
          <p:spPr>
            <a:xfrm>
              <a:off x="2188793" y="27473"/>
              <a:ext cx="2468506" cy="4997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Экономика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042" y="1045596"/>
              <a:ext cx="3161811" cy="157138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2042" y="1045596"/>
              <a:ext cx="3161811" cy="15713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 организации деятель- ности людей по созданию жизненных благ, необходи- мых для удовлетворения пот- ребностей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682240" y="1045596"/>
              <a:ext cx="3161811" cy="157138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3682240" y="1045596"/>
              <a:ext cx="3161811" cy="15713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наука, которая исследует, как используются имеющиеся ограниченные ресурсы для удовлетворения неограни- ченных потребностей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535445" y="3135372"/>
              <a:ext cx="2468506" cy="52092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2535445" y="3135372"/>
              <a:ext cx="2468506" cy="5209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макроэкономика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535445" y="4174688"/>
              <a:ext cx="2468506" cy="99819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2535445" y="4174688"/>
              <a:ext cx="2468506" cy="9981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рассматривает эконо- мические вопросы в масштабах страны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522339" y="3135372"/>
              <a:ext cx="2468506" cy="52092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5522339" y="3135372"/>
              <a:ext cx="2468506" cy="5209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микроэкономика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5522339" y="4174688"/>
              <a:ext cx="2468506" cy="99819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 txBox="1"/>
            <p:nvPr/>
          </p:nvSpPr>
          <p:spPr>
            <a:xfrm>
              <a:off x="5522339" y="4174688"/>
              <a:ext cx="2468506" cy="9981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рассматривает вопро- сы одной экономичес- кой единицы, сферы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Блага, ресурсы, производство</a:t>
            </a:r>
            <a:endParaRPr sz="4000"/>
          </a:p>
        </p:txBody>
      </p:sp>
      <p:grpSp>
        <p:nvGrpSpPr>
          <p:cNvPr id="212" name="Google Shape;212;p5"/>
          <p:cNvGrpSpPr/>
          <p:nvPr/>
        </p:nvGrpSpPr>
        <p:grpSpPr>
          <a:xfrm>
            <a:off x="180058" y="1713439"/>
            <a:ext cx="8135811" cy="4567473"/>
            <a:chOff x="546" y="316439"/>
            <a:chExt cx="8135811" cy="4567473"/>
          </a:xfrm>
        </p:grpSpPr>
        <p:sp>
          <p:nvSpPr>
            <p:cNvPr id="213" name="Google Shape;213;p5"/>
            <p:cNvSpPr/>
            <p:nvPr/>
          </p:nvSpPr>
          <p:spPr>
            <a:xfrm>
              <a:off x="6901191" y="3194899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5"/>
            <p:cNvSpPr/>
            <p:nvPr/>
          </p:nvSpPr>
          <p:spPr>
            <a:xfrm>
              <a:off x="4068452" y="1505885"/>
              <a:ext cx="2878459" cy="4995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5"/>
            <p:cNvSpPr/>
            <p:nvPr/>
          </p:nvSpPr>
          <p:spPr>
            <a:xfrm>
              <a:off x="4022732" y="3194899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6" name="Google Shape;216;p5"/>
            <p:cNvSpPr/>
            <p:nvPr/>
          </p:nvSpPr>
          <p:spPr>
            <a:xfrm>
              <a:off x="4022732" y="1505885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5"/>
            <p:cNvSpPr/>
            <p:nvPr/>
          </p:nvSpPr>
          <p:spPr>
            <a:xfrm>
              <a:off x="1144272" y="3194899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5"/>
            <p:cNvSpPr/>
            <p:nvPr/>
          </p:nvSpPr>
          <p:spPr>
            <a:xfrm>
              <a:off x="1189992" y="1505885"/>
              <a:ext cx="2878459" cy="4995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9" name="Google Shape;219;p5"/>
            <p:cNvSpPr/>
            <p:nvPr/>
          </p:nvSpPr>
          <p:spPr>
            <a:xfrm>
              <a:off x="558598" y="316439"/>
              <a:ext cx="7019706" cy="11894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 txBox="1"/>
            <p:nvPr/>
          </p:nvSpPr>
          <p:spPr>
            <a:xfrm>
              <a:off x="558598" y="316439"/>
              <a:ext cx="7019706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Блага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всё, что способно удовлетворять потребности людей, приносить людям пользу, доставлять удовольствие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46" y="2005452"/>
              <a:ext cx="2378892" cy="11894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546" y="2005452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природные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(созданы природой)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46" y="3694466"/>
              <a:ext cx="2378892" cy="11894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546" y="3694466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(созданы в процессе производства)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879005" y="2005452"/>
              <a:ext cx="2378892" cy="11894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2879005" y="2005452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материальные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(пища, одежда, жильё и т.д.)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879005" y="3694466"/>
              <a:ext cx="2378892" cy="11894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 txBox="1"/>
            <p:nvPr/>
          </p:nvSpPr>
          <p:spPr>
            <a:xfrm>
              <a:off x="2879005" y="3694466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нематериальные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(образование, искусство, кино и т.д.)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757465" y="2005452"/>
              <a:ext cx="2378892" cy="11894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 txBox="1"/>
            <p:nvPr/>
          </p:nvSpPr>
          <p:spPr>
            <a:xfrm>
              <a:off x="5757465" y="2005452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5757465" y="3694466"/>
              <a:ext cx="2378892" cy="11894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 txBox="1"/>
            <p:nvPr/>
          </p:nvSpPr>
          <p:spPr>
            <a:xfrm>
              <a:off x="5757465" y="3694466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частные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Блага, ресурсы, производство</a:t>
            </a:r>
            <a:endParaRPr sz="4000"/>
          </a:p>
        </p:txBody>
      </p:sp>
      <p:sp>
        <p:nvSpPr>
          <p:cNvPr id="238" name="Google Shape;238;p6"/>
          <p:cNvSpPr/>
          <p:nvPr/>
        </p:nvSpPr>
        <p:spPr>
          <a:xfrm>
            <a:off x="179512" y="1268760"/>
            <a:ext cx="8064896" cy="6480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Общественное воспроизводство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– процесс производства, распределения, обмена и потребления благ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39" name="Google Shape;239;p6"/>
          <p:cNvGrpSpPr/>
          <p:nvPr/>
        </p:nvGrpSpPr>
        <p:grpSpPr>
          <a:xfrm>
            <a:off x="417865" y="1990623"/>
            <a:ext cx="7588188" cy="3452816"/>
            <a:chOff x="238353" y="1783"/>
            <a:chExt cx="7588188" cy="3452816"/>
          </a:xfrm>
        </p:grpSpPr>
        <p:sp>
          <p:nvSpPr>
            <p:cNvPr id="240" name="Google Shape;240;p6"/>
            <p:cNvSpPr/>
            <p:nvPr/>
          </p:nvSpPr>
          <p:spPr>
            <a:xfrm>
              <a:off x="2608828" y="1783"/>
              <a:ext cx="2847239" cy="80245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2608828" y="1783"/>
              <a:ext cx="2847239" cy="8024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распределение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(установление доли в созданном продукте)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295965" y="799326"/>
              <a:ext cx="2650363" cy="2650363"/>
            </a:xfrm>
            <a:custGeom>
              <a:rect b="b" l="l" r="r" t="t"/>
              <a:pathLst>
                <a:path extrusionOk="0" h="120000" w="120000">
                  <a:moveTo>
                    <a:pt x="75068" y="1923"/>
                  </a:moveTo>
                  <a:lnTo>
                    <a:pt x="75068" y="1923"/>
                  </a:lnTo>
                  <a:cubicBezTo>
                    <a:pt x="85388" y="4600"/>
                    <a:pt x="94808" y="9979"/>
                    <a:pt x="102358" y="17506"/>
                  </a:cubicBezTo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979302" y="1355315"/>
              <a:ext cx="2847239" cy="80245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6"/>
            <p:cNvSpPr txBox="1"/>
            <p:nvPr/>
          </p:nvSpPr>
          <p:spPr>
            <a:xfrm>
              <a:off x="4979302" y="1355315"/>
              <a:ext cx="2847239" cy="8024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обмен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(получение взамен)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3306484" y="8594"/>
              <a:ext cx="2650363" cy="2650363"/>
            </a:xfrm>
            <a:custGeom>
              <a:rect b="b" l="l" r="r" t="t"/>
              <a:pathLst>
                <a:path extrusionOk="0" h="120000" w="120000">
                  <a:moveTo>
                    <a:pt x="100648" y="104134"/>
                  </a:moveTo>
                  <a:cubicBezTo>
                    <a:pt x="93442" y="110771"/>
                    <a:pt x="84720" y="115542"/>
                    <a:pt x="75245" y="118031"/>
                  </a:cubicBezTo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608828" y="2652146"/>
              <a:ext cx="2847239" cy="80245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6"/>
            <p:cNvSpPr txBox="1"/>
            <p:nvPr/>
          </p:nvSpPr>
          <p:spPr>
            <a:xfrm>
              <a:off x="2608828" y="2652146"/>
              <a:ext cx="2847239" cy="8024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потребление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(удовлетворение потребностей)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108047" y="8594"/>
              <a:ext cx="2650363" cy="2650363"/>
            </a:xfrm>
            <a:custGeom>
              <a:rect b="b" l="l" r="r" t="t"/>
              <a:pathLst>
                <a:path extrusionOk="0" h="120000" w="120000">
                  <a:moveTo>
                    <a:pt x="44756" y="118031"/>
                  </a:moveTo>
                  <a:lnTo>
                    <a:pt x="44756" y="118031"/>
                  </a:lnTo>
                  <a:cubicBezTo>
                    <a:pt x="35281" y="115542"/>
                    <a:pt x="26559" y="110770"/>
                    <a:pt x="19353" y="104134"/>
                  </a:cubicBezTo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38353" y="1355315"/>
              <a:ext cx="2847239" cy="80245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 txBox="1"/>
            <p:nvPr/>
          </p:nvSpPr>
          <p:spPr>
            <a:xfrm>
              <a:off x="238353" y="1355315"/>
              <a:ext cx="2847239" cy="8024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производство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(создание благ)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118567" y="799326"/>
              <a:ext cx="2650363" cy="2650363"/>
            </a:xfrm>
            <a:custGeom>
              <a:rect b="b" l="l" r="r" t="t"/>
              <a:pathLst>
                <a:path extrusionOk="0" h="120000" w="120000">
                  <a:moveTo>
                    <a:pt x="17642" y="17506"/>
                  </a:moveTo>
                  <a:lnTo>
                    <a:pt x="17642" y="17506"/>
                  </a:lnTo>
                  <a:cubicBezTo>
                    <a:pt x="25193" y="9979"/>
                    <a:pt x="34613" y="4601"/>
                    <a:pt x="44932" y="1923"/>
                  </a:cubicBezTo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" name="Google Shape;252;p6"/>
          <p:cNvGrpSpPr/>
          <p:nvPr/>
        </p:nvGrpSpPr>
        <p:grpSpPr>
          <a:xfrm>
            <a:off x="539552" y="5877272"/>
            <a:ext cx="2847239" cy="802453"/>
            <a:chOff x="2608828" y="2652146"/>
            <a:chExt cx="2847239" cy="802453"/>
          </a:xfrm>
        </p:grpSpPr>
        <p:sp>
          <p:nvSpPr>
            <p:cNvPr id="253" name="Google Shape;253;p6"/>
            <p:cNvSpPr/>
            <p:nvPr/>
          </p:nvSpPr>
          <p:spPr>
            <a:xfrm>
              <a:off x="2608828" y="2652146"/>
              <a:ext cx="2847239" cy="80245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648001" y="2691319"/>
              <a:ext cx="2768893" cy="7241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производственное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(для дальнейшего производ- ства)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55" name="Google Shape;255;p6"/>
          <p:cNvGrpSpPr/>
          <p:nvPr/>
        </p:nvGrpSpPr>
        <p:grpSpPr>
          <a:xfrm>
            <a:off x="4860032" y="5877272"/>
            <a:ext cx="2847239" cy="802453"/>
            <a:chOff x="2608828" y="2652146"/>
            <a:chExt cx="2847239" cy="802453"/>
          </a:xfrm>
        </p:grpSpPr>
        <p:sp>
          <p:nvSpPr>
            <p:cNvPr id="256" name="Google Shape;256;p6"/>
            <p:cNvSpPr/>
            <p:nvPr/>
          </p:nvSpPr>
          <p:spPr>
            <a:xfrm>
              <a:off x="2608828" y="2652146"/>
              <a:ext cx="2847239" cy="80245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48001" y="2691319"/>
              <a:ext cx="2768893" cy="7241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личное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(для своих нужд)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258" name="Google Shape;258;p6"/>
          <p:cNvCxnSpPr/>
          <p:nvPr/>
        </p:nvCxnSpPr>
        <p:spPr>
          <a:xfrm>
            <a:off x="5148064" y="5517232"/>
            <a:ext cx="1008112" cy="28803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9" name="Google Shape;259;p6"/>
          <p:cNvCxnSpPr/>
          <p:nvPr/>
        </p:nvCxnSpPr>
        <p:spPr>
          <a:xfrm flipH="1">
            <a:off x="1835696" y="5517232"/>
            <a:ext cx="1368152" cy="28803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Блага, ресурсы, производство</a:t>
            </a:r>
            <a:endParaRPr sz="4000"/>
          </a:p>
        </p:txBody>
      </p:sp>
      <p:grpSp>
        <p:nvGrpSpPr>
          <p:cNvPr id="265" name="Google Shape;265;p7"/>
          <p:cNvGrpSpPr/>
          <p:nvPr/>
        </p:nvGrpSpPr>
        <p:grpSpPr>
          <a:xfrm>
            <a:off x="180058" y="2117078"/>
            <a:ext cx="8135811" cy="3760195"/>
            <a:chOff x="546" y="720078"/>
            <a:chExt cx="8135811" cy="3760195"/>
          </a:xfrm>
        </p:grpSpPr>
        <p:sp>
          <p:nvSpPr>
            <p:cNvPr id="266" name="Google Shape;266;p7"/>
            <p:cNvSpPr/>
            <p:nvPr/>
          </p:nvSpPr>
          <p:spPr>
            <a:xfrm>
              <a:off x="6901191" y="3210611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7"/>
            <p:cNvSpPr/>
            <p:nvPr/>
          </p:nvSpPr>
          <p:spPr>
            <a:xfrm>
              <a:off x="4068452" y="1521598"/>
              <a:ext cx="2878459" cy="4995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8" name="Google Shape;268;p7"/>
            <p:cNvSpPr/>
            <p:nvPr/>
          </p:nvSpPr>
          <p:spPr>
            <a:xfrm>
              <a:off x="4022732" y="3210611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9" name="Google Shape;269;p7"/>
            <p:cNvSpPr/>
            <p:nvPr/>
          </p:nvSpPr>
          <p:spPr>
            <a:xfrm>
              <a:off x="4022732" y="1521598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0" name="Google Shape;270;p7"/>
            <p:cNvSpPr/>
            <p:nvPr/>
          </p:nvSpPr>
          <p:spPr>
            <a:xfrm>
              <a:off x="1189992" y="1521598"/>
              <a:ext cx="2878459" cy="4995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1" name="Google Shape;271;p7"/>
            <p:cNvSpPr/>
            <p:nvPr/>
          </p:nvSpPr>
          <p:spPr>
            <a:xfrm>
              <a:off x="2160235" y="720078"/>
              <a:ext cx="3816433" cy="8015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 txBox="1"/>
            <p:nvPr/>
          </p:nvSpPr>
          <p:spPr>
            <a:xfrm>
              <a:off x="2160235" y="720078"/>
              <a:ext cx="3816433" cy="8015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 блага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546" y="2021165"/>
              <a:ext cx="2378892" cy="11894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 txBox="1"/>
            <p:nvPr/>
          </p:nvSpPr>
          <p:spPr>
            <a:xfrm>
              <a:off x="546" y="2021165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экономическое благо, произведённое для собственного потреб-ления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2879005" y="2021165"/>
              <a:ext cx="2378892" cy="11894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 txBox="1"/>
            <p:nvPr/>
          </p:nvSpPr>
          <p:spPr>
            <a:xfrm>
              <a:off x="2879005" y="2021165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экономическое благо, произведённое не для собственного потреб- ления, а для обмена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2879005" y="3710179"/>
              <a:ext cx="2378892" cy="77009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 txBox="1"/>
            <p:nvPr/>
          </p:nvSpPr>
          <p:spPr>
            <a:xfrm>
              <a:off x="2879005" y="3710179"/>
              <a:ext cx="2378892" cy="7700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товар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5757465" y="2021165"/>
              <a:ext cx="2378892" cy="11894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 txBox="1"/>
            <p:nvPr/>
          </p:nvSpPr>
          <p:spPr>
            <a:xfrm>
              <a:off x="5757465" y="2021165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целенаправленное по- лезное действие, ко- торое потребляется в процессе осуществле- 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5757465" y="3710179"/>
              <a:ext cx="2378892" cy="77009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 txBox="1"/>
            <p:nvPr/>
          </p:nvSpPr>
          <p:spPr>
            <a:xfrm>
              <a:off x="5757465" y="3710179"/>
              <a:ext cx="2378892" cy="7700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услуга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Блага, ресурсы, производство</a:t>
            </a:r>
            <a:endParaRPr sz="4000"/>
          </a:p>
        </p:txBody>
      </p:sp>
      <p:sp>
        <p:nvSpPr>
          <p:cNvPr id="288" name="Google Shape;288;p8"/>
          <p:cNvSpPr/>
          <p:nvPr/>
        </p:nvSpPr>
        <p:spPr>
          <a:xfrm>
            <a:off x="179512" y="1988840"/>
            <a:ext cx="8064896" cy="6480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Экономические ресурсы</a:t>
            </a:r>
            <a:endParaRPr b="1" i="0" sz="20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179512" y="2780928"/>
            <a:ext cx="8064896" cy="115212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все виды природных и человеческих возможностей, которыми располагает общество и которые используются для создания экономических благ с целью удовлетворения человеческих потребностей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179512" y="4221088"/>
            <a:ext cx="3024336" cy="115212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Потребности безграничны</a:t>
            </a:r>
            <a:endParaRPr b="1" i="0" sz="20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5220072" y="4221088"/>
            <a:ext cx="3024336" cy="115212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Ресурсы ограничены</a:t>
            </a:r>
            <a:endParaRPr b="1" i="0" sz="20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Блага, ресурсы, производство</a:t>
            </a:r>
            <a:endParaRPr sz="4000"/>
          </a:p>
        </p:txBody>
      </p:sp>
      <p:graphicFrame>
        <p:nvGraphicFramePr>
          <p:cNvPr id="297" name="Google Shape;297;p9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{EF8BF0F7-A735-4116-B3C4-0C477CBBD0B0}</a:tableStyleId>
              </a:tblPr>
              <a:tblGrid>
                <a:gridCol w="1872200"/>
                <a:gridCol w="6192700"/>
              </a:tblGrid>
              <a:tr h="5878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Экономические ресурсы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35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Трудовые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Трудоспособное население (люди с разной профессио- нальной подготовкой, уровнем квалификации, предпри- нимательскими способностями и т.п.)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5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Природные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Разведанные запасы полезных ископаемых, земля и её недра, лесные и водные ресурсы, природно-климатичес- кие условия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4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Финансовые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Денежные средства, которые общество готово выделить на организацию производства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4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Материальные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Совокупность средств производства (сырьё, материалы, топливо, оборудование)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31.12.2020</vt:lpwstr>
  </property>
</Properties>
</file>