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29"/>
  </p:notesMasterIdLst>
  <p:handoutMasterIdLst>
    <p:handoutMasterId r:id="rId30"/>
  </p:handoutMasterIdLst>
  <p:sldIdLst>
    <p:sldId id="292" r:id="rId3"/>
    <p:sldId id="273" r:id="rId4"/>
    <p:sldId id="274" r:id="rId5"/>
    <p:sldId id="257" r:id="rId6"/>
    <p:sldId id="270" r:id="rId7"/>
    <p:sldId id="262" r:id="rId8"/>
    <p:sldId id="263" r:id="rId9"/>
    <p:sldId id="275" r:id="rId10"/>
    <p:sldId id="276" r:id="rId11"/>
    <p:sldId id="277" r:id="rId12"/>
    <p:sldId id="278" r:id="rId13"/>
    <p:sldId id="279" r:id="rId14"/>
    <p:sldId id="280" r:id="rId15"/>
    <p:sldId id="281" r:id="rId16"/>
    <p:sldId id="282" r:id="rId17"/>
    <p:sldId id="286" r:id="rId18"/>
    <p:sldId id="285" r:id="rId19"/>
    <p:sldId id="284" r:id="rId20"/>
    <p:sldId id="283" r:id="rId21"/>
    <p:sldId id="287" r:id="rId22"/>
    <p:sldId id="288" r:id="rId23"/>
    <p:sldId id="289" r:id="rId24"/>
    <p:sldId id="290" r:id="rId25"/>
    <p:sldId id="293" r:id="rId26"/>
    <p:sldId id="291" r:id="rId27"/>
    <p:sldId id="294" r:id="rId28"/>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orient="horz" pos="3888">
          <p15:clr>
            <a:srgbClr val="A4A3A4"/>
          </p15:clr>
        </p15:guide>
        <p15:guide id="3" orient="horz" pos="1152">
          <p15:clr>
            <a:srgbClr val="A4A3A4"/>
          </p15:clr>
        </p15:guide>
        <p15:guide id="4" orient="horz" pos="960">
          <p15:clr>
            <a:srgbClr val="A4A3A4"/>
          </p15:clr>
        </p15:guide>
        <p15:guide id="5" orient="horz" pos="2976">
          <p15:clr>
            <a:srgbClr val="A4A3A4"/>
          </p15:clr>
        </p15:guide>
        <p15:guide id="6" orient="horz" pos="432">
          <p15:clr>
            <a:srgbClr val="A4A3A4"/>
          </p15:clr>
        </p15:guide>
        <p15:guide id="7" orient="horz" pos="3600">
          <p15:clr>
            <a:srgbClr val="A4A3A4"/>
          </p15:clr>
        </p15:guide>
        <p15:guide id="8" pos="3839">
          <p15:clr>
            <a:srgbClr val="A4A3A4"/>
          </p15:clr>
        </p15:guide>
        <p15:guide id="9" pos="815">
          <p15:clr>
            <a:srgbClr val="A4A3A4"/>
          </p15:clr>
        </p15:guide>
        <p15:guide id="10" pos="6623">
          <p15:clr>
            <a:srgbClr val="A4A3A4"/>
          </p15:clr>
        </p15:guide>
        <p15:guide id="11" pos="897">
          <p15:clr>
            <a:srgbClr val="A4A3A4"/>
          </p15:clr>
        </p15:guide>
        <p15:guide id="12" pos="6863">
          <p15:clr>
            <a:srgbClr val="A4A3A4"/>
          </p15:clr>
        </p15:guide>
        <p15:guide id="13" pos="7295">
          <p15:clr>
            <a:srgbClr val="A4A3A4"/>
          </p15:clr>
        </p15:guide>
        <p15:guide id="14" pos="3695">
          <p15:clr>
            <a:srgbClr val="A4A3A4"/>
          </p15:clr>
        </p15:guide>
        <p15:guide id="15" pos="2927">
          <p15:clr>
            <a:srgbClr val="A4A3A4"/>
          </p15:clr>
        </p15:guide>
        <p15:guide id="16" pos="383">
          <p15:clr>
            <a:srgbClr val="A4A3A4"/>
          </p15:clr>
        </p15:guide>
        <p15:guide id="17" pos="3071">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660"/>
  </p:normalViewPr>
  <p:slideViewPr>
    <p:cSldViewPr>
      <p:cViewPr>
        <p:scale>
          <a:sx n="78" d="100"/>
          <a:sy n="78" d="100"/>
        </p:scale>
        <p:origin x="-396" y="234"/>
      </p:cViewPr>
      <p:guideLst>
        <p:guide orient="horz" pos="2160"/>
        <p:guide orient="horz" pos="3888"/>
        <p:guide orient="horz" pos="1152"/>
        <p:guide orient="horz" pos="960"/>
        <p:guide orient="horz" pos="2976"/>
        <p:guide orient="horz" pos="432"/>
        <p:guide orient="horz" pos="3600"/>
        <p:guide pos="3839"/>
        <p:guide pos="815"/>
        <p:guide pos="6623"/>
        <p:guide pos="897"/>
        <p:guide pos="6863"/>
        <p:guide pos="7295"/>
        <p:guide pos="3695"/>
        <p:guide pos="2927"/>
      </p:guideLst>
    </p:cSldViewPr>
  </p:slideViewPr>
  <p:notesTextViewPr>
    <p:cViewPr>
      <p:scale>
        <a:sx n="1" d="1"/>
        <a:sy n="1" d="1"/>
      </p:scale>
      <p:origin x="0" y="0"/>
    </p:cViewPr>
  </p:notesTextViewPr>
  <p:notesViewPr>
    <p:cSldViewPr>
      <p:cViewPr varScale="1">
        <p:scale>
          <a:sx n="84" d="100"/>
          <a:sy n="84" d="100"/>
        </p:scale>
        <p:origin x="1002" y="6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Дата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482589-CB2F-4003-801D-095B67490E73}" type="datetimeFigureOut">
              <a:rPr lang="ru-RU"/>
              <a:pPr/>
              <a:t>23.01.2023</a:t>
            </a:fld>
            <a:endParaRPr/>
          </a:p>
        </p:txBody>
      </p:sp>
      <p:sp>
        <p:nvSpPr>
          <p:cNvPr id="4" name="Нижний колонтитул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Номер слайда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4A4844B-5D5D-4D8E-9E71-6B297DF4019B}" type="slidenum">
              <a:rPr/>
              <a:pPr/>
              <a:t>‹#›</a:t>
            </a:fld>
            <a:endParaRPr/>
          </a:p>
        </p:txBody>
      </p:sp>
    </p:spTree>
    <p:extLst>
      <p:ext uri="{BB962C8B-B14F-4D97-AF65-F5344CB8AC3E}">
        <p14:creationId xmlns:p14="http://schemas.microsoft.com/office/powerpoint/2010/main" val="38589861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A7D4DBF-746C-4C25-853D-8A1CBE8404F4}" type="datetimeFigureOut">
              <a:rPr lang="ru-RU"/>
              <a:pPr/>
              <a:t>23.01.2023</a:t>
            </a:fld>
            <a:endParaRPr/>
          </a:p>
        </p:txBody>
      </p:sp>
      <p:sp>
        <p:nvSpPr>
          <p:cNvPr id="4" name="Образ слайда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a:t>Образец текста</a:t>
            </a:r>
          </a:p>
          <a:p>
            <a:pPr lvl="1"/>
            <a:r>
              <a:rPr/>
              <a:t>Второй уровень</a:t>
            </a:r>
          </a:p>
          <a:p>
            <a:pPr lvl="2"/>
            <a:r>
              <a:rPr/>
              <a:t>Третий уровень</a:t>
            </a:r>
          </a:p>
          <a:p>
            <a:pPr lvl="3"/>
            <a:r>
              <a:rPr/>
              <a:t>Четвертый уровень</a:t>
            </a:r>
          </a:p>
          <a:p>
            <a:pPr lvl="4"/>
            <a:r>
              <a:rPr/>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DE0FDE7-FE71-46E3-9512-437B13AD5F46}" type="slidenum">
              <a:rPr/>
              <a:pPr/>
              <a:t>‹#›</a:t>
            </a:fld>
            <a:endParaRPr/>
          </a:p>
        </p:txBody>
      </p:sp>
    </p:spTree>
    <p:extLst>
      <p:ext uri="{BB962C8B-B14F-4D97-AF65-F5344CB8AC3E}">
        <p14:creationId xmlns:p14="http://schemas.microsoft.com/office/powerpoint/2010/main" val="35669794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674812" y="1524000"/>
            <a:ext cx="8839201" cy="3200400"/>
          </a:xfrm>
        </p:spPr>
        <p:txBody>
          <a:bodyPr>
            <a:noAutofit/>
          </a:bodyPr>
          <a:lstStyle>
            <a:lvl1pPr>
              <a:defRPr sz="5400"/>
            </a:lvl1pPr>
          </a:lstStyle>
          <a:p>
            <a:r>
              <a:rPr lang="ru-RU" noProof="0" smtClean="0"/>
              <a:t>Образец заголовка</a:t>
            </a:r>
            <a:endParaRPr lang="ru-RU" noProof="0" dirty="0"/>
          </a:p>
        </p:txBody>
      </p:sp>
      <p:sp>
        <p:nvSpPr>
          <p:cNvPr id="3" name="Подзаголовок 2"/>
          <p:cNvSpPr>
            <a:spLocks noGrp="1"/>
          </p:cNvSpPr>
          <p:nvPr>
            <p:ph type="subTitle" idx="1"/>
          </p:nvPr>
        </p:nvSpPr>
        <p:spPr>
          <a:xfrm>
            <a:off x="1674813" y="4876800"/>
            <a:ext cx="7162799" cy="990600"/>
          </a:xfrm>
        </p:spPr>
        <p:txBody>
          <a:bodyPr lIns="91440">
            <a:normAutofit/>
          </a:bodyPr>
          <a:lstStyle>
            <a:lvl1pPr marL="0" indent="0" algn="l">
              <a:spcBef>
                <a:spcPts val="0"/>
              </a:spcBef>
              <a:buNone/>
              <a:defRPr sz="2000" cap="all" spc="250" baseline="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noProof="0" smtClean="0"/>
              <a:t>Образец подзаголовка</a:t>
            </a:r>
            <a:endParaRPr lang="ru-RU" noProof="0" dirty="0"/>
          </a:p>
        </p:txBody>
      </p:sp>
    </p:spTree>
    <p:extLst>
      <p:ext uri="{BB962C8B-B14F-4D97-AF65-F5344CB8AC3E}">
        <p14:creationId xmlns:p14="http://schemas.microsoft.com/office/powerpoint/2010/main" val="1988707708"/>
      </p:ext>
    </p:extLst>
  </p:cSld>
  <p:clrMapOvr>
    <a:masterClrMapping/>
  </p:clrMapOvr>
  <p:transition spd="slow">
    <p:pull/>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Alternate Рисунок с подписью">
    <p:spTree>
      <p:nvGrpSpPr>
        <p:cNvPr id="1" name=""/>
        <p:cNvGrpSpPr/>
        <p:nvPr/>
      </p:nvGrpSpPr>
      <p:grpSpPr>
        <a:xfrm>
          <a:off x="0" y="0"/>
          <a:ext cx="0" cy="0"/>
          <a:chOff x="0" y="0"/>
          <a:chExt cx="0" cy="0"/>
        </a:xfrm>
      </p:grpSpPr>
      <p:sp>
        <p:nvSpPr>
          <p:cNvPr id="10" name="Прямоугольник 9"/>
          <p:cNvSpPr/>
          <p:nvPr/>
        </p:nvSpPr>
        <p:spPr>
          <a:xfrm>
            <a:off x="5393372" y="0"/>
            <a:ext cx="6795452"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ru-RU" noProof="0" dirty="0"/>
          </a:p>
        </p:txBody>
      </p:sp>
      <p:sp>
        <p:nvSpPr>
          <p:cNvPr id="11" name="Прямоугольник 10"/>
          <p:cNvSpPr/>
          <p:nvPr/>
        </p:nvSpPr>
        <p:spPr>
          <a:xfrm>
            <a:off x="5484812" y="0"/>
            <a:ext cx="6704012" cy="6858000"/>
          </a:xfrm>
          <a:prstGeom prst="rect">
            <a:avLst/>
          </a:prstGeom>
          <a:solidFill>
            <a:schemeClr val="bg2">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ru-RU" noProof="0" dirty="0"/>
          </a:p>
        </p:txBody>
      </p:sp>
      <p:sp>
        <p:nvSpPr>
          <p:cNvPr id="2" name="Заголовок 1"/>
          <p:cNvSpPr>
            <a:spLocks noGrp="1"/>
          </p:cNvSpPr>
          <p:nvPr>
            <p:ph type="title"/>
          </p:nvPr>
        </p:nvSpPr>
        <p:spPr>
          <a:xfrm>
            <a:off x="608013" y="685800"/>
            <a:ext cx="4267200" cy="3886200"/>
          </a:xfrm>
        </p:spPr>
        <p:txBody>
          <a:bodyPr anchor="b">
            <a:noAutofit/>
          </a:bodyPr>
          <a:lstStyle>
            <a:lvl1pPr algn="l">
              <a:defRPr sz="4000" b="0"/>
            </a:lvl1pPr>
          </a:lstStyle>
          <a:p>
            <a:r>
              <a:rPr lang="ru-RU" noProof="0" smtClean="0"/>
              <a:t>Образец заголовка</a:t>
            </a:r>
            <a:endParaRPr lang="ru-RU" noProof="0" dirty="0"/>
          </a:p>
        </p:txBody>
      </p:sp>
      <p:sp>
        <p:nvSpPr>
          <p:cNvPr id="3" name="Рисунок 2"/>
          <p:cNvSpPr>
            <a:spLocks noGrp="1"/>
          </p:cNvSpPr>
          <p:nvPr>
            <p:ph type="pic" idx="1"/>
          </p:nvPr>
        </p:nvSpPr>
        <p:spPr>
          <a:xfrm>
            <a:off x="6094413" y="685800"/>
            <a:ext cx="5486400" cy="5486400"/>
          </a:xfrm>
          <a:solidFill>
            <a:schemeClr val="tx2">
              <a:lumMod val="10000"/>
            </a:schemeClr>
          </a:solidFill>
          <a:ln w="50800">
            <a:solidFill>
              <a:schemeClr val="tx1"/>
            </a:solidFill>
            <a:miter lim="800000"/>
          </a:ln>
          <a:effectLst>
            <a:outerShdw blurRad="190500" algn="ctr" rotWithShape="0">
              <a:prstClr val="black">
                <a:alpha val="50000"/>
              </a:prstClr>
            </a:outerShdw>
          </a:effectLst>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noProof="0" smtClean="0"/>
              <a:t>Вставка рисунка</a:t>
            </a:r>
            <a:endParaRPr lang="ru-RU" noProof="0" dirty="0"/>
          </a:p>
        </p:txBody>
      </p:sp>
      <p:sp>
        <p:nvSpPr>
          <p:cNvPr id="4" name="Текст 3"/>
          <p:cNvSpPr>
            <a:spLocks noGrp="1"/>
          </p:cNvSpPr>
          <p:nvPr>
            <p:ph type="body" sz="half" idx="2"/>
          </p:nvPr>
        </p:nvSpPr>
        <p:spPr>
          <a:xfrm>
            <a:off x="608013" y="4724400"/>
            <a:ext cx="4267200" cy="1447800"/>
          </a:xfrm>
        </p:spPr>
        <p:txBody>
          <a:bodyPr>
            <a:normAutofit/>
          </a:bodyPr>
          <a:lstStyle>
            <a:lvl1pPr marL="0" indent="0">
              <a:spcBef>
                <a:spcPts val="12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noProof="0" smtClean="0"/>
              <a:t>Образец текста</a:t>
            </a:r>
          </a:p>
        </p:txBody>
      </p:sp>
      <p:sp>
        <p:nvSpPr>
          <p:cNvPr id="5" name="Дата 4"/>
          <p:cNvSpPr>
            <a:spLocks noGrp="1"/>
          </p:cNvSpPr>
          <p:nvPr>
            <p:ph type="dt" sz="half" idx="10"/>
          </p:nvPr>
        </p:nvSpPr>
        <p:spPr/>
        <p:txBody>
          <a:bodyPr/>
          <a:lstStyle/>
          <a:p>
            <a:fld id="{881DC1F7-A9E9-4D8B-8C97-C74523B2CF2A}" type="datetimeFigureOut">
              <a:rPr lang="ru-RU" noProof="0" smtClean="0"/>
              <a:pPr/>
              <a:t>23.01.2023</a:t>
            </a:fld>
            <a:endParaRPr lang="ru-RU" noProof="0" dirty="0"/>
          </a:p>
        </p:txBody>
      </p:sp>
      <p:sp>
        <p:nvSpPr>
          <p:cNvPr id="6" name="Нижний колонтитул 5"/>
          <p:cNvSpPr>
            <a:spLocks noGrp="1"/>
          </p:cNvSpPr>
          <p:nvPr>
            <p:ph type="ftr" sz="quarter" idx="11"/>
          </p:nvPr>
        </p:nvSpPr>
        <p:spPr/>
        <p:txBody>
          <a:bodyPr/>
          <a:lstStyle/>
          <a:p>
            <a:endParaRPr lang="ru-RU" noProof="0" dirty="0"/>
          </a:p>
        </p:txBody>
      </p:sp>
      <p:sp>
        <p:nvSpPr>
          <p:cNvPr id="7" name="Номер слайда 6"/>
          <p:cNvSpPr>
            <a:spLocks noGrp="1"/>
          </p:cNvSpPr>
          <p:nvPr>
            <p:ph type="sldNum" sz="quarter" idx="12"/>
          </p:nvPr>
        </p:nvSpPr>
        <p:spPr/>
        <p:txBody>
          <a:bodyPr/>
          <a:lstStyle/>
          <a:p>
            <a:fld id="{299542E4-2CCF-42F6-9D92-ED568035133D}" type="slidenum">
              <a:rPr lang="ru-RU" noProof="0" smtClean="0"/>
              <a:pPr/>
              <a:t>‹#›</a:t>
            </a:fld>
            <a:endParaRPr lang="ru-RU" noProof="0" dirty="0"/>
          </a:p>
        </p:txBody>
      </p:sp>
    </p:spTree>
    <p:extLst>
      <p:ext uri="{BB962C8B-B14F-4D97-AF65-F5344CB8AC3E}">
        <p14:creationId xmlns:p14="http://schemas.microsoft.com/office/powerpoint/2010/main" val="2139536954"/>
      </p:ext>
    </p:extLst>
  </p:cSld>
  <p:clrMapOvr>
    <a:masterClrMapping/>
  </p:clrMapOvr>
  <p:transition spd="slow">
    <p:pull/>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noProof="0" smtClean="0"/>
              <a:t>Образец заголовка</a:t>
            </a:r>
            <a:endParaRPr lang="ru-RU" noProof="0" dirty="0"/>
          </a:p>
        </p:txBody>
      </p:sp>
      <p:sp>
        <p:nvSpPr>
          <p:cNvPr id="3" name="Вертикальный текст 2"/>
          <p:cNvSpPr>
            <a:spLocks noGrp="1"/>
          </p:cNvSpPr>
          <p:nvPr>
            <p:ph type="body" orient="vert" idx="1"/>
          </p:nvPr>
        </p:nvSpPr>
        <p:spPr/>
        <p:txBody>
          <a:bodyPr vert="eaVert"/>
          <a:lstStyle>
            <a:lvl5pPr>
              <a:defRPr/>
            </a:lvl5pPr>
            <a:lvl6pPr>
              <a:defRPr/>
            </a:lvl6pPr>
            <a:lvl7pPr>
              <a:defRPr/>
            </a:lvl7pPr>
            <a:lvl8pPr>
              <a:defRPr baseline="0"/>
            </a:lvl8pPr>
            <a:lvl9pPr>
              <a:defRPr baseline="0"/>
            </a:lvl9p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dirty="0"/>
          </a:p>
        </p:txBody>
      </p:sp>
      <p:sp>
        <p:nvSpPr>
          <p:cNvPr id="4" name="Дата 3"/>
          <p:cNvSpPr>
            <a:spLocks noGrp="1"/>
          </p:cNvSpPr>
          <p:nvPr>
            <p:ph type="dt" sz="half" idx="10"/>
          </p:nvPr>
        </p:nvSpPr>
        <p:spPr/>
        <p:txBody>
          <a:bodyPr/>
          <a:lstStyle/>
          <a:p>
            <a:fld id="{881DC1F7-A9E9-4D8B-8C97-C74523B2CF2A}" type="datetimeFigureOut">
              <a:rPr lang="ru-RU" noProof="0" smtClean="0"/>
              <a:pPr/>
              <a:t>23.01.2023</a:t>
            </a:fld>
            <a:endParaRPr lang="ru-RU" noProof="0" dirty="0"/>
          </a:p>
        </p:txBody>
      </p:sp>
      <p:sp>
        <p:nvSpPr>
          <p:cNvPr id="5" name="Нижний колонтитул 4"/>
          <p:cNvSpPr>
            <a:spLocks noGrp="1"/>
          </p:cNvSpPr>
          <p:nvPr>
            <p:ph type="ftr" sz="quarter" idx="11"/>
          </p:nvPr>
        </p:nvSpPr>
        <p:spPr/>
        <p:txBody>
          <a:bodyPr/>
          <a:lstStyle/>
          <a:p>
            <a:endParaRPr lang="ru-RU" noProof="0" dirty="0"/>
          </a:p>
        </p:txBody>
      </p:sp>
      <p:sp>
        <p:nvSpPr>
          <p:cNvPr id="6" name="Номер слайда 5"/>
          <p:cNvSpPr>
            <a:spLocks noGrp="1"/>
          </p:cNvSpPr>
          <p:nvPr>
            <p:ph type="sldNum" sz="quarter" idx="12"/>
          </p:nvPr>
        </p:nvSpPr>
        <p:spPr/>
        <p:txBody>
          <a:bodyPr/>
          <a:lstStyle/>
          <a:p>
            <a:fld id="{299542E4-2CCF-42F6-9D92-ED568035133D}" type="slidenum">
              <a:rPr lang="ru-RU" noProof="0" smtClean="0"/>
              <a:pPr/>
              <a:t>‹#›</a:t>
            </a:fld>
            <a:endParaRPr lang="ru-RU" noProof="0" dirty="0"/>
          </a:p>
        </p:txBody>
      </p:sp>
    </p:spTree>
    <p:extLst>
      <p:ext uri="{BB962C8B-B14F-4D97-AF65-F5344CB8AC3E}">
        <p14:creationId xmlns:p14="http://schemas.microsoft.com/office/powerpoint/2010/main" val="214899604"/>
      </p:ext>
    </p:extLst>
  </p:cSld>
  <p:clrMapOvr>
    <a:masterClrMapping/>
  </p:clrMapOvr>
  <p:transition spd="slow">
    <p:pull/>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9675812" y="685801"/>
            <a:ext cx="1219201" cy="5486400"/>
          </a:xfrm>
        </p:spPr>
        <p:txBody>
          <a:bodyPr vert="eaVert"/>
          <a:lstStyle/>
          <a:p>
            <a:r>
              <a:rPr lang="ru-RU" noProof="0" smtClean="0"/>
              <a:t>Образец заголовка</a:t>
            </a:r>
            <a:endParaRPr lang="ru-RU" noProof="0" dirty="0"/>
          </a:p>
        </p:txBody>
      </p:sp>
      <p:sp>
        <p:nvSpPr>
          <p:cNvPr id="3" name="Вертикальный текст 2"/>
          <p:cNvSpPr>
            <a:spLocks noGrp="1"/>
          </p:cNvSpPr>
          <p:nvPr>
            <p:ph type="body" orient="vert" idx="1"/>
          </p:nvPr>
        </p:nvSpPr>
        <p:spPr>
          <a:xfrm>
            <a:off x="1293813" y="685800"/>
            <a:ext cx="8153399" cy="5486400"/>
          </a:xfrm>
        </p:spPr>
        <p:txBody>
          <a:bodyPr vert="eaVert"/>
          <a:lstStyle>
            <a:lvl5pPr>
              <a:defRPr/>
            </a:lvl5pPr>
            <a:lvl6pPr>
              <a:defRPr/>
            </a:lvl6pPr>
            <a:lvl7pPr>
              <a:defRPr/>
            </a:lvl7pPr>
            <a:lvl8pPr>
              <a:defRPr baseline="0"/>
            </a:lvl8pPr>
            <a:lvl9pPr>
              <a:defRPr baseline="0"/>
            </a:lvl9p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dirty="0"/>
          </a:p>
        </p:txBody>
      </p:sp>
      <p:sp>
        <p:nvSpPr>
          <p:cNvPr id="4" name="Дата 3"/>
          <p:cNvSpPr>
            <a:spLocks noGrp="1"/>
          </p:cNvSpPr>
          <p:nvPr>
            <p:ph type="dt" sz="half" idx="10"/>
          </p:nvPr>
        </p:nvSpPr>
        <p:spPr/>
        <p:txBody>
          <a:bodyPr/>
          <a:lstStyle/>
          <a:p>
            <a:fld id="{881DC1F7-A9E9-4D8B-8C97-C74523B2CF2A}" type="datetimeFigureOut">
              <a:rPr lang="ru-RU" noProof="0" smtClean="0"/>
              <a:pPr/>
              <a:t>23.01.2023</a:t>
            </a:fld>
            <a:endParaRPr lang="ru-RU" noProof="0" dirty="0"/>
          </a:p>
        </p:txBody>
      </p:sp>
      <p:sp>
        <p:nvSpPr>
          <p:cNvPr id="5" name="Нижний колонтитул 4"/>
          <p:cNvSpPr>
            <a:spLocks noGrp="1"/>
          </p:cNvSpPr>
          <p:nvPr>
            <p:ph type="ftr" sz="quarter" idx="11"/>
          </p:nvPr>
        </p:nvSpPr>
        <p:spPr/>
        <p:txBody>
          <a:bodyPr/>
          <a:lstStyle/>
          <a:p>
            <a:endParaRPr lang="ru-RU" noProof="0" dirty="0"/>
          </a:p>
        </p:txBody>
      </p:sp>
      <p:sp>
        <p:nvSpPr>
          <p:cNvPr id="6" name="Номер слайда 5"/>
          <p:cNvSpPr>
            <a:spLocks noGrp="1"/>
          </p:cNvSpPr>
          <p:nvPr>
            <p:ph type="sldNum" sz="quarter" idx="12"/>
          </p:nvPr>
        </p:nvSpPr>
        <p:spPr/>
        <p:txBody>
          <a:bodyPr/>
          <a:lstStyle/>
          <a:p>
            <a:fld id="{299542E4-2CCF-42F6-9D92-ED568035133D}" type="slidenum">
              <a:rPr lang="ru-RU" noProof="0" smtClean="0"/>
              <a:pPr/>
              <a:t>‹#›</a:t>
            </a:fld>
            <a:endParaRPr lang="ru-RU" noProof="0" dirty="0"/>
          </a:p>
        </p:txBody>
      </p:sp>
    </p:spTree>
    <p:extLst>
      <p:ext uri="{BB962C8B-B14F-4D97-AF65-F5344CB8AC3E}">
        <p14:creationId xmlns:p14="http://schemas.microsoft.com/office/powerpoint/2010/main" val="3127202115"/>
      </p:ext>
    </p:extLst>
  </p:cSld>
  <p:clrMapOvr>
    <a:masterClrMapping/>
  </p:clrMapOvr>
  <p:transition spd="slow">
    <p:pull/>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noProof="0" smtClean="0"/>
              <a:t>Образец заголовка</a:t>
            </a:r>
            <a:endParaRPr lang="ru-RU" noProof="0" dirty="0"/>
          </a:p>
        </p:txBody>
      </p:sp>
      <p:sp>
        <p:nvSpPr>
          <p:cNvPr id="3" name="Объект 2"/>
          <p:cNvSpPr>
            <a:spLocks noGrp="1"/>
          </p:cNvSpPr>
          <p:nvPr>
            <p:ph idx="1"/>
          </p:nvPr>
        </p:nvSpPr>
        <p:spPr/>
        <p:txBody>
          <a:bodyPr/>
          <a:lstStyle>
            <a:lvl5pPr>
              <a:defRPr/>
            </a:lvl5pPr>
            <a:lvl6pPr>
              <a:defRPr/>
            </a:lvl6pPr>
            <a:lvl7pPr>
              <a:defRPr/>
            </a:lvl7pPr>
            <a:lvl8pPr>
              <a:defRPr/>
            </a:lvl8pPr>
            <a:lvl9pPr>
              <a:defRPr/>
            </a:lvl9p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dirty="0"/>
          </a:p>
        </p:txBody>
      </p:sp>
      <p:sp>
        <p:nvSpPr>
          <p:cNvPr id="4" name="Дата 3"/>
          <p:cNvSpPr>
            <a:spLocks noGrp="1"/>
          </p:cNvSpPr>
          <p:nvPr>
            <p:ph type="dt" sz="half" idx="10"/>
          </p:nvPr>
        </p:nvSpPr>
        <p:spPr/>
        <p:txBody>
          <a:bodyPr/>
          <a:lstStyle/>
          <a:p>
            <a:fld id="{881DC1F7-A9E9-4D8B-8C97-C74523B2CF2A}" type="datetimeFigureOut">
              <a:rPr lang="ru-RU" noProof="0" smtClean="0"/>
              <a:pPr/>
              <a:t>23.01.2023</a:t>
            </a:fld>
            <a:endParaRPr lang="ru-RU" noProof="0" dirty="0"/>
          </a:p>
        </p:txBody>
      </p:sp>
      <p:sp>
        <p:nvSpPr>
          <p:cNvPr id="5" name="Нижний колонтитул 4"/>
          <p:cNvSpPr>
            <a:spLocks noGrp="1"/>
          </p:cNvSpPr>
          <p:nvPr>
            <p:ph type="ftr" sz="quarter" idx="11"/>
          </p:nvPr>
        </p:nvSpPr>
        <p:spPr/>
        <p:txBody>
          <a:bodyPr/>
          <a:lstStyle/>
          <a:p>
            <a:endParaRPr lang="ru-RU" noProof="0" dirty="0"/>
          </a:p>
        </p:txBody>
      </p:sp>
      <p:sp>
        <p:nvSpPr>
          <p:cNvPr id="6" name="Номер слайда 5"/>
          <p:cNvSpPr>
            <a:spLocks noGrp="1"/>
          </p:cNvSpPr>
          <p:nvPr>
            <p:ph type="sldNum" sz="quarter" idx="12"/>
          </p:nvPr>
        </p:nvSpPr>
        <p:spPr/>
        <p:txBody>
          <a:bodyPr/>
          <a:lstStyle/>
          <a:p>
            <a:fld id="{299542E4-2CCF-42F6-9D92-ED568035133D}" type="slidenum">
              <a:rPr lang="ru-RU" noProof="0" smtClean="0"/>
              <a:pPr/>
              <a:t>‹#›</a:t>
            </a:fld>
            <a:endParaRPr lang="ru-RU" noProof="0" dirty="0"/>
          </a:p>
        </p:txBody>
      </p:sp>
    </p:spTree>
    <p:extLst>
      <p:ext uri="{BB962C8B-B14F-4D97-AF65-F5344CB8AC3E}">
        <p14:creationId xmlns:p14="http://schemas.microsoft.com/office/powerpoint/2010/main" val="440086934"/>
      </p:ext>
    </p:extLst>
  </p:cSld>
  <p:clrMapOvr>
    <a:masterClrMapping/>
  </p:clrMapOvr>
  <p:transition spd="slow">
    <p:pull/>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93813" y="3429000"/>
            <a:ext cx="9601201" cy="2286000"/>
          </a:xfrm>
        </p:spPr>
        <p:txBody>
          <a:bodyPr anchor="b">
            <a:normAutofit/>
          </a:bodyPr>
          <a:lstStyle>
            <a:lvl1pPr algn="l">
              <a:defRPr sz="4800" b="0" cap="none" baseline="0"/>
            </a:lvl1pPr>
          </a:lstStyle>
          <a:p>
            <a:r>
              <a:rPr lang="ru-RU" noProof="0" smtClean="0"/>
              <a:t>Образец заголовка</a:t>
            </a:r>
            <a:endParaRPr lang="ru-RU" noProof="0" dirty="0"/>
          </a:p>
        </p:txBody>
      </p:sp>
      <p:sp>
        <p:nvSpPr>
          <p:cNvPr id="3" name="Текст 2"/>
          <p:cNvSpPr>
            <a:spLocks noGrp="1"/>
          </p:cNvSpPr>
          <p:nvPr>
            <p:ph type="body" idx="1"/>
          </p:nvPr>
        </p:nvSpPr>
        <p:spPr>
          <a:xfrm>
            <a:off x="1293813" y="685800"/>
            <a:ext cx="7543800" cy="1066800"/>
          </a:xfrm>
        </p:spPr>
        <p:txBody>
          <a:bodyPr lIns="91440" anchor="t"/>
          <a:lstStyle>
            <a:lvl1pPr marL="0" indent="0">
              <a:spcBef>
                <a:spcPts val="0"/>
              </a:spcBef>
              <a:buNone/>
              <a:defRPr sz="2000" cap="all" spc="250" baseline="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noProof="0" smtClean="0"/>
              <a:t>Образец текста</a:t>
            </a:r>
          </a:p>
        </p:txBody>
      </p:sp>
      <p:sp>
        <p:nvSpPr>
          <p:cNvPr id="4" name="Дата 3"/>
          <p:cNvSpPr>
            <a:spLocks noGrp="1"/>
          </p:cNvSpPr>
          <p:nvPr>
            <p:ph type="dt" sz="half" idx="10"/>
          </p:nvPr>
        </p:nvSpPr>
        <p:spPr/>
        <p:txBody>
          <a:bodyPr/>
          <a:lstStyle/>
          <a:p>
            <a:fld id="{881DC1F7-A9E9-4D8B-8C97-C74523B2CF2A}" type="datetimeFigureOut">
              <a:rPr lang="ru-RU" noProof="0" smtClean="0"/>
              <a:pPr/>
              <a:t>23.01.2023</a:t>
            </a:fld>
            <a:endParaRPr lang="ru-RU" noProof="0" dirty="0"/>
          </a:p>
        </p:txBody>
      </p:sp>
      <p:sp>
        <p:nvSpPr>
          <p:cNvPr id="5" name="Нижний колонтитул 4"/>
          <p:cNvSpPr>
            <a:spLocks noGrp="1"/>
          </p:cNvSpPr>
          <p:nvPr>
            <p:ph type="ftr" sz="quarter" idx="11"/>
          </p:nvPr>
        </p:nvSpPr>
        <p:spPr/>
        <p:txBody>
          <a:bodyPr/>
          <a:lstStyle/>
          <a:p>
            <a:endParaRPr lang="ru-RU" noProof="0" dirty="0"/>
          </a:p>
        </p:txBody>
      </p:sp>
      <p:sp>
        <p:nvSpPr>
          <p:cNvPr id="6" name="Номер слайда 5"/>
          <p:cNvSpPr>
            <a:spLocks noGrp="1"/>
          </p:cNvSpPr>
          <p:nvPr>
            <p:ph type="sldNum" sz="quarter" idx="12"/>
          </p:nvPr>
        </p:nvSpPr>
        <p:spPr/>
        <p:txBody>
          <a:bodyPr/>
          <a:lstStyle/>
          <a:p>
            <a:fld id="{299542E4-2CCF-42F6-9D92-ED568035133D}" type="slidenum">
              <a:rPr lang="ru-RU" noProof="0" smtClean="0"/>
              <a:pPr/>
              <a:t>‹#›</a:t>
            </a:fld>
            <a:endParaRPr lang="ru-RU" noProof="0" dirty="0"/>
          </a:p>
        </p:txBody>
      </p:sp>
    </p:spTree>
    <p:extLst>
      <p:ext uri="{BB962C8B-B14F-4D97-AF65-F5344CB8AC3E}">
        <p14:creationId xmlns:p14="http://schemas.microsoft.com/office/powerpoint/2010/main" val="3357889115"/>
      </p:ext>
    </p:extLst>
  </p:cSld>
  <p:clrMapOvr>
    <a:masterClrMapping/>
  </p:clrMapOvr>
  <p:transition spd="slow">
    <p:pull/>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noProof="0" smtClean="0"/>
              <a:t>Образец заголовка</a:t>
            </a:r>
            <a:endParaRPr lang="ru-RU" noProof="0" dirty="0"/>
          </a:p>
        </p:txBody>
      </p:sp>
      <p:sp>
        <p:nvSpPr>
          <p:cNvPr id="3" name="Объект 2"/>
          <p:cNvSpPr>
            <a:spLocks noGrp="1"/>
          </p:cNvSpPr>
          <p:nvPr>
            <p:ph sz="half" idx="1"/>
          </p:nvPr>
        </p:nvSpPr>
        <p:spPr>
          <a:xfrm>
            <a:off x="1293813" y="1828800"/>
            <a:ext cx="4648199" cy="4343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dirty="0"/>
          </a:p>
        </p:txBody>
      </p:sp>
      <p:sp>
        <p:nvSpPr>
          <p:cNvPr id="4" name="Объект 3"/>
          <p:cNvSpPr>
            <a:spLocks noGrp="1"/>
          </p:cNvSpPr>
          <p:nvPr>
            <p:ph sz="half" idx="2"/>
          </p:nvPr>
        </p:nvSpPr>
        <p:spPr>
          <a:xfrm>
            <a:off x="6246812" y="1828801"/>
            <a:ext cx="4648202" cy="4343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dirty="0"/>
          </a:p>
        </p:txBody>
      </p:sp>
      <p:sp>
        <p:nvSpPr>
          <p:cNvPr id="5" name="Дата 4"/>
          <p:cNvSpPr>
            <a:spLocks noGrp="1"/>
          </p:cNvSpPr>
          <p:nvPr>
            <p:ph type="dt" sz="half" idx="10"/>
          </p:nvPr>
        </p:nvSpPr>
        <p:spPr/>
        <p:txBody>
          <a:bodyPr/>
          <a:lstStyle/>
          <a:p>
            <a:fld id="{881DC1F7-A9E9-4D8B-8C97-C74523B2CF2A}" type="datetimeFigureOut">
              <a:rPr lang="ru-RU" noProof="0" smtClean="0"/>
              <a:pPr/>
              <a:t>23.01.2023</a:t>
            </a:fld>
            <a:endParaRPr lang="ru-RU" noProof="0" dirty="0"/>
          </a:p>
        </p:txBody>
      </p:sp>
      <p:sp>
        <p:nvSpPr>
          <p:cNvPr id="6" name="Нижний колонтитул 5"/>
          <p:cNvSpPr>
            <a:spLocks noGrp="1"/>
          </p:cNvSpPr>
          <p:nvPr>
            <p:ph type="ftr" sz="quarter" idx="11"/>
          </p:nvPr>
        </p:nvSpPr>
        <p:spPr/>
        <p:txBody>
          <a:bodyPr/>
          <a:lstStyle/>
          <a:p>
            <a:endParaRPr lang="ru-RU" noProof="0" dirty="0"/>
          </a:p>
        </p:txBody>
      </p:sp>
      <p:sp>
        <p:nvSpPr>
          <p:cNvPr id="7" name="Номер слайда 6"/>
          <p:cNvSpPr>
            <a:spLocks noGrp="1"/>
          </p:cNvSpPr>
          <p:nvPr>
            <p:ph type="sldNum" sz="quarter" idx="12"/>
          </p:nvPr>
        </p:nvSpPr>
        <p:spPr/>
        <p:txBody>
          <a:bodyPr/>
          <a:lstStyle/>
          <a:p>
            <a:fld id="{299542E4-2CCF-42F6-9D92-ED568035133D}" type="slidenum">
              <a:rPr lang="ru-RU" noProof="0" smtClean="0"/>
              <a:pPr/>
              <a:t>‹#›</a:t>
            </a:fld>
            <a:endParaRPr lang="ru-RU" noProof="0" dirty="0"/>
          </a:p>
        </p:txBody>
      </p:sp>
    </p:spTree>
    <p:extLst>
      <p:ext uri="{BB962C8B-B14F-4D97-AF65-F5344CB8AC3E}">
        <p14:creationId xmlns:p14="http://schemas.microsoft.com/office/powerpoint/2010/main" val="1413878386"/>
      </p:ext>
    </p:extLst>
  </p:cSld>
  <p:clrMapOvr>
    <a:masterClrMapping/>
  </p:clrMapOvr>
  <p:transition spd="slow">
    <p:pull/>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93813" y="381000"/>
            <a:ext cx="9601200" cy="1143000"/>
          </a:xfrm>
        </p:spPr>
        <p:txBody>
          <a:bodyPr/>
          <a:lstStyle>
            <a:lvl1pPr>
              <a:defRPr/>
            </a:lvl1pPr>
          </a:lstStyle>
          <a:p>
            <a:r>
              <a:rPr lang="ru-RU" noProof="0" smtClean="0"/>
              <a:t>Образец заголовка</a:t>
            </a:r>
            <a:endParaRPr lang="ru-RU" noProof="0" dirty="0"/>
          </a:p>
        </p:txBody>
      </p:sp>
      <p:sp>
        <p:nvSpPr>
          <p:cNvPr id="3" name="Текст 2"/>
          <p:cNvSpPr>
            <a:spLocks noGrp="1"/>
          </p:cNvSpPr>
          <p:nvPr>
            <p:ph type="body" idx="1"/>
          </p:nvPr>
        </p:nvSpPr>
        <p:spPr>
          <a:xfrm>
            <a:off x="1293813" y="1676400"/>
            <a:ext cx="4646376"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noProof="0" smtClean="0"/>
              <a:t>Образец текста</a:t>
            </a:r>
          </a:p>
        </p:txBody>
      </p:sp>
      <p:sp>
        <p:nvSpPr>
          <p:cNvPr id="4" name="Объект 3"/>
          <p:cNvSpPr>
            <a:spLocks noGrp="1"/>
          </p:cNvSpPr>
          <p:nvPr>
            <p:ph sz="half" idx="2"/>
          </p:nvPr>
        </p:nvSpPr>
        <p:spPr>
          <a:xfrm>
            <a:off x="1293813" y="2438400"/>
            <a:ext cx="4648199" cy="37338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dirty="0"/>
          </a:p>
        </p:txBody>
      </p:sp>
      <p:sp>
        <p:nvSpPr>
          <p:cNvPr id="5" name="Текст 4"/>
          <p:cNvSpPr>
            <a:spLocks noGrp="1"/>
          </p:cNvSpPr>
          <p:nvPr>
            <p:ph type="body" sz="quarter" idx="3"/>
          </p:nvPr>
        </p:nvSpPr>
        <p:spPr>
          <a:xfrm>
            <a:off x="6246812" y="1676400"/>
            <a:ext cx="4648201"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noProof="0" smtClean="0"/>
              <a:t>Образец текста</a:t>
            </a:r>
          </a:p>
        </p:txBody>
      </p:sp>
      <p:sp>
        <p:nvSpPr>
          <p:cNvPr id="6" name="Объект 5"/>
          <p:cNvSpPr>
            <a:spLocks noGrp="1"/>
          </p:cNvSpPr>
          <p:nvPr>
            <p:ph sz="quarter" idx="4"/>
          </p:nvPr>
        </p:nvSpPr>
        <p:spPr>
          <a:xfrm>
            <a:off x="6246812" y="2438400"/>
            <a:ext cx="4648201" cy="37338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dirty="0"/>
          </a:p>
        </p:txBody>
      </p:sp>
      <p:sp>
        <p:nvSpPr>
          <p:cNvPr id="7" name="Дата 6"/>
          <p:cNvSpPr>
            <a:spLocks noGrp="1"/>
          </p:cNvSpPr>
          <p:nvPr>
            <p:ph type="dt" sz="half" idx="10"/>
          </p:nvPr>
        </p:nvSpPr>
        <p:spPr/>
        <p:txBody>
          <a:bodyPr/>
          <a:lstStyle/>
          <a:p>
            <a:fld id="{881DC1F7-A9E9-4D8B-8C97-C74523B2CF2A}" type="datetimeFigureOut">
              <a:rPr lang="ru-RU" noProof="0" smtClean="0"/>
              <a:pPr/>
              <a:t>23.01.2023</a:t>
            </a:fld>
            <a:endParaRPr lang="ru-RU" noProof="0" dirty="0"/>
          </a:p>
        </p:txBody>
      </p:sp>
      <p:sp>
        <p:nvSpPr>
          <p:cNvPr id="8" name="Нижний колонтитул 7"/>
          <p:cNvSpPr>
            <a:spLocks noGrp="1"/>
          </p:cNvSpPr>
          <p:nvPr>
            <p:ph type="ftr" sz="quarter" idx="11"/>
          </p:nvPr>
        </p:nvSpPr>
        <p:spPr/>
        <p:txBody>
          <a:bodyPr/>
          <a:lstStyle/>
          <a:p>
            <a:endParaRPr lang="ru-RU" noProof="0" dirty="0"/>
          </a:p>
        </p:txBody>
      </p:sp>
      <p:sp>
        <p:nvSpPr>
          <p:cNvPr id="9" name="Номер слайда 8"/>
          <p:cNvSpPr>
            <a:spLocks noGrp="1"/>
          </p:cNvSpPr>
          <p:nvPr>
            <p:ph type="sldNum" sz="quarter" idx="12"/>
          </p:nvPr>
        </p:nvSpPr>
        <p:spPr/>
        <p:txBody>
          <a:bodyPr/>
          <a:lstStyle/>
          <a:p>
            <a:fld id="{299542E4-2CCF-42F6-9D92-ED568035133D}" type="slidenum">
              <a:rPr lang="ru-RU" noProof="0" smtClean="0"/>
              <a:pPr/>
              <a:t>‹#›</a:t>
            </a:fld>
            <a:endParaRPr lang="ru-RU" noProof="0" dirty="0"/>
          </a:p>
        </p:txBody>
      </p:sp>
    </p:spTree>
    <p:extLst>
      <p:ext uri="{BB962C8B-B14F-4D97-AF65-F5344CB8AC3E}">
        <p14:creationId xmlns:p14="http://schemas.microsoft.com/office/powerpoint/2010/main" val="3195692022"/>
      </p:ext>
    </p:extLst>
  </p:cSld>
  <p:clrMapOvr>
    <a:masterClrMapping/>
  </p:clrMapOvr>
  <p:transition spd="slow">
    <p:pull/>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noProof="0" smtClean="0"/>
              <a:t>Образец заголовка</a:t>
            </a:r>
            <a:endParaRPr lang="ru-RU" noProof="0" dirty="0"/>
          </a:p>
        </p:txBody>
      </p:sp>
      <p:sp>
        <p:nvSpPr>
          <p:cNvPr id="3" name="Дата 2"/>
          <p:cNvSpPr>
            <a:spLocks noGrp="1"/>
          </p:cNvSpPr>
          <p:nvPr>
            <p:ph type="dt" sz="half" idx="10"/>
          </p:nvPr>
        </p:nvSpPr>
        <p:spPr/>
        <p:txBody>
          <a:bodyPr/>
          <a:lstStyle/>
          <a:p>
            <a:fld id="{881DC1F7-A9E9-4D8B-8C97-C74523B2CF2A}" type="datetimeFigureOut">
              <a:rPr lang="ru-RU" noProof="0" smtClean="0"/>
              <a:pPr/>
              <a:t>23.01.2023</a:t>
            </a:fld>
            <a:endParaRPr lang="ru-RU" noProof="0" dirty="0"/>
          </a:p>
        </p:txBody>
      </p:sp>
      <p:sp>
        <p:nvSpPr>
          <p:cNvPr id="4" name="Нижний колонтитул 3"/>
          <p:cNvSpPr>
            <a:spLocks noGrp="1"/>
          </p:cNvSpPr>
          <p:nvPr>
            <p:ph type="ftr" sz="quarter" idx="11"/>
          </p:nvPr>
        </p:nvSpPr>
        <p:spPr/>
        <p:txBody>
          <a:bodyPr/>
          <a:lstStyle/>
          <a:p>
            <a:endParaRPr lang="ru-RU" noProof="0" dirty="0"/>
          </a:p>
        </p:txBody>
      </p:sp>
      <p:sp>
        <p:nvSpPr>
          <p:cNvPr id="5" name="Номер слайда 4"/>
          <p:cNvSpPr>
            <a:spLocks noGrp="1"/>
          </p:cNvSpPr>
          <p:nvPr>
            <p:ph type="sldNum" sz="quarter" idx="12"/>
          </p:nvPr>
        </p:nvSpPr>
        <p:spPr/>
        <p:txBody>
          <a:bodyPr/>
          <a:lstStyle/>
          <a:p>
            <a:fld id="{299542E4-2CCF-42F6-9D92-ED568035133D}" type="slidenum">
              <a:rPr lang="ru-RU" noProof="0" smtClean="0"/>
              <a:pPr/>
              <a:t>‹#›</a:t>
            </a:fld>
            <a:endParaRPr lang="ru-RU" noProof="0" dirty="0"/>
          </a:p>
        </p:txBody>
      </p:sp>
    </p:spTree>
    <p:extLst>
      <p:ext uri="{BB962C8B-B14F-4D97-AF65-F5344CB8AC3E}">
        <p14:creationId xmlns:p14="http://schemas.microsoft.com/office/powerpoint/2010/main" val="1021311206"/>
      </p:ext>
    </p:extLst>
  </p:cSld>
  <p:clrMapOvr>
    <a:masterClrMapping/>
  </p:clrMapOvr>
  <p:transition spd="slow">
    <p:pull/>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881DC1F7-A9E9-4D8B-8C97-C74523B2CF2A}" type="datetimeFigureOut">
              <a:rPr lang="ru-RU" noProof="0" smtClean="0"/>
              <a:pPr/>
              <a:t>23.01.2023</a:t>
            </a:fld>
            <a:endParaRPr lang="ru-RU" noProof="0" dirty="0"/>
          </a:p>
        </p:txBody>
      </p:sp>
      <p:sp>
        <p:nvSpPr>
          <p:cNvPr id="3" name="Нижний колонтитул 2"/>
          <p:cNvSpPr>
            <a:spLocks noGrp="1"/>
          </p:cNvSpPr>
          <p:nvPr>
            <p:ph type="ftr" sz="quarter" idx="11"/>
          </p:nvPr>
        </p:nvSpPr>
        <p:spPr/>
        <p:txBody>
          <a:bodyPr/>
          <a:lstStyle/>
          <a:p>
            <a:endParaRPr lang="ru-RU" noProof="0" dirty="0"/>
          </a:p>
        </p:txBody>
      </p:sp>
      <p:sp>
        <p:nvSpPr>
          <p:cNvPr id="4" name="Номер слайда 3"/>
          <p:cNvSpPr>
            <a:spLocks noGrp="1"/>
          </p:cNvSpPr>
          <p:nvPr>
            <p:ph type="sldNum" sz="quarter" idx="12"/>
          </p:nvPr>
        </p:nvSpPr>
        <p:spPr/>
        <p:txBody>
          <a:bodyPr/>
          <a:lstStyle/>
          <a:p>
            <a:fld id="{299542E4-2CCF-42F6-9D92-ED568035133D}" type="slidenum">
              <a:rPr lang="ru-RU" noProof="0" smtClean="0"/>
              <a:pPr/>
              <a:t>‹#›</a:t>
            </a:fld>
            <a:endParaRPr lang="ru-RU" noProof="0" dirty="0"/>
          </a:p>
        </p:txBody>
      </p:sp>
    </p:spTree>
    <p:extLst>
      <p:ext uri="{BB962C8B-B14F-4D97-AF65-F5344CB8AC3E}">
        <p14:creationId xmlns:p14="http://schemas.microsoft.com/office/powerpoint/2010/main" val="2536631275"/>
      </p:ext>
    </p:extLst>
  </p:cSld>
  <p:clrMapOvr>
    <a:masterClrMapping/>
  </p:clrMapOvr>
  <p:transition spd="slow">
    <p:pull/>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10" name="Прямоугольник 9"/>
          <p:cNvSpPr/>
          <p:nvPr/>
        </p:nvSpPr>
        <p:spPr>
          <a:xfrm>
            <a:off x="608012" y="0"/>
            <a:ext cx="4883563"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ru-RU" noProof="0" dirty="0"/>
          </a:p>
        </p:txBody>
      </p:sp>
      <p:sp>
        <p:nvSpPr>
          <p:cNvPr id="11" name="Прямоугольник 10"/>
          <p:cNvSpPr/>
          <p:nvPr/>
        </p:nvSpPr>
        <p:spPr>
          <a:xfrm>
            <a:off x="699452" y="0"/>
            <a:ext cx="4700684" cy="6858000"/>
          </a:xfrm>
          <a:prstGeom prst="rect">
            <a:avLst/>
          </a:prstGeom>
          <a:solidFill>
            <a:schemeClr val="bg2">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ru-RU" noProof="0" dirty="0"/>
          </a:p>
        </p:txBody>
      </p:sp>
      <p:sp>
        <p:nvSpPr>
          <p:cNvPr id="2" name="Заголовок 1"/>
          <p:cNvSpPr>
            <a:spLocks noGrp="1"/>
          </p:cNvSpPr>
          <p:nvPr>
            <p:ph type="title"/>
          </p:nvPr>
        </p:nvSpPr>
        <p:spPr>
          <a:xfrm>
            <a:off x="1293813" y="685800"/>
            <a:ext cx="3581400" cy="3886200"/>
          </a:xfrm>
        </p:spPr>
        <p:txBody>
          <a:bodyPr anchor="b">
            <a:noAutofit/>
          </a:bodyPr>
          <a:lstStyle>
            <a:lvl1pPr algn="l">
              <a:defRPr sz="4000" b="0"/>
            </a:lvl1pPr>
          </a:lstStyle>
          <a:p>
            <a:r>
              <a:rPr lang="ru-RU" noProof="0" smtClean="0"/>
              <a:t>Образец заголовка</a:t>
            </a:r>
            <a:endParaRPr lang="ru-RU" noProof="0" dirty="0"/>
          </a:p>
        </p:txBody>
      </p:sp>
      <p:sp>
        <p:nvSpPr>
          <p:cNvPr id="3" name="Объект 2"/>
          <p:cNvSpPr>
            <a:spLocks noGrp="1"/>
          </p:cNvSpPr>
          <p:nvPr>
            <p:ph idx="1"/>
          </p:nvPr>
        </p:nvSpPr>
        <p:spPr>
          <a:xfrm>
            <a:off x="6094413" y="685800"/>
            <a:ext cx="5484970" cy="5486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dirty="0"/>
          </a:p>
        </p:txBody>
      </p:sp>
      <p:sp>
        <p:nvSpPr>
          <p:cNvPr id="4" name="Текст 3"/>
          <p:cNvSpPr>
            <a:spLocks noGrp="1"/>
          </p:cNvSpPr>
          <p:nvPr>
            <p:ph type="body" sz="half" idx="2"/>
          </p:nvPr>
        </p:nvSpPr>
        <p:spPr>
          <a:xfrm>
            <a:off x="1293813" y="4724400"/>
            <a:ext cx="3581400" cy="1401764"/>
          </a:xfrm>
        </p:spPr>
        <p:txBody>
          <a:bodyPr>
            <a:normAutofit/>
          </a:bodyPr>
          <a:lstStyle>
            <a:lvl1pPr marL="0" indent="0">
              <a:spcBef>
                <a:spcPts val="12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noProof="0" smtClean="0"/>
              <a:t>Образец текста</a:t>
            </a:r>
          </a:p>
        </p:txBody>
      </p:sp>
      <p:sp>
        <p:nvSpPr>
          <p:cNvPr id="5" name="Дата 4"/>
          <p:cNvSpPr>
            <a:spLocks noGrp="1"/>
          </p:cNvSpPr>
          <p:nvPr>
            <p:ph type="dt" sz="half" idx="10"/>
          </p:nvPr>
        </p:nvSpPr>
        <p:spPr/>
        <p:txBody>
          <a:bodyPr/>
          <a:lstStyle/>
          <a:p>
            <a:fld id="{881DC1F7-A9E9-4D8B-8C97-C74523B2CF2A}" type="datetimeFigureOut">
              <a:rPr lang="ru-RU" noProof="0" smtClean="0"/>
              <a:pPr/>
              <a:t>23.01.2023</a:t>
            </a:fld>
            <a:endParaRPr lang="ru-RU" noProof="0" dirty="0"/>
          </a:p>
        </p:txBody>
      </p:sp>
      <p:sp>
        <p:nvSpPr>
          <p:cNvPr id="6" name="Нижний колонтитул 5"/>
          <p:cNvSpPr>
            <a:spLocks noGrp="1"/>
          </p:cNvSpPr>
          <p:nvPr>
            <p:ph type="ftr" sz="quarter" idx="11"/>
          </p:nvPr>
        </p:nvSpPr>
        <p:spPr/>
        <p:txBody>
          <a:bodyPr/>
          <a:lstStyle/>
          <a:p>
            <a:endParaRPr lang="ru-RU" noProof="0" dirty="0"/>
          </a:p>
        </p:txBody>
      </p:sp>
      <p:sp>
        <p:nvSpPr>
          <p:cNvPr id="7" name="Номер слайда 6"/>
          <p:cNvSpPr>
            <a:spLocks noGrp="1"/>
          </p:cNvSpPr>
          <p:nvPr>
            <p:ph type="sldNum" sz="quarter" idx="12"/>
          </p:nvPr>
        </p:nvSpPr>
        <p:spPr/>
        <p:txBody>
          <a:bodyPr/>
          <a:lstStyle/>
          <a:p>
            <a:fld id="{299542E4-2CCF-42F6-9D92-ED568035133D}" type="slidenum">
              <a:rPr lang="ru-RU" noProof="0" smtClean="0"/>
              <a:pPr/>
              <a:t>‹#›</a:t>
            </a:fld>
            <a:endParaRPr lang="ru-RU" noProof="0" dirty="0"/>
          </a:p>
        </p:txBody>
      </p:sp>
    </p:spTree>
    <p:extLst>
      <p:ext uri="{BB962C8B-B14F-4D97-AF65-F5344CB8AC3E}">
        <p14:creationId xmlns:p14="http://schemas.microsoft.com/office/powerpoint/2010/main" val="1219575847"/>
      </p:ext>
    </p:extLst>
  </p:cSld>
  <p:clrMapOvr>
    <a:masterClrMapping/>
  </p:clrMapOvr>
  <p:transition spd="slow">
    <p:pull/>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12" name="Прямоугольник 11"/>
          <p:cNvSpPr/>
          <p:nvPr/>
        </p:nvSpPr>
        <p:spPr>
          <a:xfrm>
            <a:off x="608012" y="0"/>
            <a:ext cx="4883563"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ru-RU" noProof="0" dirty="0"/>
          </a:p>
        </p:txBody>
      </p:sp>
      <p:sp>
        <p:nvSpPr>
          <p:cNvPr id="13" name="Прямоугольник 12"/>
          <p:cNvSpPr/>
          <p:nvPr/>
        </p:nvSpPr>
        <p:spPr>
          <a:xfrm>
            <a:off x="699452" y="0"/>
            <a:ext cx="4700684" cy="6858000"/>
          </a:xfrm>
          <a:prstGeom prst="rect">
            <a:avLst/>
          </a:prstGeom>
          <a:solidFill>
            <a:schemeClr val="bg2">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ru-RU" noProof="0" dirty="0"/>
          </a:p>
        </p:txBody>
      </p:sp>
      <p:sp>
        <p:nvSpPr>
          <p:cNvPr id="2" name="Заголовок 1"/>
          <p:cNvSpPr>
            <a:spLocks noGrp="1"/>
          </p:cNvSpPr>
          <p:nvPr>
            <p:ph type="title"/>
          </p:nvPr>
        </p:nvSpPr>
        <p:spPr>
          <a:xfrm>
            <a:off x="1293813" y="685800"/>
            <a:ext cx="3581400" cy="3886200"/>
          </a:xfrm>
        </p:spPr>
        <p:txBody>
          <a:bodyPr anchor="b">
            <a:noAutofit/>
          </a:bodyPr>
          <a:lstStyle>
            <a:lvl1pPr algn="l">
              <a:defRPr sz="4000" b="0"/>
            </a:lvl1pPr>
          </a:lstStyle>
          <a:p>
            <a:r>
              <a:rPr lang="ru-RU" noProof="0" smtClean="0"/>
              <a:t>Образец заголовка</a:t>
            </a:r>
            <a:endParaRPr lang="ru-RU" noProof="0" dirty="0"/>
          </a:p>
        </p:txBody>
      </p:sp>
      <p:sp>
        <p:nvSpPr>
          <p:cNvPr id="3" name="Рисунок 2"/>
          <p:cNvSpPr>
            <a:spLocks noGrp="1"/>
          </p:cNvSpPr>
          <p:nvPr>
            <p:ph type="pic" idx="1"/>
          </p:nvPr>
        </p:nvSpPr>
        <p:spPr>
          <a:xfrm>
            <a:off x="6094413" y="685800"/>
            <a:ext cx="5486400" cy="5486400"/>
          </a:xfrm>
          <a:solidFill>
            <a:schemeClr val="tx2">
              <a:lumMod val="10000"/>
            </a:schemeClr>
          </a:solidFill>
          <a:ln w="50800">
            <a:solidFill>
              <a:schemeClr val="tx1"/>
            </a:solidFill>
            <a:miter lim="800000"/>
          </a:ln>
          <a:effectLst>
            <a:outerShdw blurRad="190500" algn="ctr" rotWithShape="0">
              <a:prstClr val="black">
                <a:alpha val="50000"/>
              </a:prstClr>
            </a:outerShdw>
          </a:effectLst>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noProof="0" smtClean="0"/>
              <a:t>Вставка рисунка</a:t>
            </a:r>
            <a:endParaRPr lang="ru-RU" noProof="0" dirty="0"/>
          </a:p>
        </p:txBody>
      </p:sp>
      <p:sp>
        <p:nvSpPr>
          <p:cNvPr id="4" name="Текст 3"/>
          <p:cNvSpPr>
            <a:spLocks noGrp="1"/>
          </p:cNvSpPr>
          <p:nvPr>
            <p:ph type="body" sz="half" idx="2"/>
          </p:nvPr>
        </p:nvSpPr>
        <p:spPr>
          <a:xfrm>
            <a:off x="1293813" y="4724400"/>
            <a:ext cx="3581400" cy="1401764"/>
          </a:xfrm>
        </p:spPr>
        <p:txBody>
          <a:bodyPr>
            <a:normAutofit/>
          </a:bodyPr>
          <a:lstStyle>
            <a:lvl1pPr marL="0" indent="0">
              <a:spcBef>
                <a:spcPts val="12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noProof="0" smtClean="0"/>
              <a:t>Образец текста</a:t>
            </a:r>
          </a:p>
        </p:txBody>
      </p:sp>
      <p:sp>
        <p:nvSpPr>
          <p:cNvPr id="5" name="Дата 4"/>
          <p:cNvSpPr>
            <a:spLocks noGrp="1"/>
          </p:cNvSpPr>
          <p:nvPr>
            <p:ph type="dt" sz="half" idx="10"/>
          </p:nvPr>
        </p:nvSpPr>
        <p:spPr/>
        <p:txBody>
          <a:bodyPr/>
          <a:lstStyle/>
          <a:p>
            <a:fld id="{881DC1F7-A9E9-4D8B-8C97-C74523B2CF2A}" type="datetimeFigureOut">
              <a:rPr lang="ru-RU" noProof="0" smtClean="0"/>
              <a:pPr/>
              <a:t>23.01.2023</a:t>
            </a:fld>
            <a:endParaRPr lang="ru-RU" noProof="0" dirty="0"/>
          </a:p>
        </p:txBody>
      </p:sp>
      <p:sp>
        <p:nvSpPr>
          <p:cNvPr id="6" name="Нижний колонтитул 5"/>
          <p:cNvSpPr>
            <a:spLocks noGrp="1"/>
          </p:cNvSpPr>
          <p:nvPr>
            <p:ph type="ftr" sz="quarter" idx="11"/>
          </p:nvPr>
        </p:nvSpPr>
        <p:spPr/>
        <p:txBody>
          <a:bodyPr/>
          <a:lstStyle/>
          <a:p>
            <a:endParaRPr lang="ru-RU" noProof="0" dirty="0"/>
          </a:p>
        </p:txBody>
      </p:sp>
      <p:sp>
        <p:nvSpPr>
          <p:cNvPr id="7" name="Номер слайда 6"/>
          <p:cNvSpPr>
            <a:spLocks noGrp="1"/>
          </p:cNvSpPr>
          <p:nvPr>
            <p:ph type="sldNum" sz="quarter" idx="12"/>
          </p:nvPr>
        </p:nvSpPr>
        <p:spPr/>
        <p:txBody>
          <a:bodyPr/>
          <a:lstStyle/>
          <a:p>
            <a:fld id="{299542E4-2CCF-42F6-9D92-ED568035133D}" type="slidenum">
              <a:rPr lang="ru-RU" noProof="0" smtClean="0"/>
              <a:pPr/>
              <a:t>‹#›</a:t>
            </a:fld>
            <a:endParaRPr lang="ru-RU" noProof="0" dirty="0"/>
          </a:p>
        </p:txBody>
      </p:sp>
    </p:spTree>
    <p:extLst>
      <p:ext uri="{BB962C8B-B14F-4D97-AF65-F5344CB8AC3E}">
        <p14:creationId xmlns:p14="http://schemas.microsoft.com/office/powerpoint/2010/main" val="3971934091"/>
      </p:ext>
    </p:extLst>
  </p:cSld>
  <p:clrMapOvr>
    <a:masterClrMapping/>
  </p:clrMapOvr>
  <p:transition spd="slow">
    <p:pull/>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93812" y="381000"/>
            <a:ext cx="9601200" cy="1143000"/>
          </a:xfrm>
          <a:prstGeom prst="rect">
            <a:avLst/>
          </a:prstGeom>
        </p:spPr>
        <p:txBody>
          <a:bodyPr vert="horz" lIns="91440" tIns="45720" rIns="91440" bIns="45720" rtlCol="0" anchor="b">
            <a:normAutofit/>
          </a:bodyPr>
          <a:lstStyle/>
          <a:p>
            <a:r>
              <a:rPr lang="ru-RU" noProof="0" dirty="0" smtClean="0"/>
              <a:t>Образец заголовка</a:t>
            </a:r>
            <a:endParaRPr lang="ru-RU" noProof="0" dirty="0"/>
          </a:p>
        </p:txBody>
      </p:sp>
      <p:sp>
        <p:nvSpPr>
          <p:cNvPr id="3" name="Текст 2"/>
          <p:cNvSpPr>
            <a:spLocks noGrp="1"/>
          </p:cNvSpPr>
          <p:nvPr>
            <p:ph type="body" idx="1"/>
          </p:nvPr>
        </p:nvSpPr>
        <p:spPr>
          <a:xfrm>
            <a:off x="1293814" y="1828800"/>
            <a:ext cx="9601200" cy="4343400"/>
          </a:xfrm>
          <a:prstGeom prst="rect">
            <a:avLst/>
          </a:prstGeom>
        </p:spPr>
        <p:txBody>
          <a:bodyPr vert="horz" lIns="91440" tIns="45720" rIns="91440" bIns="45720" rtlCol="0">
            <a:normAutofit/>
          </a:bodyPr>
          <a:lstStyle/>
          <a:p>
            <a:pPr lvl="0"/>
            <a:r>
              <a:rPr lang="ru-RU" noProof="0" dirty="0" smtClean="0"/>
              <a:t>Образец текста</a:t>
            </a:r>
          </a:p>
          <a:p>
            <a:pPr lvl="1"/>
            <a:r>
              <a:rPr lang="ru-RU" noProof="0" dirty="0" smtClean="0"/>
              <a:t>Второй уровень</a:t>
            </a:r>
          </a:p>
          <a:p>
            <a:pPr lvl="2"/>
            <a:r>
              <a:rPr lang="ru-RU" noProof="0" dirty="0" smtClean="0"/>
              <a:t>Третий уровень</a:t>
            </a:r>
          </a:p>
          <a:p>
            <a:pPr lvl="3"/>
            <a:r>
              <a:rPr lang="ru-RU" noProof="0" dirty="0" smtClean="0"/>
              <a:t>Четвертый уровень</a:t>
            </a:r>
          </a:p>
          <a:p>
            <a:pPr lvl="4"/>
            <a:r>
              <a:rPr lang="ru-RU" noProof="0" dirty="0" smtClean="0"/>
              <a:t>Пятый уровень</a:t>
            </a:r>
            <a:endParaRPr lang="ru-RU" noProof="0" dirty="0"/>
          </a:p>
        </p:txBody>
      </p:sp>
      <p:sp>
        <p:nvSpPr>
          <p:cNvPr id="4" name="Дата 3"/>
          <p:cNvSpPr>
            <a:spLocks noGrp="1"/>
          </p:cNvSpPr>
          <p:nvPr>
            <p:ph type="dt" sz="half" idx="2"/>
          </p:nvPr>
        </p:nvSpPr>
        <p:spPr>
          <a:xfrm>
            <a:off x="7999412" y="6400801"/>
            <a:ext cx="1320059" cy="276226"/>
          </a:xfrm>
          <a:prstGeom prst="rect">
            <a:avLst/>
          </a:prstGeom>
        </p:spPr>
        <p:txBody>
          <a:bodyPr vert="horz" lIns="91440" tIns="45720" rIns="91440" bIns="45720" rtlCol="0" anchor="ctr"/>
          <a:lstStyle>
            <a:lvl1pPr algn="r">
              <a:defRPr sz="1000">
                <a:solidFill>
                  <a:schemeClr val="tx1">
                    <a:tint val="75000"/>
                  </a:schemeClr>
                </a:solidFill>
              </a:defRPr>
            </a:lvl1pPr>
          </a:lstStyle>
          <a:p>
            <a:fld id="{881DC1F7-A9E9-4D8B-8C97-C74523B2CF2A}" type="datetimeFigureOut">
              <a:rPr lang="ru-RU" noProof="0" smtClean="0"/>
              <a:pPr/>
              <a:t>23.01.2023</a:t>
            </a:fld>
            <a:endParaRPr lang="ru-RU" noProof="0" dirty="0"/>
          </a:p>
        </p:txBody>
      </p:sp>
      <p:sp>
        <p:nvSpPr>
          <p:cNvPr id="5" name="Нижний колонтитул 4"/>
          <p:cNvSpPr>
            <a:spLocks noGrp="1"/>
          </p:cNvSpPr>
          <p:nvPr>
            <p:ph type="ftr" sz="quarter" idx="3"/>
          </p:nvPr>
        </p:nvSpPr>
        <p:spPr>
          <a:xfrm>
            <a:off x="1293813" y="6400801"/>
            <a:ext cx="6324599" cy="276226"/>
          </a:xfrm>
          <a:prstGeom prst="rect">
            <a:avLst/>
          </a:prstGeom>
        </p:spPr>
        <p:txBody>
          <a:bodyPr vert="horz" lIns="91440" tIns="45720" rIns="91440" bIns="45720" rtlCol="0" anchor="ctr"/>
          <a:lstStyle>
            <a:lvl1pPr algn="l">
              <a:defRPr sz="1000" cap="all" baseline="0">
                <a:solidFill>
                  <a:schemeClr val="tx1">
                    <a:tint val="75000"/>
                  </a:schemeClr>
                </a:solidFill>
              </a:defRPr>
            </a:lvl1pPr>
          </a:lstStyle>
          <a:p>
            <a:endParaRPr lang="ru-RU" noProof="0" dirty="0"/>
          </a:p>
        </p:txBody>
      </p:sp>
      <p:sp>
        <p:nvSpPr>
          <p:cNvPr id="6" name="Номер слайда 5"/>
          <p:cNvSpPr>
            <a:spLocks noGrp="1"/>
          </p:cNvSpPr>
          <p:nvPr>
            <p:ph type="sldNum" sz="quarter" idx="4"/>
          </p:nvPr>
        </p:nvSpPr>
        <p:spPr>
          <a:xfrm>
            <a:off x="9675812" y="6400801"/>
            <a:ext cx="1219202" cy="276226"/>
          </a:xfrm>
          <a:prstGeom prst="rect">
            <a:avLst/>
          </a:prstGeom>
        </p:spPr>
        <p:txBody>
          <a:bodyPr vert="horz" lIns="91440" tIns="45720" rIns="91440" bIns="45720" rtlCol="0" anchor="ctr"/>
          <a:lstStyle>
            <a:lvl1pPr algn="r">
              <a:defRPr sz="1000">
                <a:solidFill>
                  <a:schemeClr val="tx1">
                    <a:tint val="75000"/>
                  </a:schemeClr>
                </a:solidFill>
              </a:defRPr>
            </a:lvl1pPr>
          </a:lstStyle>
          <a:p>
            <a:fld id="{299542E4-2CCF-42F6-9D92-ED568035133D}" type="slidenum">
              <a:rPr lang="ru-RU" noProof="0" smtClean="0"/>
              <a:pPr/>
              <a:t>‹#›</a:t>
            </a:fld>
            <a:endParaRPr lang="ru-RU" noProof="0" dirty="0"/>
          </a:p>
        </p:txBody>
      </p:sp>
    </p:spTree>
    <p:extLst>
      <p:ext uri="{BB962C8B-B14F-4D97-AF65-F5344CB8AC3E}">
        <p14:creationId xmlns:p14="http://schemas.microsoft.com/office/powerpoint/2010/main" val="4108209902"/>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2" r:id="rId10"/>
    <p:sldLayoutId id="2147483658" r:id="rId11"/>
    <p:sldLayoutId id="2147483659" r:id="rId12"/>
  </p:sldLayoutIdLst>
  <p:transition spd="slow">
    <p:pull/>
  </p:transition>
  <p:timing>
    <p:tnLst>
      <p:par>
        <p:cTn id="1" dur="indefinite" restart="never" nodeType="tmRoot"/>
      </p:par>
    </p:tnLst>
  </p:timing>
  <p:txStyles>
    <p:titleStyle>
      <a:lvl1pPr algn="l" defTabSz="914400" rtl="0" eaLnBrk="1" latinLnBrk="0" hangingPunct="1">
        <a:lnSpc>
          <a:spcPct val="80000"/>
        </a:lnSpc>
        <a:spcBef>
          <a:spcPct val="0"/>
        </a:spcBef>
        <a:buNone/>
        <a:defRPr sz="40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600"/>
        </a:spcBef>
        <a:buFont typeface="Arial" pitchFamily="34" charset="0"/>
        <a:buChar char="•"/>
        <a:defRPr sz="2400" kern="1200">
          <a:solidFill>
            <a:schemeClr val="tx1"/>
          </a:solidFill>
          <a:latin typeface="+mn-lt"/>
          <a:ea typeface="+mn-ea"/>
          <a:cs typeface="+mn-cs"/>
        </a:defRPr>
      </a:lvl1pPr>
      <a:lvl2pPr marL="594360" indent="-228600" algn="l" defTabSz="914400" rtl="0" eaLnBrk="1" latinLnBrk="0" hangingPunct="1">
        <a:lnSpc>
          <a:spcPct val="90000"/>
        </a:lnSpc>
        <a:spcBef>
          <a:spcPts val="800"/>
        </a:spcBef>
        <a:buFont typeface="Century" pitchFamily="18" charset="0"/>
        <a:buChar char="–"/>
        <a:defRPr sz="2000" kern="1200">
          <a:solidFill>
            <a:schemeClr val="tx1"/>
          </a:solidFill>
          <a:latin typeface="+mn-lt"/>
          <a:ea typeface="+mn-ea"/>
          <a:cs typeface="+mn-cs"/>
        </a:defRPr>
      </a:lvl2pPr>
      <a:lvl3pPr marL="960120" indent="-228600" algn="l" defTabSz="914400" rtl="0" eaLnBrk="1" latinLnBrk="0" hangingPunct="1">
        <a:lnSpc>
          <a:spcPct val="90000"/>
        </a:lnSpc>
        <a:spcBef>
          <a:spcPts val="600"/>
        </a:spcBef>
        <a:buFont typeface="Arial" pitchFamily="34" charset="0"/>
        <a:buChar char="•"/>
        <a:defRPr sz="1800" kern="1200">
          <a:solidFill>
            <a:schemeClr val="tx1"/>
          </a:solidFill>
          <a:latin typeface="+mn-lt"/>
          <a:ea typeface="+mn-ea"/>
          <a:cs typeface="+mn-cs"/>
        </a:defRPr>
      </a:lvl3pPr>
      <a:lvl4pPr marL="1325880" indent="-228600" algn="l" defTabSz="914400" rtl="0" eaLnBrk="1" latinLnBrk="0" hangingPunct="1">
        <a:lnSpc>
          <a:spcPct val="90000"/>
        </a:lnSpc>
        <a:spcBef>
          <a:spcPts val="600"/>
        </a:spcBef>
        <a:buFont typeface="Arial" pitchFamily="34" charset="0"/>
        <a:buChar char="–"/>
        <a:defRPr sz="1600" kern="1200">
          <a:solidFill>
            <a:schemeClr val="tx1"/>
          </a:solidFill>
          <a:latin typeface="+mn-lt"/>
          <a:ea typeface="+mn-ea"/>
          <a:cs typeface="+mn-cs"/>
        </a:defRPr>
      </a:lvl4pPr>
      <a:lvl5pPr marL="1691640" indent="-228600" algn="l" defTabSz="914400" rtl="0" eaLnBrk="1" latinLnBrk="0" hangingPunct="1">
        <a:lnSpc>
          <a:spcPct val="90000"/>
        </a:lnSpc>
        <a:spcBef>
          <a:spcPts val="600"/>
        </a:spcBef>
        <a:buFont typeface="Arial" pitchFamily="34" charset="0"/>
        <a:buChar char="•"/>
        <a:defRPr sz="1600" kern="1200">
          <a:solidFill>
            <a:schemeClr val="tx1"/>
          </a:solidFill>
          <a:latin typeface="+mn-lt"/>
          <a:ea typeface="+mn-ea"/>
          <a:cs typeface="+mn-cs"/>
        </a:defRPr>
      </a:lvl5pPr>
      <a:lvl6pPr marL="2057400" indent="-228600" algn="l" defTabSz="914400" rtl="0" eaLnBrk="1" latinLnBrk="0" hangingPunct="1">
        <a:spcBef>
          <a:spcPts val="600"/>
        </a:spcBef>
        <a:buFont typeface="Arial" pitchFamily="34" charset="0"/>
        <a:buChar char="–"/>
        <a:defRPr sz="1600" kern="1200">
          <a:solidFill>
            <a:schemeClr val="tx1"/>
          </a:solidFill>
          <a:latin typeface="+mn-lt"/>
          <a:ea typeface="+mn-ea"/>
          <a:cs typeface="+mn-cs"/>
        </a:defRPr>
      </a:lvl6pPr>
      <a:lvl7pPr marL="2423160" indent="-228600" algn="l" defTabSz="914400" rtl="0" eaLnBrk="1" latinLnBrk="0" hangingPunct="1">
        <a:spcBef>
          <a:spcPts val="600"/>
        </a:spcBef>
        <a:buFont typeface="Arial" pitchFamily="34" charset="0"/>
        <a:buChar char="•"/>
        <a:defRPr sz="1600" kern="1200">
          <a:solidFill>
            <a:schemeClr val="tx1"/>
          </a:solidFill>
          <a:latin typeface="+mn-lt"/>
          <a:ea typeface="+mn-ea"/>
          <a:cs typeface="+mn-cs"/>
        </a:defRPr>
      </a:lvl7pPr>
      <a:lvl8pPr marL="2788920" indent="-228600" algn="l" defTabSz="914400" rtl="0" eaLnBrk="1" latinLnBrk="0" hangingPunct="1">
        <a:spcBef>
          <a:spcPts val="600"/>
        </a:spcBef>
        <a:buFont typeface="Arial" pitchFamily="34" charset="0"/>
        <a:buChar char="–"/>
        <a:defRPr sz="1600" kern="1200">
          <a:solidFill>
            <a:schemeClr val="tx1"/>
          </a:solidFill>
          <a:latin typeface="+mn-lt"/>
          <a:ea typeface="+mn-ea"/>
          <a:cs typeface="+mn-cs"/>
        </a:defRPr>
      </a:lvl8pPr>
      <a:lvl9pPr marL="3154680" indent="-228600" algn="l" defTabSz="914400" rtl="0" eaLnBrk="1" latinLnBrk="0" hangingPunct="1">
        <a:spcBef>
          <a:spcPts val="600"/>
        </a:spcBef>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6.xml"/><Relationship Id="rId4" Type="http://schemas.openxmlformats.org/officeDocument/2006/relationships/image" Target="../media/image1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a:xfrm>
            <a:off x="1293812" y="381000"/>
            <a:ext cx="10633248" cy="1143000"/>
          </a:xfrm>
        </p:spPr>
        <p:txBody>
          <a:bodyP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ru-RU" b="1" dirty="0">
                <a:ln/>
                <a:solidFill>
                  <a:schemeClr val="accent3"/>
                </a:solidFill>
              </a:rPr>
              <a:t>Памятный знак «Крест Армии </a:t>
            </a:r>
            <a:r>
              <a:rPr lang="ru-RU" b="1" dirty="0" err="1">
                <a:ln/>
                <a:solidFill>
                  <a:schemeClr val="accent3"/>
                </a:solidFill>
              </a:rPr>
              <a:t>Крайовой</a:t>
            </a:r>
            <a:r>
              <a:rPr lang="ru-RU" b="1" dirty="0">
                <a:ln/>
                <a:solidFill>
                  <a:schemeClr val="accent3"/>
                </a:solidFill>
              </a:rPr>
              <a:t>»</a:t>
            </a:r>
          </a:p>
        </p:txBody>
      </p:sp>
      <p:sp>
        <p:nvSpPr>
          <p:cNvPr id="3" name="Объект 2"/>
          <p:cNvSpPr>
            <a:spLocks noGrp="1"/>
          </p:cNvSpPr>
          <p:nvPr>
            <p:ph sz="half" idx="1"/>
          </p:nvPr>
        </p:nvSpPr>
        <p:spPr/>
        <p:txBody>
          <a:bodyPr/>
          <a:lstStyle/>
          <a:p>
            <a:r>
              <a:rPr lang="ru-RU" dirty="0"/>
              <a:t>Памятный знак «Крест Армии </a:t>
            </a:r>
            <a:r>
              <a:rPr lang="ru-RU" dirty="0" err="1"/>
              <a:t>Крайовой</a:t>
            </a:r>
            <a:r>
              <a:rPr lang="ru-RU" dirty="0"/>
              <a:t>» – памятная награда, учреждённая Союзом ветеранов Армии </a:t>
            </a:r>
            <a:r>
              <a:rPr lang="ru-RU" dirty="0" err="1"/>
              <a:t>Крайовой</a:t>
            </a:r>
            <a:r>
              <a:rPr lang="ru-RU" dirty="0"/>
              <a:t>.</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22235" y="1813432"/>
            <a:ext cx="2868910" cy="3614827"/>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74234952"/>
      </p:ext>
    </p:extLst>
  </p:cSld>
  <p:clrMapOvr>
    <a:masterClrMapping/>
  </p:clrMapOvr>
  <p:transition spd="slow">
    <p:pull/>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69876" y="-11779"/>
            <a:ext cx="9601200" cy="1143000"/>
          </a:xfrm>
        </p:spPr>
        <p:txBody>
          <a:bodyP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ru-RU" b="1" dirty="0">
                <a:ln/>
                <a:solidFill>
                  <a:schemeClr val="accent3"/>
                </a:solidFill>
              </a:rPr>
              <a:t>Операция Буря на территории СССР</a:t>
            </a:r>
          </a:p>
        </p:txBody>
      </p:sp>
      <p:sp>
        <p:nvSpPr>
          <p:cNvPr id="3" name="Прямоугольник 2"/>
          <p:cNvSpPr/>
          <p:nvPr/>
        </p:nvSpPr>
        <p:spPr>
          <a:xfrm>
            <a:off x="261764" y="1268760"/>
            <a:ext cx="6336704" cy="3139321"/>
          </a:xfrm>
          <a:prstGeom prst="rect">
            <a:avLst/>
          </a:prstGeom>
        </p:spPr>
        <p:txBody>
          <a:bodyPr wrap="square">
            <a:spAutoFit/>
          </a:bodyPr>
          <a:lstStyle/>
          <a:p>
            <a:pPr indent="176213"/>
            <a:r>
              <a:rPr lang="ru-RU" dirty="0"/>
              <a:t>В «Инструкции правительства для страны» от 27 октября 1943 г. и в приказе командующего АК от 20 ноября 1943 г. перед Армией </a:t>
            </a:r>
            <a:r>
              <a:rPr lang="ru-RU" dirty="0" err="1" smtClean="0"/>
              <a:t>крайова</a:t>
            </a:r>
            <a:r>
              <a:rPr lang="ru-RU" dirty="0" smtClean="0"/>
              <a:t> </a:t>
            </a:r>
            <a:r>
              <a:rPr lang="ru-RU" dirty="0"/>
              <a:t>была поставлена задача по мере отступления немцев овладевать освобожденными районами как в Западной Белоруссии, Западной Украине и Литве, так и в самой Польше так, чтобы вступающие советские войска уже заставали там сформированный аппарат власти, поддержанный вооружёнными отрядами, подчиненными эмигрантскому правительству. Это получило название «Операция „Буря</a:t>
            </a:r>
            <a:r>
              <a:rPr lang="ru-RU" dirty="0" smtClean="0"/>
              <a:t>“» </a:t>
            </a:r>
            <a:endParaRPr lang="ru-RU"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34572" y="1370312"/>
            <a:ext cx="4356720" cy="379946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7594403" y="5180427"/>
            <a:ext cx="4237057" cy="369332"/>
          </a:xfrm>
          <a:prstGeom prst="rect">
            <a:avLst/>
          </a:prstGeom>
        </p:spPr>
        <p:txBody>
          <a:bodyPr wrap="none">
            <a:spAutoFit/>
          </a:bodyPr>
          <a:lstStyle/>
          <a:p>
            <a:r>
              <a:rPr lang="ru-RU" dirty="0"/>
              <a:t>Повстанцы из батальона «</a:t>
            </a:r>
            <a:r>
              <a:rPr lang="ru-RU" dirty="0" err="1"/>
              <a:t>Chrobry</a:t>
            </a:r>
            <a:r>
              <a:rPr lang="ru-RU" dirty="0"/>
              <a:t> I»</a:t>
            </a:r>
          </a:p>
        </p:txBody>
      </p:sp>
    </p:spTree>
    <p:extLst>
      <p:ext uri="{BB962C8B-B14F-4D97-AF65-F5344CB8AC3E}">
        <p14:creationId xmlns:p14="http://schemas.microsoft.com/office/powerpoint/2010/main" val="1681740472"/>
      </p:ext>
    </p:extLst>
  </p:cSld>
  <p:clrMapOvr>
    <a:masterClrMapping/>
  </p:clrMapOvr>
  <p:transition spd="slow">
    <p:pull/>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21804" y="-571500"/>
            <a:ext cx="9601200" cy="1143000"/>
          </a:xfrm>
        </p:spPr>
        <p:txBody>
          <a:bodyP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ru-RU" b="1" dirty="0">
                <a:ln/>
                <a:solidFill>
                  <a:schemeClr val="accent3"/>
                </a:solidFill>
              </a:rPr>
              <a:t>Армия </a:t>
            </a:r>
            <a:r>
              <a:rPr lang="ru-RU" b="1" dirty="0" err="1">
                <a:ln/>
                <a:solidFill>
                  <a:schemeClr val="accent3"/>
                </a:solidFill>
              </a:rPr>
              <a:t>Крайова</a:t>
            </a:r>
            <a:r>
              <a:rPr lang="ru-RU" b="1" dirty="0">
                <a:ln/>
                <a:solidFill>
                  <a:schemeClr val="accent3"/>
                </a:solidFill>
              </a:rPr>
              <a:t> и евреи</a:t>
            </a:r>
          </a:p>
        </p:txBody>
      </p:sp>
      <p:sp>
        <p:nvSpPr>
          <p:cNvPr id="3" name="Прямоугольник 2"/>
          <p:cNvSpPr/>
          <p:nvPr/>
        </p:nvSpPr>
        <p:spPr>
          <a:xfrm>
            <a:off x="138396" y="548680"/>
            <a:ext cx="11809312" cy="6740307"/>
          </a:xfrm>
          <a:prstGeom prst="rect">
            <a:avLst/>
          </a:prstGeom>
        </p:spPr>
        <p:txBody>
          <a:bodyPr wrap="square">
            <a:spAutoFit/>
          </a:bodyPr>
          <a:lstStyle/>
          <a:p>
            <a:pPr indent="176213"/>
            <a:r>
              <a:rPr lang="ru-RU" dirty="0"/>
              <a:t>Формально Армия </a:t>
            </a:r>
            <a:r>
              <a:rPr lang="ru-RU" dirty="0" err="1"/>
              <a:t>Крайова</a:t>
            </a:r>
            <a:r>
              <a:rPr lang="ru-RU" dirty="0"/>
              <a:t> была вооружёнными силами правительства Польши, которое стремилось помогать евреям. В штабе Армии </a:t>
            </a:r>
            <a:r>
              <a:rPr lang="ru-RU" dirty="0" err="1"/>
              <a:t>Крайовой</a:t>
            </a:r>
            <a:r>
              <a:rPr lang="ru-RU" dirty="0"/>
              <a:t> существовал еврейский отдел</a:t>
            </a:r>
            <a:r>
              <a:rPr lang="ru-RU" dirty="0" smtClean="0"/>
              <a:t>. Некоторые </a:t>
            </a:r>
            <a:r>
              <a:rPr lang="ru-RU" dirty="0"/>
              <a:t>бойцы и командиры Армии </a:t>
            </a:r>
            <a:r>
              <a:rPr lang="ru-RU" dirty="0" err="1"/>
              <a:t>Крайовой</a:t>
            </a:r>
            <a:r>
              <a:rPr lang="ru-RU" dirty="0"/>
              <a:t> спасали евреев. Среди них были даже праведники мира, например, Владислав </a:t>
            </a:r>
            <a:r>
              <a:rPr lang="ru-RU" dirty="0" err="1"/>
              <a:t>Бартошевский</a:t>
            </a:r>
            <a:r>
              <a:rPr lang="ru-RU" dirty="0" smtClean="0"/>
              <a:t>.</a:t>
            </a:r>
            <a:endParaRPr lang="ru-RU" dirty="0"/>
          </a:p>
          <a:p>
            <a:pPr indent="176213"/>
            <a:r>
              <a:rPr lang="ru-RU" dirty="0"/>
              <a:t>В марте 1943 г. органы </a:t>
            </a:r>
            <a:r>
              <a:rPr lang="ru-RU" dirty="0" err="1"/>
              <a:t>Делегатуры</a:t>
            </a:r>
            <a:r>
              <a:rPr lang="ru-RU" dirty="0"/>
              <a:t> объявили выдачу евреев преступлением и пригрозили </a:t>
            </a:r>
            <a:r>
              <a:rPr lang="ru-RU" dirty="0" err="1"/>
              <a:t>шмальцовникам</a:t>
            </a:r>
            <a:r>
              <a:rPr lang="ru-RU" dirty="0"/>
              <a:t> наказанием, а созданные летом 1943 г. при </a:t>
            </a:r>
            <a:r>
              <a:rPr lang="ru-RU" dirty="0" err="1"/>
              <a:t>Делегатуре</a:t>
            </a:r>
            <a:r>
              <a:rPr lang="ru-RU" dirty="0"/>
              <a:t> и Главном командовании АК чрезвычайные суды по делам предателей должны были рассматривать и доносы на евреев. Летом и осенью 1943 г. было казнено несколько наиболее активных антисемитов. Двоих уничтожил майор АК </a:t>
            </a:r>
            <a:r>
              <a:rPr lang="ru-RU" dirty="0" err="1"/>
              <a:t>Осткевич-Рудницкий</a:t>
            </a:r>
            <a:r>
              <a:rPr lang="ru-RU" dirty="0"/>
              <a:t> (погибший во время Варшавского восстания 1944 г.). Эти шаги морально поддержали укрывающихся евреев и их польских друзей, но на антисемитов подействовали весьма </a:t>
            </a:r>
            <a:r>
              <a:rPr lang="ru-RU" dirty="0" smtClean="0"/>
              <a:t>слабо.</a:t>
            </a:r>
          </a:p>
          <a:p>
            <a:pPr indent="176213"/>
            <a:r>
              <a:rPr lang="ru-RU" dirty="0"/>
              <a:t>В большинстве случаев отряды Армии </a:t>
            </a:r>
            <a:r>
              <a:rPr lang="ru-RU" dirty="0" err="1"/>
              <a:t>Крайовой</a:t>
            </a:r>
            <a:r>
              <a:rPr lang="ru-RU" dirty="0"/>
              <a:t> занимались убийством евреев, которым удалось не попасться немецким нацистам. С еврейскими партизанами они воевали.</a:t>
            </a:r>
          </a:p>
          <a:p>
            <a:pPr indent="176213"/>
            <a:r>
              <a:rPr lang="ru-RU" dirty="0"/>
              <a:t>Изредка, однако, еврейским партизанам удавалось сотрудничество и с АК. Например, еврейский отряд в </a:t>
            </a:r>
            <a:r>
              <a:rPr lang="ru-RU" dirty="0" err="1"/>
              <a:t>Стажевском</a:t>
            </a:r>
            <a:r>
              <a:rPr lang="ru-RU" dirty="0"/>
              <a:t> лесу под </a:t>
            </a:r>
            <a:r>
              <a:rPr lang="ru-RU" dirty="0" err="1"/>
              <a:t>Миньском-Мазовецким</a:t>
            </a:r>
            <a:r>
              <a:rPr lang="ru-RU" dirty="0"/>
              <a:t> пользовался поддержкой местного отряда АК. По некоторым свидетельствам, командир этого отряда Возняк попросту не выполнил приказа сверху об уничтожении еврейского отряда.</a:t>
            </a:r>
          </a:p>
          <a:p>
            <a:pPr indent="176213"/>
            <a:r>
              <a:rPr lang="ru-RU" dirty="0"/>
              <a:t>В 1941—1942 гг. командование АК призывало население не помогать евреям, пытавшимся спастись от нацистов</a:t>
            </a:r>
            <a:r>
              <a:rPr lang="ru-RU" dirty="0" smtClean="0"/>
              <a:t>.</a:t>
            </a:r>
          </a:p>
          <a:p>
            <a:pPr indent="176213"/>
            <a:r>
              <a:rPr lang="ru-RU" dirty="0"/>
              <a:t>Органы </a:t>
            </a:r>
            <a:r>
              <a:rPr lang="ru-RU" dirty="0" err="1"/>
              <a:t>Делегатуры</a:t>
            </a:r>
            <a:r>
              <a:rPr lang="ru-RU" dirty="0"/>
              <a:t> неохотно привлекали евреев и старались избавиться от их участия в борьбе под любым предлогом. Была проведена даже проверка кадрового состава на предмет расовой принадлежности.</a:t>
            </a:r>
          </a:p>
          <a:p>
            <a:pPr indent="176213"/>
            <a:endParaRPr lang="ru-RU" dirty="0"/>
          </a:p>
          <a:p>
            <a:pPr indent="176213"/>
            <a:endParaRPr lang="ru-RU" dirty="0"/>
          </a:p>
        </p:txBody>
      </p:sp>
    </p:spTree>
    <p:extLst>
      <p:ext uri="{BB962C8B-B14F-4D97-AF65-F5344CB8AC3E}">
        <p14:creationId xmlns:p14="http://schemas.microsoft.com/office/powerpoint/2010/main" val="2712172069"/>
      </p:ext>
    </p:extLst>
  </p:cSld>
  <p:clrMapOvr>
    <a:masterClrMapping/>
  </p:clrMapOvr>
  <p:transition spd="slow">
    <p:pull/>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1125860" y="-243408"/>
            <a:ext cx="9601200" cy="1143000"/>
          </a:xfrm>
        </p:spPr>
        <p:txBody>
          <a:bodyP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ru-RU" b="1" dirty="0">
                <a:ln/>
                <a:solidFill>
                  <a:schemeClr val="accent3"/>
                </a:solidFill>
              </a:rPr>
              <a:t>Действия АК в районе Люблина</a:t>
            </a:r>
          </a:p>
        </p:txBody>
      </p:sp>
      <p:sp>
        <p:nvSpPr>
          <p:cNvPr id="4" name="Прямоугольник 3"/>
          <p:cNvSpPr/>
          <p:nvPr/>
        </p:nvSpPr>
        <p:spPr>
          <a:xfrm>
            <a:off x="1125860" y="1052736"/>
            <a:ext cx="7200800" cy="2246769"/>
          </a:xfrm>
          <a:prstGeom prst="rect">
            <a:avLst/>
          </a:prstGeom>
        </p:spPr>
        <p:txBody>
          <a:bodyPr wrap="square">
            <a:spAutoFit/>
          </a:bodyPr>
          <a:lstStyle/>
          <a:p>
            <a:pPr indent="176213"/>
            <a:r>
              <a:rPr lang="ru-RU" sz="2000" dirty="0"/>
              <a:t>Осенью 1942 отряд ГЛ под командованием </a:t>
            </a:r>
            <a:r>
              <a:rPr lang="ru-RU" sz="2000" dirty="0" err="1"/>
              <a:t>Корчиньского</a:t>
            </a:r>
            <a:r>
              <a:rPr lang="ru-RU" sz="2000" dirty="0"/>
              <a:t> освободил заключённых рабочего лагеря </a:t>
            </a:r>
            <a:r>
              <a:rPr lang="ru-RU" sz="2000" dirty="0" err="1"/>
              <a:t>Янишув</a:t>
            </a:r>
            <a:r>
              <a:rPr lang="ru-RU" sz="2000" dirty="0"/>
              <a:t>. По оценкам самих партизан (вероятно, </a:t>
            </a:r>
            <a:r>
              <a:rPr lang="ru-RU" sz="2000" dirty="0" smtClean="0"/>
              <a:t>преувеличенным), </a:t>
            </a:r>
            <a:r>
              <a:rPr lang="ru-RU" sz="2000" dirty="0"/>
              <a:t>ушло 600 подневольных рабочих-евреев. Часть из них приняли в группу </a:t>
            </a:r>
            <a:r>
              <a:rPr lang="ru-RU" sz="2000" dirty="0" err="1"/>
              <a:t>Корчиньского</a:t>
            </a:r>
            <a:r>
              <a:rPr lang="ru-RU" sz="2000" dirty="0"/>
              <a:t>; ещё 60 человек создали свой отряд, который вскоре был уничтожен АК.</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10436" y="3299505"/>
            <a:ext cx="5100440" cy="3232068"/>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07768826"/>
      </p:ext>
    </p:extLst>
  </p:cSld>
  <p:clrMapOvr>
    <a:masterClrMapping/>
  </p:clrMapOvr>
  <p:transition spd="slow">
    <p:pull/>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25860" y="-99392"/>
            <a:ext cx="9601200" cy="1143000"/>
          </a:xfrm>
        </p:spPr>
        <p:txBody>
          <a:bodyP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ru-RU" b="1" dirty="0">
                <a:ln/>
                <a:solidFill>
                  <a:schemeClr val="accent3"/>
                </a:solidFill>
              </a:rPr>
              <a:t>В </a:t>
            </a:r>
            <a:r>
              <a:rPr lang="ru-RU" b="1" dirty="0" err="1">
                <a:ln/>
                <a:solidFill>
                  <a:schemeClr val="accent3"/>
                </a:solidFill>
              </a:rPr>
              <a:t>Келецком</a:t>
            </a:r>
            <a:r>
              <a:rPr lang="ru-RU" b="1" dirty="0">
                <a:ln/>
                <a:solidFill>
                  <a:schemeClr val="accent3"/>
                </a:solidFill>
              </a:rPr>
              <a:t> воеводстве</a:t>
            </a:r>
          </a:p>
        </p:txBody>
      </p:sp>
      <p:sp>
        <p:nvSpPr>
          <p:cNvPr id="3" name="Прямоугольник 2"/>
          <p:cNvSpPr/>
          <p:nvPr/>
        </p:nvSpPr>
        <p:spPr>
          <a:xfrm>
            <a:off x="693812" y="1700808"/>
            <a:ext cx="10873208" cy="3693319"/>
          </a:xfrm>
          <a:prstGeom prst="rect">
            <a:avLst/>
          </a:prstGeom>
        </p:spPr>
        <p:txBody>
          <a:bodyPr wrap="square">
            <a:spAutoFit/>
          </a:bodyPr>
          <a:lstStyle/>
          <a:p>
            <a:pPr indent="265113"/>
            <a:r>
              <a:rPr lang="ru-RU" dirty="0"/>
              <a:t>Партизанский отряд евреев, бежавших из </a:t>
            </a:r>
            <a:r>
              <a:rPr lang="ru-RU" dirty="0" err="1"/>
              <a:t>ченстоховского</a:t>
            </a:r>
            <a:r>
              <a:rPr lang="ru-RU" dirty="0"/>
              <a:t> гетто под командой </a:t>
            </a:r>
            <a:r>
              <a:rPr lang="ru-RU" dirty="0" err="1"/>
              <a:t>Ханыза</a:t>
            </a:r>
            <a:r>
              <a:rPr lang="ru-RU" dirty="0"/>
              <a:t> и </a:t>
            </a:r>
            <a:r>
              <a:rPr lang="ru-RU" dirty="0" err="1"/>
              <a:t>Гевирцмана</a:t>
            </a:r>
            <a:r>
              <a:rPr lang="ru-RU" dirty="0"/>
              <a:t>, подвергался постоянным нападениям АК. В сентябре командир послал группу — четырёх евреев, русского и двух поляков — отбить у немцев скот, сданный крестьянами. На группу напали члены АК и всю расстреляли. Инцидент положил начало войне АК против отряда </a:t>
            </a:r>
            <a:r>
              <a:rPr lang="ru-RU" dirty="0" err="1"/>
              <a:t>Ханыза</a:t>
            </a:r>
            <a:r>
              <a:rPr lang="ru-RU" dirty="0"/>
              <a:t> и </a:t>
            </a:r>
            <a:r>
              <a:rPr lang="ru-RU" dirty="0" err="1"/>
              <a:t>Гевирцмана</a:t>
            </a:r>
            <a:r>
              <a:rPr lang="ru-RU" dirty="0"/>
              <a:t>. В конце 1943 года, когда часть группы </a:t>
            </a:r>
            <a:r>
              <a:rPr lang="ru-RU" dirty="0" err="1"/>
              <a:t>Гевирцмана</a:t>
            </a:r>
            <a:r>
              <a:rPr lang="ru-RU" dirty="0"/>
              <a:t> находилась в доме крестьянина, дружественного отряду, дом окружили солдаты АК. Они избили евреев и сдали их немцам</a:t>
            </a:r>
            <a:r>
              <a:rPr lang="ru-RU" dirty="0" smtClean="0"/>
              <a:t>.</a:t>
            </a:r>
            <a:endParaRPr lang="ru-RU" dirty="0"/>
          </a:p>
          <a:p>
            <a:pPr indent="265113"/>
            <a:r>
              <a:rPr lang="ru-RU" dirty="0"/>
              <a:t>В рабочем лагере для евреев в городе Островец </a:t>
            </a:r>
            <a:r>
              <a:rPr lang="ru-RU" dirty="0" err="1"/>
              <a:t>Свентокшиски</a:t>
            </a:r>
            <a:r>
              <a:rPr lang="ru-RU" dirty="0"/>
              <a:t>, на востоке </a:t>
            </a:r>
            <a:r>
              <a:rPr lang="ru-RU" dirty="0" err="1"/>
              <a:t>Келецкого</a:t>
            </a:r>
            <a:r>
              <a:rPr lang="ru-RU" dirty="0"/>
              <a:t> воеводства, также была организация Сопротивления. Раздобыв 12 пистолетов, организация устроила побег группе из 17 человек с заданием вступить в АК. Поляки дали беглецам землянку и обучали их обращаться с оружием. Однако в феврале 1943 года, когда эти семнадцать должны были принести присягу, поляки, подчиняясь приказу свыше, открыли по ним огонь. Только двое из евреев спаслись бегством, остальные были убиты</a:t>
            </a:r>
          </a:p>
        </p:txBody>
      </p:sp>
    </p:spTree>
    <p:extLst>
      <p:ext uri="{BB962C8B-B14F-4D97-AF65-F5344CB8AC3E}">
        <p14:creationId xmlns:p14="http://schemas.microsoft.com/office/powerpoint/2010/main" val="2379048816"/>
      </p:ext>
    </p:extLst>
  </p:cSld>
  <p:clrMapOvr>
    <a:masterClrMapping/>
  </p:clrMapOvr>
  <p:transition spd="slow">
    <p:pull/>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85800" y="-571500"/>
            <a:ext cx="9601200" cy="1143000"/>
          </a:xfrm>
        </p:spPr>
        <p:txBody>
          <a:bodyP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ru-RU" b="1" dirty="0">
                <a:ln/>
                <a:solidFill>
                  <a:schemeClr val="accent3"/>
                </a:solidFill>
              </a:rPr>
              <a:t>В Варшавском воеводстве</a:t>
            </a:r>
          </a:p>
        </p:txBody>
      </p:sp>
      <p:sp>
        <p:nvSpPr>
          <p:cNvPr id="3" name="Прямоугольник 2"/>
          <p:cNvSpPr/>
          <p:nvPr/>
        </p:nvSpPr>
        <p:spPr>
          <a:xfrm>
            <a:off x="477788" y="548680"/>
            <a:ext cx="10585176" cy="4801314"/>
          </a:xfrm>
          <a:prstGeom prst="rect">
            <a:avLst/>
          </a:prstGeom>
        </p:spPr>
        <p:txBody>
          <a:bodyPr wrap="square">
            <a:spAutoFit/>
          </a:bodyPr>
          <a:lstStyle/>
          <a:p>
            <a:pPr indent="176213"/>
            <a:r>
              <a:rPr lang="ru-RU" dirty="0" smtClean="0"/>
              <a:t>  В </a:t>
            </a:r>
            <a:r>
              <a:rPr lang="ru-RU" dirty="0"/>
              <a:t>Варшавском воеводстве, в лесах в районе </a:t>
            </a:r>
            <a:r>
              <a:rPr lang="ru-RU" dirty="0" err="1"/>
              <a:t>Вышкува</a:t>
            </a:r>
            <a:r>
              <a:rPr lang="ru-RU" dirty="0"/>
              <a:t> возникли еврейские партизанские отряды. Наиболее значителен был отряд им. </a:t>
            </a:r>
            <a:r>
              <a:rPr lang="ru-RU" dirty="0" err="1"/>
              <a:t>Мордехая</a:t>
            </a:r>
            <a:r>
              <a:rPr lang="ru-RU" dirty="0"/>
              <a:t> </a:t>
            </a:r>
            <a:r>
              <a:rPr lang="ru-RU" dirty="0" err="1"/>
              <a:t>Анелевича</a:t>
            </a:r>
            <a:r>
              <a:rPr lang="ru-RU" dirty="0"/>
              <a:t>, состоявший из бывших участников восстания в Варшавском гетто</a:t>
            </a:r>
            <a:r>
              <a:rPr lang="ru-RU" dirty="0" smtClean="0"/>
              <a:t>.</a:t>
            </a:r>
            <a:endParaRPr lang="ru-RU" dirty="0"/>
          </a:p>
          <a:p>
            <a:pPr indent="176213"/>
            <a:r>
              <a:rPr lang="ru-RU" dirty="0" smtClean="0"/>
              <a:t>   </a:t>
            </a:r>
            <a:r>
              <a:rPr lang="ru-RU" dirty="0" err="1" smtClean="0"/>
              <a:t>Вышкувские</a:t>
            </a:r>
            <a:r>
              <a:rPr lang="ru-RU" dirty="0" smtClean="0"/>
              <a:t> </a:t>
            </a:r>
            <a:r>
              <a:rPr lang="ru-RU" dirty="0"/>
              <a:t>леса были давнишней базой АК. И хотя между руководством АК и руководством ЕБО в Варшаве было заключено соглашение о сотрудничестве, оно мало повлияло на поведение отрядов АК по отношению к еврейским партизанам. Прежде всего, АК вела антиеврейскую пропаганду среди крестьян, и это сразу отразилось на снабжении отряда им. </a:t>
            </a:r>
            <a:r>
              <a:rPr lang="ru-RU" dirty="0" err="1"/>
              <a:t>Мордехая</a:t>
            </a:r>
            <a:r>
              <a:rPr lang="ru-RU" dirty="0"/>
              <a:t> </a:t>
            </a:r>
            <a:r>
              <a:rPr lang="ru-RU" dirty="0" err="1"/>
              <a:t>Анелевича</a:t>
            </a:r>
            <a:r>
              <a:rPr lang="ru-RU" dirty="0"/>
              <a:t> продовольствием. Фактически, для отряда началась война на два фронта — против немцев и против польских партизан правого </a:t>
            </a:r>
            <a:r>
              <a:rPr lang="ru-RU" dirty="0" smtClean="0"/>
              <a:t>лагеря.</a:t>
            </a:r>
            <a:endParaRPr lang="ru-RU" dirty="0"/>
          </a:p>
          <a:p>
            <a:pPr indent="176213"/>
            <a:r>
              <a:rPr lang="ru-RU" dirty="0" smtClean="0"/>
              <a:t>    Под </a:t>
            </a:r>
            <a:r>
              <a:rPr lang="ru-RU" dirty="0" err="1"/>
              <a:t>Вышкувом</a:t>
            </a:r>
            <a:r>
              <a:rPr lang="ru-RU" dirty="0"/>
              <a:t> отряд им. </a:t>
            </a:r>
            <a:r>
              <a:rPr lang="ru-RU" dirty="0" err="1"/>
              <a:t>Мордехая</a:t>
            </a:r>
            <a:r>
              <a:rPr lang="ru-RU" dirty="0"/>
              <a:t> </a:t>
            </a:r>
            <a:r>
              <a:rPr lang="ru-RU" dirty="0" err="1"/>
              <a:t>Анелевича</a:t>
            </a:r>
            <a:r>
              <a:rPr lang="ru-RU" dirty="0"/>
              <a:t> был поделен на три </a:t>
            </a:r>
          </a:p>
          <a:p>
            <a:pPr indent="176213"/>
            <a:r>
              <a:rPr lang="ru-RU" dirty="0" smtClean="0"/>
              <a:t>команды</a:t>
            </a:r>
            <a:r>
              <a:rPr lang="ru-RU" dirty="0"/>
              <a:t>. Вскоре в бою с отрядом АК одна команда была истреблена. </a:t>
            </a:r>
            <a:endParaRPr lang="ru-RU" dirty="0" smtClean="0"/>
          </a:p>
          <a:p>
            <a:pPr indent="176213"/>
            <a:r>
              <a:rPr lang="ru-RU" dirty="0" smtClean="0"/>
              <a:t>Жалоба </a:t>
            </a:r>
            <a:r>
              <a:rPr lang="ru-RU" dirty="0"/>
              <a:t>в Варшаву штабу АК оказалась безрезультатной. Вторая </a:t>
            </a:r>
            <a:endParaRPr lang="ru-RU" dirty="0" smtClean="0"/>
          </a:p>
          <a:p>
            <a:pPr indent="176213"/>
            <a:r>
              <a:rPr lang="ru-RU" dirty="0" smtClean="0"/>
              <a:t>команда </a:t>
            </a:r>
            <a:r>
              <a:rPr lang="ru-RU" dirty="0"/>
              <a:t>отряда успешно пустила под откос немецкий воинский состав. </a:t>
            </a:r>
            <a:endParaRPr lang="ru-RU" dirty="0" smtClean="0"/>
          </a:p>
          <a:p>
            <a:pPr indent="176213"/>
            <a:r>
              <a:rPr lang="ru-RU" dirty="0" smtClean="0"/>
              <a:t>Немцы </a:t>
            </a:r>
            <a:r>
              <a:rPr lang="ru-RU" dirty="0"/>
              <a:t>устроили карательную операцию, в которой и вторая </a:t>
            </a:r>
            <a:r>
              <a:rPr lang="ru-RU" dirty="0" smtClean="0"/>
              <a:t>команда</a:t>
            </a:r>
          </a:p>
          <a:p>
            <a:pPr indent="176213"/>
            <a:r>
              <a:rPr lang="ru-RU" dirty="0" smtClean="0"/>
              <a:t> </a:t>
            </a:r>
            <a:r>
              <a:rPr lang="ru-RU" dirty="0"/>
              <a:t>была разбита, а уцелевшие примкнули к третьей — команде Подольского</a:t>
            </a:r>
            <a:r>
              <a:rPr lang="ru-RU" dirty="0" smtClean="0"/>
              <a:t>.</a:t>
            </a:r>
          </a:p>
          <a:p>
            <a:pPr indent="176213"/>
            <a:r>
              <a:rPr lang="ru-RU" dirty="0" smtClean="0"/>
              <a:t> </a:t>
            </a:r>
            <a:r>
              <a:rPr lang="ru-RU" dirty="0"/>
              <a:t>Значительная часть команды Подольского погибла в боях с НСЗ, другая </a:t>
            </a:r>
            <a:endParaRPr lang="ru-RU" dirty="0" smtClean="0"/>
          </a:p>
          <a:p>
            <a:pPr indent="176213"/>
            <a:r>
              <a:rPr lang="ru-RU" dirty="0"/>
              <a:t> </a:t>
            </a:r>
            <a:r>
              <a:rPr lang="ru-RU" dirty="0" smtClean="0"/>
              <a:t>часть </a:t>
            </a:r>
            <a:r>
              <a:rPr lang="ru-RU" dirty="0"/>
              <a:t>вернулась в Варшаву, третья примкнула к советским партизанам.</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07178" y="2949337"/>
            <a:ext cx="2287834" cy="2666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9099791" y="5877272"/>
            <a:ext cx="2502608" cy="369332"/>
          </a:xfrm>
          <a:prstGeom prst="rect">
            <a:avLst/>
          </a:prstGeom>
        </p:spPr>
        <p:txBody>
          <a:bodyPr wrap="none">
            <a:spAutoFit/>
          </a:bodyPr>
          <a:lstStyle/>
          <a:p>
            <a:r>
              <a:rPr lang="ru-RU" dirty="0" err="1" smtClean="0"/>
              <a:t>Мордехай</a:t>
            </a:r>
            <a:r>
              <a:rPr lang="ru-RU" dirty="0" smtClean="0"/>
              <a:t> </a:t>
            </a:r>
            <a:r>
              <a:rPr lang="ru-RU" dirty="0" err="1" smtClean="0"/>
              <a:t>Анелевич</a:t>
            </a:r>
            <a:r>
              <a:rPr lang="ru-RU" dirty="0" smtClean="0"/>
              <a:t> </a:t>
            </a:r>
            <a:endParaRPr lang="ru-RU" dirty="0"/>
          </a:p>
        </p:txBody>
      </p:sp>
    </p:spTree>
    <p:extLst>
      <p:ext uri="{BB962C8B-B14F-4D97-AF65-F5344CB8AC3E}">
        <p14:creationId xmlns:p14="http://schemas.microsoft.com/office/powerpoint/2010/main" val="1030049254"/>
      </p:ext>
    </p:extLst>
  </p:cSld>
  <p:clrMapOvr>
    <a:masterClrMapping/>
  </p:clrMapOvr>
  <p:transition spd="slow">
    <p:pull/>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57908" y="-387424"/>
            <a:ext cx="9601200" cy="1143000"/>
          </a:xfrm>
        </p:spPr>
        <p:txBody>
          <a:bodyP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ru-RU" b="1" dirty="0">
                <a:ln/>
                <a:solidFill>
                  <a:schemeClr val="accent3"/>
                </a:solidFill>
              </a:rPr>
              <a:t>Нападение на отряд Зорина</a:t>
            </a:r>
          </a:p>
        </p:txBody>
      </p:sp>
      <p:sp>
        <p:nvSpPr>
          <p:cNvPr id="3" name="Прямоугольник 2"/>
          <p:cNvSpPr/>
          <p:nvPr/>
        </p:nvSpPr>
        <p:spPr>
          <a:xfrm>
            <a:off x="1989956" y="1052736"/>
            <a:ext cx="9937104" cy="3139321"/>
          </a:xfrm>
          <a:prstGeom prst="rect">
            <a:avLst/>
          </a:prstGeom>
        </p:spPr>
        <p:txBody>
          <a:bodyPr wrap="square">
            <a:spAutoFit/>
          </a:bodyPr>
          <a:lstStyle/>
          <a:p>
            <a:pPr indent="354013"/>
            <a:r>
              <a:rPr lang="ru-RU" dirty="0"/>
              <a:t>В 1943 году в </a:t>
            </a:r>
            <a:r>
              <a:rPr lang="ru-RU" dirty="0" err="1"/>
              <a:t>Ивенецком</a:t>
            </a:r>
            <a:r>
              <a:rPr lang="ru-RU" dirty="0"/>
              <a:t> районе отряд подхорунжего 27-го уланского полка </a:t>
            </a:r>
            <a:r>
              <a:rPr lang="ru-RU" dirty="0" err="1"/>
              <a:t>Столбцовского</a:t>
            </a:r>
            <a:r>
              <a:rPr lang="ru-RU" dirty="0"/>
              <a:t> соединения АК </a:t>
            </a:r>
            <a:r>
              <a:rPr lang="ru-RU" dirty="0" err="1"/>
              <a:t>Здислава</a:t>
            </a:r>
            <a:r>
              <a:rPr lang="ru-RU" dirty="0"/>
              <a:t> </a:t>
            </a:r>
            <a:r>
              <a:rPr lang="ru-RU" dirty="0" err="1"/>
              <a:t>Нуркевича</a:t>
            </a:r>
            <a:r>
              <a:rPr lang="ru-RU" dirty="0"/>
              <a:t> (псевдоним «Ночь»), который насчитывал 250 чел., терроризировал мирных жителей и нападал на партизан</a:t>
            </a:r>
            <a:r>
              <a:rPr lang="ru-RU" dirty="0" smtClean="0"/>
              <a:t>.</a:t>
            </a:r>
            <a:endParaRPr lang="ru-RU" dirty="0"/>
          </a:p>
          <a:p>
            <a:pPr indent="354013"/>
            <a:r>
              <a:rPr lang="ru-RU" dirty="0"/>
              <a:t>В ноябре 1943 г. жертвами конфликта между советскими партизанами и уланами </a:t>
            </a:r>
            <a:r>
              <a:rPr lang="ru-RU" dirty="0" err="1"/>
              <a:t>Нуркевича</a:t>
            </a:r>
            <a:r>
              <a:rPr lang="ru-RU" dirty="0"/>
              <a:t> стали 10 партизан-евреев из отряда </a:t>
            </a:r>
            <a:r>
              <a:rPr lang="ru-RU" dirty="0" err="1"/>
              <a:t>Шолома</a:t>
            </a:r>
            <a:r>
              <a:rPr lang="ru-RU" dirty="0"/>
              <a:t> Зорина. В ночь на 18 ноября они заготавливали продукты для партизан в деревне </a:t>
            </a:r>
            <a:r>
              <a:rPr lang="ru-RU" dirty="0" err="1"/>
              <a:t>Совковщизна</a:t>
            </a:r>
            <a:r>
              <a:rPr lang="ru-RU" dirty="0"/>
              <a:t> </a:t>
            </a:r>
            <a:r>
              <a:rPr lang="ru-RU" dirty="0" err="1"/>
              <a:t>Ивенецкого</a:t>
            </a:r>
            <a:r>
              <a:rPr lang="ru-RU" dirty="0"/>
              <a:t> района. Один из крестьян пожаловался </a:t>
            </a:r>
            <a:r>
              <a:rPr lang="ru-RU" dirty="0" err="1"/>
              <a:t>Нуркевичу</a:t>
            </a:r>
            <a:r>
              <a:rPr lang="ru-RU" dirty="0"/>
              <a:t>, что «жиды грабят». Бойцы АК окружили партизан и открыли огонь, после чего увели 6 лошадей и 4 повозки партизан. Партизан, которые пытались вернуть имущество крестьянам, разоружили и после издевательств расстреляли. В ответ 1 декабря 1943 г. партизаны разоружили отряд </a:t>
            </a:r>
            <a:r>
              <a:rPr lang="ru-RU" dirty="0" err="1"/>
              <a:t>Нуркевича</a:t>
            </a:r>
            <a:r>
              <a:rPr lang="ru-RU" dirty="0"/>
              <a:t>.</a:t>
            </a: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7828" y="4192057"/>
            <a:ext cx="3672408" cy="2412918"/>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95047667"/>
      </p:ext>
    </p:extLst>
  </p:cSld>
  <p:clrMapOvr>
    <a:masterClrMapping/>
  </p:clrMapOvr>
  <p:transition spd="slow">
    <p:pull/>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81844" y="-243408"/>
            <a:ext cx="9601200" cy="1143000"/>
          </a:xfrm>
        </p:spPr>
        <p:txBody>
          <a:bodyP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ru-RU" b="1" dirty="0">
                <a:ln/>
                <a:solidFill>
                  <a:schemeClr val="accent3"/>
                </a:solidFill>
              </a:rPr>
              <a:t>Советская политика в отношении АК</a:t>
            </a:r>
          </a:p>
        </p:txBody>
      </p:sp>
      <p:sp>
        <p:nvSpPr>
          <p:cNvPr id="3" name="Прямоугольник 2"/>
          <p:cNvSpPr/>
          <p:nvPr/>
        </p:nvSpPr>
        <p:spPr>
          <a:xfrm>
            <a:off x="477788" y="980728"/>
            <a:ext cx="11377264" cy="1477328"/>
          </a:xfrm>
          <a:prstGeom prst="rect">
            <a:avLst/>
          </a:prstGeom>
        </p:spPr>
        <p:txBody>
          <a:bodyPr wrap="square">
            <a:spAutoFit/>
          </a:bodyPr>
          <a:lstStyle/>
          <a:p>
            <a:pPr indent="354013"/>
            <a:r>
              <a:rPr lang="ru-RU" dirty="0"/>
              <a:t>В феврале 1943 г. начальник Центрального штаба партизанского движения при Ставке Верховного Главнокомандования П. К. Пономаренко направил командирам партизанских соединений и руководителям подпольных парторганизаций закрытое письмо «О военно-политических задачах работы в Западных областях Белоруссии». В нём давались следующие указания:</a:t>
            </a:r>
          </a:p>
        </p:txBody>
      </p:sp>
      <p:sp>
        <p:nvSpPr>
          <p:cNvPr id="4" name="Горизонтальный свиток 3"/>
          <p:cNvSpPr/>
          <p:nvPr/>
        </p:nvSpPr>
        <p:spPr>
          <a:xfrm>
            <a:off x="621804" y="2458056"/>
            <a:ext cx="11089232" cy="3888432"/>
          </a:xfrm>
          <a:prstGeom prst="horizontalScroll">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dirty="0">
                <a:solidFill>
                  <a:schemeClr val="bg1"/>
                </a:solidFill>
              </a:rPr>
              <a:t>«В районах, где имеется уже влияние наших партизанских отрядов и подпольных центров, действия групп националистических польских реакционных кругов не допускать. Руководителей незаметным образом устранять. Отряды или распускать и базы оружия забирать, или, если представляется возможным, отряд брать под свое надежное влияние, использовать, направляя на активную борьбу с немцами, соответствующим образом передислоцируя и разукрупняя, лишать их значения как самостоятельных боевых единиц, придавать другим крупным отрядам и производить соответствующую и негласную чистку от враждебных элементов.»</a:t>
            </a:r>
          </a:p>
        </p:txBody>
      </p:sp>
    </p:spTree>
    <p:extLst>
      <p:ext uri="{BB962C8B-B14F-4D97-AF65-F5344CB8AC3E}">
        <p14:creationId xmlns:p14="http://schemas.microsoft.com/office/powerpoint/2010/main" val="3421999673"/>
      </p:ext>
    </p:extLst>
  </p:cSld>
  <p:clrMapOvr>
    <a:masterClrMapping/>
  </p:clrMapOvr>
  <p:transition spd="slow">
    <p:pull/>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405780" y="1052736"/>
            <a:ext cx="11377264" cy="4247317"/>
          </a:xfrm>
          <a:prstGeom prst="rect">
            <a:avLst/>
          </a:prstGeom>
        </p:spPr>
        <p:txBody>
          <a:bodyPr wrap="square">
            <a:spAutoFit/>
          </a:bodyPr>
          <a:lstStyle/>
          <a:p>
            <a:pPr indent="176213"/>
            <a:r>
              <a:rPr lang="ru-RU" dirty="0"/>
              <a:t>В июне 1943 г. Пономаренко приказал прекратить переговоры партизан с АК и незаметно ликвидировать руководителей АК или передать их немцам. Он приказал: «В выборе средств можете не стесняться. Операцию нужно провести широко и гладко</a:t>
            </a:r>
            <a:r>
              <a:rPr lang="ru-RU" dirty="0" smtClean="0"/>
              <a:t>».</a:t>
            </a:r>
            <a:endParaRPr lang="ru-RU" dirty="0"/>
          </a:p>
          <a:p>
            <a:pPr indent="176213"/>
            <a:r>
              <a:rPr lang="ru-RU" dirty="0"/>
              <a:t>В середине 1943 г. в структуре АК была создана секретная организация под названием NIE (сокращение от «</a:t>
            </a:r>
            <a:r>
              <a:rPr lang="ru-RU" dirty="0" err="1"/>
              <a:t>Niepodległość</a:t>
            </a:r>
            <a:r>
              <a:rPr lang="ru-RU" dirty="0"/>
              <a:t>» — «независимость») для противодействия возможному установлению советского контроля над Польшей</a:t>
            </a:r>
            <a:r>
              <a:rPr lang="ru-RU" dirty="0" smtClean="0"/>
              <a:t>.</a:t>
            </a:r>
          </a:p>
          <a:p>
            <a:pPr indent="176213"/>
            <a:r>
              <a:rPr lang="ru-RU" dirty="0"/>
              <a:t>По приказу командующего Армии </a:t>
            </a:r>
            <a:r>
              <a:rPr lang="ru-RU" dirty="0" err="1"/>
              <a:t>Крайовой</a:t>
            </a:r>
            <a:r>
              <a:rPr lang="ru-RU" dirty="0"/>
              <a:t> </a:t>
            </a:r>
            <a:r>
              <a:rPr lang="ru-RU" dirty="0" err="1"/>
              <a:t>Тадеуша</a:t>
            </a:r>
            <a:r>
              <a:rPr lang="ru-RU" dirty="0"/>
              <a:t> Бур-</a:t>
            </a:r>
            <a:r>
              <a:rPr lang="ru-RU" dirty="0" err="1"/>
              <a:t>Коморовского</a:t>
            </a:r>
            <a:r>
              <a:rPr lang="ru-RU" dirty="0"/>
              <a:t> от 12 июня 1944 года был подготовлен план освобождения Вильнюса до подхода советских частей (Операция «Острая брама»). Тяжёлые уличные бои 5 500 солдат Армии </a:t>
            </a:r>
            <a:r>
              <a:rPr lang="ru-RU" dirty="0" err="1"/>
              <a:t>Крайовой</a:t>
            </a:r>
            <a:r>
              <a:rPr lang="ru-RU" dirty="0"/>
              <a:t> с частями немецкого гарнизона продолжались с 7 июля по 13 июля 1944 года. В восточных предместьях Армия </a:t>
            </a:r>
            <a:r>
              <a:rPr lang="ru-RU" dirty="0" err="1"/>
              <a:t>Крайова</a:t>
            </a:r>
            <a:r>
              <a:rPr lang="ru-RU" dirty="0"/>
              <a:t> взаимодействовала с наступающими частями 3-го Белорусского фронта. Освобождённые районы города 13—15 июля патрулировались совместными патрулями солдат АК и Красной Армии. Позднее подразделения НКВД начали разоружать и интернировать солдат Армии </a:t>
            </a:r>
            <a:r>
              <a:rPr lang="ru-RU" dirty="0" err="1"/>
              <a:t>Крайовой</a:t>
            </a:r>
            <a:r>
              <a:rPr lang="ru-RU" dirty="0"/>
              <a:t>. Часть из них получила возможность вступить в контролируемое советским командованием Войско Польское. Большая часть бойцов отказалась и была сослана в советские </a:t>
            </a:r>
            <a:r>
              <a:rPr lang="ru-RU" dirty="0" smtClean="0"/>
              <a:t>лагеря.</a:t>
            </a:r>
            <a:endParaRPr lang="ru-RU" dirty="0"/>
          </a:p>
        </p:txBody>
      </p:sp>
    </p:spTree>
    <p:extLst>
      <p:ext uri="{BB962C8B-B14F-4D97-AF65-F5344CB8AC3E}">
        <p14:creationId xmlns:p14="http://schemas.microsoft.com/office/powerpoint/2010/main" val="3156009848"/>
      </p:ext>
    </p:extLst>
  </p:cSld>
  <p:clrMapOvr>
    <a:masterClrMapping/>
  </p:clrMapOvr>
  <p:transition spd="slow">
    <p:pull/>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89756" y="980728"/>
            <a:ext cx="11809312" cy="1200329"/>
          </a:xfrm>
          <a:prstGeom prst="rect">
            <a:avLst/>
          </a:prstGeom>
        </p:spPr>
        <p:txBody>
          <a:bodyPr wrap="square">
            <a:spAutoFit/>
          </a:bodyPr>
          <a:lstStyle/>
          <a:p>
            <a:pPr indent="265113"/>
            <a:r>
              <a:rPr lang="ru-RU" dirty="0"/>
              <a:t>На освобожденных землях, то есть непосредственно в тылу Красной Армии, продолжались попытки разоружения отрядов АК, которые уходили в подполье. Это происходило с июля 1944 г. и на территории самой Польши. 14 июля 1944 г. Сталин и начальник генерального штаба Антонов издали следующий приказ:</a:t>
            </a:r>
          </a:p>
        </p:txBody>
      </p:sp>
      <p:sp>
        <p:nvSpPr>
          <p:cNvPr id="4" name="Горизонтальный свиток 3"/>
          <p:cNvSpPr/>
          <p:nvPr/>
        </p:nvSpPr>
        <p:spPr>
          <a:xfrm>
            <a:off x="261764" y="2181057"/>
            <a:ext cx="11593288" cy="4560311"/>
          </a:xfrm>
          <a:prstGeom prst="horizontalScroll">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a:solidFill>
                  <a:schemeClr val="bg1"/>
                </a:solidFill>
              </a:rPr>
              <a:t>«…Советские войска на территории Литвы, Белоруссии и Украины встретились с польскими военными формированиями, подчиняющимися польскому эмигрантскому правительству. Эти формирования вели себя подозрительно и везде действовали против интересов Красной Армии. В связи с этим контакты с ними запрещаются. При обнаружении таких формирований они должны немедленно разоружаться и направляться в специально организованные сборные пункты для </a:t>
            </a:r>
            <a:r>
              <a:rPr lang="ru-RU" sz="1400" dirty="0" err="1">
                <a:solidFill>
                  <a:schemeClr val="bg1"/>
                </a:solidFill>
              </a:rPr>
              <a:t>расследования</a:t>
            </a:r>
            <a:r>
              <a:rPr lang="ru-RU" sz="1400" dirty="0" err="1" smtClean="0">
                <a:solidFill>
                  <a:schemeClr val="bg1"/>
                </a:solidFill>
              </a:rPr>
              <a:t>.»В</a:t>
            </a:r>
            <a:r>
              <a:rPr lang="ru-RU" sz="1400" dirty="0" smtClean="0">
                <a:solidFill>
                  <a:schemeClr val="bg1"/>
                </a:solidFill>
              </a:rPr>
              <a:t> </a:t>
            </a:r>
            <a:r>
              <a:rPr lang="ru-RU" sz="1400" dirty="0">
                <a:solidFill>
                  <a:schemeClr val="bg1"/>
                </a:solidFill>
              </a:rPr>
              <a:t>свою очередь, командующий войсками 1-го Белорусского фронта </a:t>
            </a:r>
            <a:r>
              <a:rPr lang="ru-RU" sz="1400" dirty="0" err="1">
                <a:solidFill>
                  <a:schemeClr val="bg1"/>
                </a:solidFill>
              </a:rPr>
              <a:t>К.Рокоссовский</a:t>
            </a:r>
            <a:r>
              <a:rPr lang="ru-RU" sz="1400" dirty="0">
                <a:solidFill>
                  <a:schemeClr val="bg1"/>
                </a:solidFill>
              </a:rPr>
              <a:t> 2 августа 1944 г. своим приказом сообщил директиву Ставки Верховного Главнокомандования от 1.8.44 за № 220169:"…вооруженные отряды Армии </a:t>
            </a:r>
            <a:r>
              <a:rPr lang="ru-RU" sz="1400" dirty="0" err="1">
                <a:solidFill>
                  <a:schemeClr val="bg1"/>
                </a:solidFill>
              </a:rPr>
              <a:t>Крайовой</a:t>
            </a:r>
            <a:r>
              <a:rPr lang="ru-RU" sz="1400" dirty="0">
                <a:solidFill>
                  <a:schemeClr val="bg1"/>
                </a:solidFill>
              </a:rPr>
              <a:t>, подчиненные Польскому комитету национального освобождения и желающие продолжать борьбу с немецкими захватчиками, направлять в распоряжение командующего 1-й польской армии. Партизаны этого рода сдают имеющееся у них старое оружие, чтобы получить новое лучшее вооружение. Ввиду того, что вражеская агентура стремится проникнуть в районы боевых действий Красной Армии и осесть на территории освобожденной Польши под видом польских отрядов Армии </a:t>
            </a:r>
            <a:r>
              <a:rPr lang="ru-RU" sz="1400" dirty="0" err="1">
                <a:solidFill>
                  <a:schemeClr val="bg1"/>
                </a:solidFill>
              </a:rPr>
              <a:t>Крайовой</a:t>
            </a:r>
            <a:r>
              <a:rPr lang="ru-RU" sz="1400" dirty="0">
                <a:solidFill>
                  <a:schemeClr val="bg1"/>
                </a:solidFill>
              </a:rPr>
              <a:t>, Ставка приказала вооруженные отряды, входящие в состав Армии </a:t>
            </a:r>
            <a:r>
              <a:rPr lang="ru-RU" sz="1400" dirty="0" err="1">
                <a:solidFill>
                  <a:schemeClr val="bg1"/>
                </a:solidFill>
              </a:rPr>
              <a:t>Крайовой</a:t>
            </a:r>
            <a:r>
              <a:rPr lang="ru-RU" sz="1400" dirty="0">
                <a:solidFill>
                  <a:schemeClr val="bg1"/>
                </a:solidFill>
              </a:rPr>
              <a:t> или других подобных организаций, несомненно, имеющих в своем составе немецких агентов, при обнаружении немедленно разоружить. Офицерский состав этих отрядов интернировать, а рядовой и младший начсостав направлять в отдельный запасной батальон 1-й польской армии…"</a:t>
            </a:r>
          </a:p>
        </p:txBody>
      </p:sp>
    </p:spTree>
    <p:extLst>
      <p:ext uri="{BB962C8B-B14F-4D97-AF65-F5344CB8AC3E}">
        <p14:creationId xmlns:p14="http://schemas.microsoft.com/office/powerpoint/2010/main" val="1298129434"/>
      </p:ext>
    </p:extLst>
  </p:cSld>
  <p:clrMapOvr>
    <a:masterClrMapping/>
  </p:clrMapOvr>
  <p:transition spd="slow">
    <p:pull/>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319761" y="836712"/>
            <a:ext cx="11449272" cy="4524315"/>
          </a:xfrm>
          <a:prstGeom prst="rect">
            <a:avLst/>
          </a:prstGeom>
        </p:spPr>
        <p:txBody>
          <a:bodyPr wrap="square">
            <a:spAutoFit/>
          </a:bodyPr>
          <a:lstStyle/>
          <a:p>
            <a:pPr indent="354013"/>
            <a:r>
              <a:rPr lang="ru-RU" dirty="0"/>
              <a:t>Уже 23 августа 1944 года из Люблина в лагерь под Рязанью был отправлен первый этап интернированных бойцов АК. Перед отправкой их держали в бывшем немецком концлагере Майданек. Как правило, интернировали офицерский состав, а рядовых зачисляли в просоветскую 1-ю армию Войска Польского.</a:t>
            </a:r>
          </a:p>
          <a:p>
            <a:pPr indent="354013"/>
            <a:endParaRPr lang="ru-RU" dirty="0"/>
          </a:p>
          <a:p>
            <a:pPr indent="354013"/>
            <a:r>
              <a:rPr lang="ru-RU" dirty="0"/>
              <a:t>Задержание, разоружение и роспуск отрядов АК, аресты командного состава убеждали рядовых бойцов Армии </a:t>
            </a:r>
            <a:r>
              <a:rPr lang="ru-RU" dirty="0" err="1"/>
              <a:t>Крайовой</a:t>
            </a:r>
            <a:r>
              <a:rPr lang="ru-RU" dirty="0"/>
              <a:t> и ее руководство в необходимости оставаться в подполье и оказывать сопротивление враждебным действиям советской стороны, а также мероприятиям </a:t>
            </a:r>
            <a:r>
              <a:rPr lang="ru-RU" dirty="0" err="1"/>
              <a:t>прсовесткого</a:t>
            </a:r>
            <a:r>
              <a:rPr lang="ru-RU" dirty="0"/>
              <a:t> Польского комитета национального освобождения. В основном деятельность отрядов АК осенью-зимой 1944 г. сводилась к препятствованию мобилизации населения в Войско Польское (вооруженные силы ПКНО) и реквизиции продуктов. ПКНО, будучи не в состоянии самостоятельно противостоять подполью, обратился за помощью к руководству СССР. С октября 1944 г. аресту подлежали не только офицеры АК, но и рядовые, даже те, кто уже летом был задержан и отпущен сразу после разоружения. В октябре 1944 г. для борьбы с АК была сформирована Сводная стрелковая дивизия внутренних войск НКВД. Первые боевые столкновения частей этой дивизии с отрядами АК произошли 25-26 октября</a:t>
            </a:r>
          </a:p>
        </p:txBody>
      </p:sp>
    </p:spTree>
    <p:extLst>
      <p:ext uri="{BB962C8B-B14F-4D97-AF65-F5344CB8AC3E}">
        <p14:creationId xmlns:p14="http://schemas.microsoft.com/office/powerpoint/2010/main" val="488426070"/>
      </p:ext>
    </p:extLst>
  </p:cSld>
  <p:clrMapOvr>
    <a:masterClrMapping/>
  </p:clrMapOvr>
  <p:transition spd="slow">
    <p:pull/>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бъект 4"/>
          <p:cNvSpPr>
            <a:spLocks noGrp="1"/>
          </p:cNvSpPr>
          <p:nvPr>
            <p:ph sz="half" idx="1"/>
          </p:nvPr>
        </p:nvSpPr>
        <p:spPr>
          <a:xfrm>
            <a:off x="549796" y="1052736"/>
            <a:ext cx="7560840" cy="5472608"/>
          </a:xfrm>
        </p:spPr>
        <p:txBody>
          <a:bodyPr>
            <a:normAutofit fontScale="70000" lnSpcReduction="20000"/>
          </a:bodyPr>
          <a:lstStyle/>
          <a:p>
            <a:pPr>
              <a:lnSpc>
                <a:spcPct val="120000"/>
              </a:lnSpc>
              <a:buClr>
                <a:schemeClr val="tx1"/>
              </a:buClr>
              <a:buFont typeface="Arial"/>
              <a:buChar char="•"/>
            </a:pPr>
            <a:r>
              <a:rPr lang="ru-RU" dirty="0"/>
              <a:t>Административно-территориально АК делилась на </a:t>
            </a:r>
            <a:r>
              <a:rPr lang="ru-RU" dirty="0" err="1"/>
              <a:t>обшары</a:t>
            </a:r>
            <a:r>
              <a:rPr lang="ru-RU" dirty="0"/>
              <a:t>, включавшие несколько округов (территорий бывших воеводств), обводы, и другие более мелкие территориальные единицы. К началу 1944 года постоянно действовало около 60 партизанских отрядов АК (некоторые насчитывали несколько сот солдат), а также почти 200 диверсионных </a:t>
            </a:r>
            <a:r>
              <a:rPr lang="ru-RU" dirty="0" smtClean="0"/>
              <a:t>патрулей.</a:t>
            </a:r>
          </a:p>
          <a:p>
            <a:pPr>
              <a:lnSpc>
                <a:spcPct val="120000"/>
              </a:lnSpc>
              <a:buClr>
                <a:schemeClr val="tx1"/>
              </a:buClr>
            </a:pPr>
            <a:r>
              <a:rPr lang="ru-RU" dirty="0" smtClean="0"/>
              <a:t>Существовали </a:t>
            </a:r>
            <a:r>
              <a:rPr lang="ru-RU" dirty="0"/>
              <a:t>специальные организации, занимающиеся разведкой и диверсиями. В апреле 1940 года возник Союз Расплаты (</a:t>
            </a:r>
            <a:r>
              <a:rPr lang="ru-RU" dirty="0" err="1"/>
              <a:t>Звёнзек</a:t>
            </a:r>
            <a:r>
              <a:rPr lang="ru-RU" dirty="0"/>
              <a:t> </a:t>
            </a:r>
            <a:r>
              <a:rPr lang="ru-RU" dirty="0" err="1"/>
              <a:t>Одвету</a:t>
            </a:r>
            <a:r>
              <a:rPr lang="ru-RU" dirty="0"/>
              <a:t> — </a:t>
            </a:r>
            <a:r>
              <a:rPr lang="ru-RU" dirty="0" err="1"/>
              <a:t>Związek</a:t>
            </a:r>
            <a:r>
              <a:rPr lang="ru-RU" dirty="0"/>
              <a:t> </a:t>
            </a:r>
            <a:r>
              <a:rPr lang="ru-RU" dirty="0" err="1"/>
              <a:t>Odwetu</a:t>
            </a:r>
            <a:r>
              <a:rPr lang="ru-RU" dirty="0"/>
              <a:t>), преобразован позже в Комендатуру диверсии «</a:t>
            </a:r>
            <a:r>
              <a:rPr lang="ru-RU" dirty="0" err="1"/>
              <a:t>Кедыв</a:t>
            </a:r>
            <a:r>
              <a:rPr lang="ru-RU" dirty="0"/>
              <a:t>» (</a:t>
            </a:r>
            <a:r>
              <a:rPr lang="ru-RU" dirty="0" err="1"/>
              <a:t>Komendę</a:t>
            </a:r>
            <a:r>
              <a:rPr lang="ru-RU" dirty="0"/>
              <a:t> </a:t>
            </a:r>
            <a:r>
              <a:rPr lang="ru-RU" dirty="0" err="1"/>
              <a:t>Dywersji</a:t>
            </a:r>
            <a:r>
              <a:rPr lang="ru-RU" dirty="0"/>
              <a:t> — «</a:t>
            </a:r>
            <a:r>
              <a:rPr lang="ru-RU" dirty="0" err="1"/>
              <a:t>Kedyw</a:t>
            </a:r>
            <a:r>
              <a:rPr lang="ru-RU" dirty="0"/>
              <a:t>»), которые действовали на </a:t>
            </a:r>
            <a:r>
              <a:rPr lang="ru-RU" dirty="0" smtClean="0"/>
              <a:t>центральном </a:t>
            </a:r>
            <a:r>
              <a:rPr lang="ru-RU" dirty="0"/>
              <a:t>уровне и в каждой области. В </a:t>
            </a:r>
            <a:r>
              <a:rPr lang="ru-RU" dirty="0" smtClean="0"/>
              <a:t>сентябре </a:t>
            </a:r>
            <a:r>
              <a:rPr lang="ru-RU" dirty="0"/>
              <a:t>1941 года была </a:t>
            </a:r>
            <a:r>
              <a:rPr lang="ru-RU" dirty="0" smtClean="0"/>
              <a:t>создана </a:t>
            </a:r>
            <a:r>
              <a:rPr lang="ru-RU" dirty="0"/>
              <a:t>организация </a:t>
            </a:r>
            <a:r>
              <a:rPr lang="ru-RU" dirty="0" smtClean="0"/>
              <a:t>«</a:t>
            </a:r>
            <a:r>
              <a:rPr lang="ru-RU" dirty="0" err="1"/>
              <a:t>Вахляж</a:t>
            </a:r>
            <a:r>
              <a:rPr lang="ru-RU" dirty="0"/>
              <a:t>» («</a:t>
            </a:r>
            <a:r>
              <a:rPr lang="ru-RU" dirty="0" err="1"/>
              <a:t>Wachlarz</a:t>
            </a:r>
            <a:r>
              <a:rPr lang="ru-RU" dirty="0"/>
              <a:t>», «Веер»), занимающаяся </a:t>
            </a:r>
            <a:r>
              <a:rPr lang="ru-RU" dirty="0" smtClean="0"/>
              <a:t>разведкой </a:t>
            </a:r>
            <a:r>
              <a:rPr lang="ru-RU" dirty="0"/>
              <a:t>и диверсией на оккупированных немцами территориях </a:t>
            </a:r>
            <a:r>
              <a:rPr lang="ru-RU" dirty="0" smtClean="0"/>
              <a:t>СССР.</a:t>
            </a:r>
          </a:p>
          <a:p>
            <a:pPr>
              <a:lnSpc>
                <a:spcPct val="120000"/>
              </a:lnSpc>
              <a:buClr>
                <a:schemeClr val="tx1"/>
              </a:buClr>
            </a:pPr>
            <a:r>
              <a:rPr lang="ru-RU" dirty="0" smtClean="0"/>
              <a:t>Наибольшими </a:t>
            </a:r>
            <a:r>
              <a:rPr lang="ru-RU" dirty="0"/>
              <a:t>силами АК обладала летом 1944 года, когда она насчитывала около 380 тыс. человек, в том числе 10 тыс. офицеров.</a:t>
            </a:r>
            <a:endParaRPr lang="ru-RU" sz="2400" b="0" i="0" dirty="0">
              <a:solidFill>
                <a:schemeClr val="tx1"/>
              </a:solidFill>
              <a:latin typeface="Century"/>
              <a:ea typeface="+mn-ea"/>
              <a:cs typeface="+mn-cs"/>
            </a:endParaRPr>
          </a:p>
        </p:txBody>
      </p:sp>
      <p:sp>
        <p:nvSpPr>
          <p:cNvPr id="3" name="Заголовок 2"/>
          <p:cNvSpPr>
            <a:spLocks noGrp="1"/>
          </p:cNvSpPr>
          <p:nvPr>
            <p:ph type="title"/>
          </p:nvPr>
        </p:nvSpPr>
        <p:spPr>
          <a:xfrm>
            <a:off x="1341884" y="0"/>
            <a:ext cx="9601200" cy="1143000"/>
          </a:xfrm>
        </p:spPr>
        <p:txBody>
          <a:bodyP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ru-RU" b="1" dirty="0">
                <a:ln/>
                <a:solidFill>
                  <a:schemeClr val="accent3"/>
                </a:solidFill>
              </a:rPr>
              <a:t>Силы</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26660" y="1196752"/>
            <a:ext cx="3757494" cy="2736304"/>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48180212"/>
      </p:ext>
    </p:extLst>
  </p:cSld>
  <p:clrMapOvr>
    <a:masterClrMapping/>
  </p:clrMapOvr>
  <p:transition spd="slow">
    <p:pull/>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65820" y="-243408"/>
            <a:ext cx="10561240" cy="1143000"/>
          </a:xfrm>
        </p:spPr>
        <p:txBody>
          <a:bodyP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ru-RU" b="1" dirty="0">
                <a:ln/>
                <a:solidFill>
                  <a:schemeClr val="accent3"/>
                </a:solidFill>
              </a:rPr>
              <a:t>Операция «Буря» и Варшавское восстание</a:t>
            </a:r>
          </a:p>
        </p:txBody>
      </p:sp>
      <p:sp>
        <p:nvSpPr>
          <p:cNvPr id="3" name="Прямоугольник 2"/>
          <p:cNvSpPr/>
          <p:nvPr/>
        </p:nvSpPr>
        <p:spPr>
          <a:xfrm>
            <a:off x="189756" y="908720"/>
            <a:ext cx="8208912" cy="5632311"/>
          </a:xfrm>
          <a:prstGeom prst="rect">
            <a:avLst/>
          </a:prstGeom>
        </p:spPr>
        <p:txBody>
          <a:bodyPr wrap="square">
            <a:spAutoFit/>
          </a:bodyPr>
          <a:lstStyle/>
          <a:p>
            <a:pPr indent="265113"/>
            <a:r>
              <a:rPr lang="ru-RU" dirty="0"/>
              <a:t>Приказ о начале восстания в Варшаве был отдан 31 июля, когда передовые силы Красной Армии приближались к расположенному на восточном берегу Вислы варшавскому району Прага. К операции, которая началась после обеда 1 августа под командованием коменданта варшавской области полковника Антони </a:t>
            </a:r>
            <a:r>
              <a:rPr lang="ru-RU" dirty="0" err="1"/>
              <a:t>Хрустеля</a:t>
            </a:r>
            <a:r>
              <a:rPr lang="ru-RU" dirty="0"/>
              <a:t> (псевдоним «Монтер») приступили приблизительно 23 тыс. солдат АК, из которых только часть была вооружена. В течение первых дней боев повстанцы захватили много стратегически важных объектов и со временем их число увеличилось до 34 тыс.</a:t>
            </a:r>
          </a:p>
          <a:p>
            <a:pPr indent="265113"/>
            <a:r>
              <a:rPr lang="ru-RU" dirty="0" smtClean="0"/>
              <a:t>Однако </a:t>
            </a:r>
            <a:r>
              <a:rPr lang="ru-RU" dirty="0"/>
              <a:t>им не удалось полностью вытеснить немцев из центра города, а также овладеть главными коммуникациями и мостами. 16-тысячный немецкий гарнизон был усилен и 5 августа немцы начали контратаку с помощью танков, тяжелой артиллерии и ударной авиации. В первом из взятых районов (Воля) было совершено массовое убийство жителей, оно повторилось ещё несколько раз. Атакующие немецкие колонны разделили Варшаву на «повстанческие острова», между которыми удерживалась связь через переходы в подвалах и через подземные коммуникации. На этой территории власть захватила польская администрация, издавались газеты, действовало радио («</a:t>
            </a:r>
            <a:r>
              <a:rPr lang="ru-RU" dirty="0" err="1"/>
              <a:t>Блыскавица</a:t>
            </a:r>
            <a:r>
              <a:rPr lang="ru-RU" dirty="0"/>
              <a:t>» — «</a:t>
            </a:r>
            <a:r>
              <a:rPr lang="ru-RU" dirty="0" err="1"/>
              <a:t>Błyskawica</a:t>
            </a:r>
            <a:r>
              <a:rPr lang="ru-RU" dirty="0"/>
              <a:t>») и городские службы.</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86700" y="1052736"/>
            <a:ext cx="3273152" cy="2405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8811108" y="3497587"/>
            <a:ext cx="3024336" cy="1200329"/>
          </a:xfrm>
          <a:prstGeom prst="rect">
            <a:avLst/>
          </a:prstGeom>
        </p:spPr>
        <p:txBody>
          <a:bodyPr wrap="square">
            <a:spAutoFit/>
          </a:bodyPr>
          <a:lstStyle/>
          <a:p>
            <a:pPr algn="ctr"/>
            <a:r>
              <a:rPr lang="ru-RU" dirty="0"/>
              <a:t>Повстанцы-</a:t>
            </a:r>
            <a:r>
              <a:rPr lang="ru-RU" dirty="0" err="1"/>
              <a:t>харцеры</a:t>
            </a:r>
            <a:r>
              <a:rPr lang="ru-RU" dirty="0"/>
              <a:t> </a:t>
            </a:r>
            <a:endParaRPr lang="ru-RU" dirty="0" smtClean="0"/>
          </a:p>
          <a:p>
            <a:pPr algn="ctr"/>
            <a:r>
              <a:rPr lang="ru-RU" dirty="0" smtClean="0"/>
              <a:t>Армии </a:t>
            </a:r>
            <a:r>
              <a:rPr lang="ru-RU" dirty="0" err="1"/>
              <a:t>Крайова</a:t>
            </a:r>
            <a:r>
              <a:rPr lang="ru-RU" dirty="0"/>
              <a:t> </a:t>
            </a:r>
            <a:endParaRPr lang="ru-RU" dirty="0" smtClean="0"/>
          </a:p>
          <a:p>
            <a:pPr algn="ctr"/>
            <a:r>
              <a:rPr lang="ru-RU" dirty="0" smtClean="0"/>
              <a:t>во </a:t>
            </a:r>
            <a:r>
              <a:rPr lang="ru-RU" dirty="0"/>
              <a:t>время Варшавского </a:t>
            </a:r>
            <a:endParaRPr lang="ru-RU" dirty="0" smtClean="0"/>
          </a:p>
          <a:p>
            <a:pPr algn="ctr"/>
            <a:r>
              <a:rPr lang="ru-RU" dirty="0" smtClean="0"/>
              <a:t>восстания </a:t>
            </a:r>
            <a:r>
              <a:rPr lang="ru-RU" dirty="0"/>
              <a:t>1944 года</a:t>
            </a:r>
          </a:p>
        </p:txBody>
      </p:sp>
    </p:spTree>
    <p:extLst>
      <p:ext uri="{BB962C8B-B14F-4D97-AF65-F5344CB8AC3E}">
        <p14:creationId xmlns:p14="http://schemas.microsoft.com/office/powerpoint/2010/main" val="3309861938"/>
      </p:ext>
    </p:extLst>
  </p:cSld>
  <p:clrMapOvr>
    <a:masterClrMapping/>
  </p:clrMapOvr>
  <p:transition spd="slow">
    <p:pull/>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751" y="260648"/>
            <a:ext cx="12188825" cy="6463308"/>
          </a:xfrm>
          <a:prstGeom prst="rect">
            <a:avLst/>
          </a:prstGeom>
        </p:spPr>
        <p:txBody>
          <a:bodyPr wrap="square">
            <a:spAutoFit/>
          </a:bodyPr>
          <a:lstStyle/>
          <a:p>
            <a:pPr indent="265113"/>
            <a:r>
              <a:rPr lang="ru-RU" dirty="0"/>
              <a:t>Предполагалось, что бои будут продолжаться несколько дней до прихода Красной Армии. Наступление последней, однако, было прекращено ещё до начала восстания (ввиду контрудара немцев) и так и не было возобновлено, несмотря на просьбы премьера правительства в изгнании Станислава </a:t>
            </a:r>
            <a:r>
              <a:rPr lang="ru-RU" dirty="0" err="1"/>
              <a:t>Миколайчика</a:t>
            </a:r>
            <a:r>
              <a:rPr lang="ru-RU" dirty="0"/>
              <a:t>. Более того, Сталин не согласился даже на посадку союзнических транспортных самолетов на советских </a:t>
            </a:r>
            <a:r>
              <a:rPr lang="ru-RU" dirty="0" smtClean="0"/>
              <a:t>аэродромах, </a:t>
            </a:r>
            <a:r>
              <a:rPr lang="ru-RU" dirty="0"/>
              <a:t>что практически сделало невозможным поставлять помощь повстанцам воздушным путём, так как ближайшие военные базы находились на юге Италии и в Великобритании. Только в середине сентября, когда восстание приближалось к концу, американской авиацией был осуществлен единственный массовый сброс оружия и боеприпасов, из которого повстанцы перехватили только 47 тонн, а Красная Армия продвинулась до Вислы и заняла Прагу (предместье Варшавы</a:t>
            </a:r>
            <a:r>
              <a:rPr lang="ru-RU" dirty="0" smtClean="0"/>
              <a:t>).</a:t>
            </a:r>
            <a:endParaRPr lang="ru-RU" dirty="0"/>
          </a:p>
          <a:p>
            <a:pPr indent="265113"/>
            <a:r>
              <a:rPr lang="ru-RU" dirty="0"/>
              <a:t>Бои продолжались, росло число жертв среди гражданского населения, не хватало продовольствия, медикаментов и воды. Эту ситуацию не изменило ни занятие Красной Армией района Праги, ни неудачные попытки 1-й армии Войска Польского под командованием генерала </a:t>
            </a:r>
            <a:r>
              <a:rPr lang="ru-RU" dirty="0" err="1"/>
              <a:t>З.Берлинга</a:t>
            </a:r>
            <a:r>
              <a:rPr lang="ru-RU" dirty="0"/>
              <a:t> форсировать Вислу и занять плацдармы в Варшаве</a:t>
            </a:r>
            <a:r>
              <a:rPr lang="ru-RU" dirty="0" smtClean="0"/>
              <a:t>.</a:t>
            </a:r>
            <a:endParaRPr lang="ru-RU" dirty="0"/>
          </a:p>
          <a:p>
            <a:pPr indent="265113"/>
            <a:r>
              <a:rPr lang="ru-RU" dirty="0"/>
              <a:t>2 октября повстанцы капитулировали. Погибли 10 тыс. повстанцев, 17 тыс. попали в плен, 7 тыс. пропали без вести. Немцы также понесли значительные потери — погибли около 10 тыс. солдат, около 6 тыс. пропали без вести, немецкие войска потеряли 300 танков, пушек и бронеавтомобилей</a:t>
            </a:r>
            <a:r>
              <a:rPr lang="ru-RU" dirty="0" smtClean="0"/>
              <a:t>.</a:t>
            </a:r>
            <a:endParaRPr lang="ru-RU" dirty="0"/>
          </a:p>
          <a:p>
            <a:pPr indent="265113"/>
            <a:r>
              <a:rPr lang="ru-RU" dirty="0"/>
              <a:t>Погибло около 150 тысяч гражданского населения, большая часть города была разрушена (позже специальные немецкие бригады уничтожали уцелевшие здания), около 520 тысяч жителей были выгнаны из города</a:t>
            </a:r>
            <a:r>
              <a:rPr lang="ru-RU" dirty="0" smtClean="0"/>
              <a:t>.</a:t>
            </a:r>
            <a:endParaRPr lang="ru-RU" dirty="0"/>
          </a:p>
          <a:p>
            <a:pPr indent="265113"/>
            <a:r>
              <a:rPr lang="ru-RU" dirty="0"/>
              <a:t>Восстание не достигло ни военных, ни политических целей, но стало для поляков символом мужества и решительности в борьбе за независимость</a:t>
            </a:r>
            <a:r>
              <a:rPr lang="ru-RU" dirty="0" smtClean="0"/>
              <a:t>.</a:t>
            </a:r>
            <a:endParaRPr lang="ru-RU" dirty="0"/>
          </a:p>
          <a:p>
            <a:pPr indent="265113"/>
            <a:r>
              <a:rPr lang="ru-RU" dirty="0"/>
              <a:t>В результате поражения Варшавского восстания и в других операциях лета-осени 1944 г. общие потери АК составили около 100 тыс. человек. Около 50 тыс. оказалось в плену и в заключении.</a:t>
            </a:r>
          </a:p>
        </p:txBody>
      </p:sp>
    </p:spTree>
    <p:extLst>
      <p:ext uri="{BB962C8B-B14F-4D97-AF65-F5344CB8AC3E}">
        <p14:creationId xmlns:p14="http://schemas.microsoft.com/office/powerpoint/2010/main" val="1611437280"/>
      </p:ext>
    </p:extLst>
  </p:cSld>
  <p:clrMapOvr>
    <a:masterClrMapping/>
  </p:clrMapOvr>
  <p:transition spd="slow">
    <p:pull/>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7828" y="-243408"/>
            <a:ext cx="9601200" cy="1143000"/>
          </a:xfrm>
        </p:spPr>
        <p:txBody>
          <a:bodyP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ru-RU" b="1" dirty="0">
                <a:ln/>
                <a:solidFill>
                  <a:schemeClr val="accent3"/>
                </a:solidFill>
              </a:rPr>
              <a:t>Конец существования АК</a:t>
            </a:r>
          </a:p>
        </p:txBody>
      </p:sp>
      <p:sp>
        <p:nvSpPr>
          <p:cNvPr id="3" name="Прямоугольник 2"/>
          <p:cNvSpPr/>
          <p:nvPr/>
        </p:nvSpPr>
        <p:spPr>
          <a:xfrm>
            <a:off x="325760" y="1052736"/>
            <a:ext cx="11377264" cy="3416320"/>
          </a:xfrm>
          <a:prstGeom prst="rect">
            <a:avLst/>
          </a:prstGeom>
        </p:spPr>
        <p:txBody>
          <a:bodyPr wrap="square">
            <a:spAutoFit/>
          </a:bodyPr>
          <a:lstStyle/>
          <a:p>
            <a:pPr indent="265113"/>
            <a:r>
              <a:rPr lang="ru-RU" dirty="0"/>
              <a:t>Руководство польского подполья понимало невозможность продолжения широкомасштабной партизанской деятельности, направленной против ПКНО и </a:t>
            </a:r>
            <a:r>
              <a:rPr lang="ru-RU" dirty="0" err="1"/>
              <a:t>совестких</a:t>
            </a:r>
            <a:r>
              <a:rPr lang="ru-RU" dirty="0"/>
              <a:t> войск — как из-за предельной усталости населения от войны и понесенных в предшествующие годы огромных людских потерь, так и из-за репрессий со стороны войск НКВД и польских карательных органов. 19 января 1945 г. последний командующий АК Леопольд </a:t>
            </a:r>
            <a:r>
              <a:rPr lang="ru-RU" dirty="0" err="1"/>
              <a:t>Окулицкий</a:t>
            </a:r>
            <a:r>
              <a:rPr lang="ru-RU" dirty="0"/>
              <a:t> издал приказ о её роспуске</a:t>
            </a:r>
            <a:r>
              <a:rPr lang="ru-RU" dirty="0" smtClean="0"/>
              <a:t>.</a:t>
            </a:r>
            <a:endParaRPr lang="ru-RU" dirty="0"/>
          </a:p>
          <a:p>
            <a:pPr indent="265113"/>
            <a:r>
              <a:rPr lang="ru-RU" dirty="0"/>
              <a:t>В феврале 1945 года представители эмигрантского польского правительства, находившиеся в Польше, большинство делегатов Совета Национального единства (временного подпольного парламента) и руководители АК были приглашены генералом НКГБ Иваном Серовым на конференцию по поводу возможного вхождения представителей некоммунистических группировок во Временное правительство, которое поддерживалось Советским Союзом. Полякам были даны гарантии безопасности, однако их арестовали в </a:t>
            </a:r>
            <a:r>
              <a:rPr lang="ru-RU" dirty="0" err="1"/>
              <a:t>Прушкуве</a:t>
            </a:r>
            <a:r>
              <a:rPr lang="ru-RU" dirty="0"/>
              <a:t> 27 марта и доставили в Москву для допросов.</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4392" y="4203646"/>
            <a:ext cx="5239916" cy="2537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69856523"/>
      </p:ext>
    </p:extLst>
  </p:cSld>
  <p:clrMapOvr>
    <a:masterClrMapping/>
  </p:clrMapOvr>
  <p:transition spd="slow">
    <p:pull/>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 y="260648"/>
            <a:ext cx="12188825" cy="6186309"/>
          </a:xfrm>
          <a:prstGeom prst="rect">
            <a:avLst/>
          </a:prstGeom>
        </p:spPr>
        <p:txBody>
          <a:bodyPr wrap="square">
            <a:spAutoFit/>
          </a:bodyPr>
          <a:lstStyle/>
          <a:p>
            <a:pPr indent="354013"/>
            <a:r>
              <a:rPr lang="ru-RU" dirty="0"/>
              <a:t>21 июня 1945 г. 13 человек были приговорены Военной коллегией Верховного суда СССР к срокам заключения от 10 лет (</a:t>
            </a:r>
            <a:r>
              <a:rPr lang="ru-RU" dirty="0" err="1"/>
              <a:t>Окулицкий</a:t>
            </a:r>
            <a:r>
              <a:rPr lang="ru-RU" dirty="0"/>
              <a:t>) до 4 месяцев (смотри статью Процесс шестнадцати).</a:t>
            </a:r>
          </a:p>
          <a:p>
            <a:pPr indent="354013"/>
            <a:endParaRPr lang="ru-RU" dirty="0"/>
          </a:p>
          <a:p>
            <a:pPr indent="354013"/>
            <a:r>
              <a:rPr lang="ru-RU" dirty="0"/>
              <a:t>По данным Главного управления по делам военнопленных и интернированных МВД СССР, всего в Польше было арестовано и интернировано советскими органами 7448 бойцов и офицеров АК и 25 422 гражданских лиц. По данным архивов, в лагеря в Рязанской, Калининской и Новгородской областях поступило 8578 бойцов и офицеров АК. Кроме того, 644 человек содержались в лагере в </a:t>
            </a:r>
            <a:r>
              <a:rPr lang="ru-RU" dirty="0" err="1"/>
              <a:t>Молотовской</a:t>
            </a:r>
            <a:r>
              <a:rPr lang="ru-RU" dirty="0"/>
              <a:t> области, 439 человек — в лагере в Свердловской области, 59 человек — в лагере в Красноводске.</a:t>
            </a:r>
          </a:p>
          <a:p>
            <a:pPr indent="354013"/>
            <a:endParaRPr lang="ru-RU" dirty="0"/>
          </a:p>
          <a:p>
            <a:pPr indent="354013"/>
            <a:r>
              <a:rPr lang="ru-RU" dirty="0"/>
              <a:t>Приказ № 001301, подписанный Берией осенью 1945 г., предусматривал освобождение поляков, «осуждённых и задержанных за маловажные преступления и рядовых участников „Армии </a:t>
            </a:r>
            <a:r>
              <a:rPr lang="ru-RU" dirty="0" err="1"/>
              <a:t>крайовой</a:t>
            </a:r>
            <a:r>
              <a:rPr lang="ru-RU" dirty="0"/>
              <a:t>“».</a:t>
            </a:r>
          </a:p>
          <a:p>
            <a:pPr indent="354013"/>
            <a:endParaRPr lang="ru-RU" dirty="0"/>
          </a:p>
          <a:p>
            <a:pPr indent="354013"/>
            <a:r>
              <a:rPr lang="ru-RU" dirty="0"/>
              <a:t>26 июля 1947 г. было принято постановление Совета Министров СССР № 2641—816сс «Об освобождении и возвращении в Польшу польских граждан, находящихся на территории СССР под стражей». По состоянию на 30 августа 1947 г. на основании этого постановления было освобождено 2762 участников АК и 2487 так называемых «интернированных группы Б». Более 700 офицеров и бойцов АК умерли в советских лагерях</a:t>
            </a:r>
            <a:r>
              <a:rPr lang="ru-RU" dirty="0" smtClean="0"/>
              <a:t>.</a:t>
            </a:r>
          </a:p>
          <a:p>
            <a:pPr indent="354013"/>
            <a:r>
              <a:rPr lang="ru-RU" dirty="0"/>
              <a:t>Многие из освобожденных были вновь арестованы польскими органами государственной безопасности.</a:t>
            </a:r>
          </a:p>
          <a:p>
            <a:pPr indent="354013"/>
            <a:endParaRPr lang="ru-RU" dirty="0"/>
          </a:p>
          <a:p>
            <a:pPr indent="354013"/>
            <a:r>
              <a:rPr lang="ru-RU" dirty="0"/>
              <a:t>Часть бойцов АК в 1944—1945 годах вступила в вооружённую борьбу с коммунистическим режимом, установившимся в Польше, которую вела созданная 7 </a:t>
            </a:r>
            <a:r>
              <a:rPr lang="ru-RU" dirty="0" err="1"/>
              <a:t>Maя</a:t>
            </a:r>
            <a:r>
              <a:rPr lang="ru-RU" dirty="0"/>
              <a:t> 1945 на базе AK-NIE организация </a:t>
            </a:r>
            <a:r>
              <a:rPr lang="ru-RU" dirty="0" err="1"/>
              <a:t>Delegatura</a:t>
            </a:r>
            <a:r>
              <a:rPr lang="ru-RU" dirty="0"/>
              <a:t> </a:t>
            </a:r>
            <a:r>
              <a:rPr lang="ru-RU" dirty="0" err="1"/>
              <a:t>Sił</a:t>
            </a:r>
            <a:r>
              <a:rPr lang="ru-RU" dirty="0"/>
              <a:t> </a:t>
            </a:r>
            <a:r>
              <a:rPr lang="ru-RU" dirty="0" err="1"/>
              <a:t>Zbrojnych</a:t>
            </a:r>
            <a:r>
              <a:rPr lang="ru-RU" dirty="0"/>
              <a:t> (DSZ), a в сентябре 1945 г.- 1948 годах подпольная организация «Свобода и Независимость» (</a:t>
            </a:r>
            <a:r>
              <a:rPr lang="ru-RU" dirty="0" err="1"/>
              <a:t>WiN</a:t>
            </a:r>
            <a:r>
              <a:rPr lang="ru-RU" dirty="0"/>
              <a:t>).</a:t>
            </a:r>
          </a:p>
        </p:txBody>
      </p:sp>
    </p:spTree>
    <p:extLst>
      <p:ext uri="{BB962C8B-B14F-4D97-AF65-F5344CB8AC3E}">
        <p14:creationId xmlns:p14="http://schemas.microsoft.com/office/powerpoint/2010/main" val="3501823585"/>
      </p:ext>
    </p:extLst>
  </p:cSld>
  <p:clrMapOvr>
    <a:masterClrMapping/>
  </p:clrMapOvr>
  <p:transition spd="slow">
    <p:pull/>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7017" y="204704"/>
            <a:ext cx="7266385" cy="54497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4150196" y="5785170"/>
            <a:ext cx="4080028" cy="369332"/>
          </a:xfrm>
          <a:prstGeom prst="rect">
            <a:avLst/>
          </a:prstGeom>
        </p:spPr>
        <p:txBody>
          <a:bodyPr wrap="none">
            <a:spAutoFit/>
          </a:bodyPr>
          <a:lstStyle/>
          <a:p>
            <a:r>
              <a:rPr lang="ru-RU" dirty="0"/>
              <a:t>Ветераны АК. 11 ноября 2008 года.</a:t>
            </a:r>
          </a:p>
        </p:txBody>
      </p:sp>
    </p:spTree>
    <p:extLst>
      <p:ext uri="{BB962C8B-B14F-4D97-AF65-F5344CB8AC3E}">
        <p14:creationId xmlns:p14="http://schemas.microsoft.com/office/powerpoint/2010/main" val="3177906437"/>
      </p:ext>
    </p:extLst>
  </p:cSld>
  <p:clrMapOvr>
    <a:masterClrMapping/>
  </p:clrMapOvr>
  <p:transition spd="slow">
    <p:pull/>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25860" y="21206"/>
            <a:ext cx="9601200" cy="1143000"/>
          </a:xfrm>
        </p:spPr>
        <p:txBody>
          <a:bodyP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ru-RU" b="1" dirty="0" smtClean="0">
                <a:ln/>
                <a:solidFill>
                  <a:schemeClr val="accent3"/>
                </a:solidFill>
              </a:rPr>
              <a:t>Командиры</a:t>
            </a:r>
            <a:endParaRPr lang="ru-RU" b="1" dirty="0">
              <a:ln/>
              <a:solidFill>
                <a:schemeClr val="accent3"/>
              </a:solidFill>
            </a:endParaRPr>
          </a:p>
        </p:txBody>
      </p:sp>
      <p:sp>
        <p:nvSpPr>
          <p:cNvPr id="3" name="Прямоугольник 2"/>
          <p:cNvSpPr/>
          <p:nvPr/>
        </p:nvSpPr>
        <p:spPr>
          <a:xfrm>
            <a:off x="477788" y="1268760"/>
            <a:ext cx="10873208" cy="4401205"/>
          </a:xfrm>
          <a:prstGeom prst="rect">
            <a:avLst/>
          </a:prstGeom>
        </p:spPr>
        <p:txBody>
          <a:bodyPr wrap="square">
            <a:spAutoFit/>
          </a:bodyPr>
          <a:lstStyle/>
          <a:p>
            <a:pPr marL="342900" indent="-342900">
              <a:buFont typeface="Wingdings" pitchFamily="2" charset="2"/>
              <a:buChar char="v"/>
            </a:pPr>
            <a:r>
              <a:rPr lang="ru-RU" sz="2000" dirty="0"/>
              <a:t>14 февраля 1942 — 30 июня 1943: Стефан </a:t>
            </a:r>
            <a:r>
              <a:rPr lang="ru-RU" sz="2000" dirty="0" err="1"/>
              <a:t>Ровецкий</a:t>
            </a:r>
            <a:r>
              <a:rPr lang="ru-RU" sz="2000" dirty="0"/>
              <a:t> «Грот</a:t>
            </a:r>
            <a:r>
              <a:rPr lang="ru-RU" sz="2000" dirty="0" smtClean="0"/>
              <a:t>»</a:t>
            </a:r>
          </a:p>
          <a:p>
            <a:pPr marL="342900" indent="-342900">
              <a:buFont typeface="Wingdings" pitchFamily="2" charset="2"/>
              <a:buChar char="v"/>
            </a:pPr>
            <a:endParaRPr lang="ru-RU" sz="2000" dirty="0"/>
          </a:p>
          <a:p>
            <a:pPr marL="342900" indent="-342900">
              <a:buFont typeface="Wingdings" pitchFamily="2" charset="2"/>
              <a:buChar char="v"/>
            </a:pPr>
            <a:endParaRPr lang="ru-RU" sz="2000" dirty="0" smtClean="0"/>
          </a:p>
          <a:p>
            <a:pPr marL="342900" indent="-342900">
              <a:buFont typeface="Wingdings" pitchFamily="2" charset="2"/>
              <a:buChar char="v"/>
            </a:pPr>
            <a:endParaRPr lang="ru-RU" sz="2000" dirty="0"/>
          </a:p>
          <a:p>
            <a:pPr marL="342900" indent="-342900">
              <a:buFont typeface="Wingdings" pitchFamily="2" charset="2"/>
              <a:buChar char="v"/>
            </a:pPr>
            <a:endParaRPr lang="ru-RU" sz="2000" dirty="0" smtClean="0"/>
          </a:p>
          <a:p>
            <a:pPr marL="342900" indent="-342900">
              <a:buFont typeface="Wingdings" pitchFamily="2" charset="2"/>
              <a:buChar char="v"/>
            </a:pPr>
            <a:endParaRPr lang="ru-RU" sz="2000" dirty="0"/>
          </a:p>
          <a:p>
            <a:pPr marL="342900" indent="-342900">
              <a:buFont typeface="Wingdings" pitchFamily="2" charset="2"/>
              <a:buChar char="v"/>
            </a:pPr>
            <a:r>
              <a:rPr lang="ru-RU" sz="2000" dirty="0"/>
              <a:t>30 июня 1943 — 2 октября 1944: </a:t>
            </a:r>
            <a:r>
              <a:rPr lang="ru-RU" sz="2000" dirty="0" err="1"/>
              <a:t>Тадеуш</a:t>
            </a:r>
            <a:r>
              <a:rPr lang="ru-RU" sz="2000" dirty="0"/>
              <a:t> Бур-</a:t>
            </a:r>
            <a:r>
              <a:rPr lang="ru-RU" sz="2000" dirty="0" err="1"/>
              <a:t>Коморовский</a:t>
            </a:r>
            <a:r>
              <a:rPr lang="ru-RU" sz="2000" dirty="0"/>
              <a:t> «Бур</a:t>
            </a:r>
            <a:r>
              <a:rPr lang="ru-RU" sz="2000" dirty="0" smtClean="0"/>
              <a:t>»</a:t>
            </a:r>
          </a:p>
          <a:p>
            <a:pPr marL="342900" indent="-342900">
              <a:buFont typeface="Wingdings" pitchFamily="2" charset="2"/>
              <a:buChar char="v"/>
            </a:pPr>
            <a:endParaRPr lang="ru-RU" sz="2000" dirty="0"/>
          </a:p>
          <a:p>
            <a:pPr marL="342900" indent="-342900">
              <a:buFont typeface="Wingdings" pitchFamily="2" charset="2"/>
              <a:buChar char="v"/>
            </a:pPr>
            <a:endParaRPr lang="ru-RU" sz="2000" dirty="0" smtClean="0"/>
          </a:p>
          <a:p>
            <a:pPr marL="342900" indent="-342900">
              <a:buFont typeface="Wingdings" pitchFamily="2" charset="2"/>
              <a:buChar char="v"/>
            </a:pPr>
            <a:endParaRPr lang="ru-RU" sz="2000" dirty="0"/>
          </a:p>
          <a:p>
            <a:pPr marL="342900" indent="-342900">
              <a:buFont typeface="Wingdings" pitchFamily="2" charset="2"/>
              <a:buChar char="v"/>
            </a:pPr>
            <a:endParaRPr lang="ru-RU" sz="2000" dirty="0" smtClean="0"/>
          </a:p>
          <a:p>
            <a:pPr marL="342900" indent="-342900">
              <a:buFont typeface="Wingdings" pitchFamily="2" charset="2"/>
              <a:buChar char="v"/>
            </a:pPr>
            <a:endParaRPr lang="ru-RU" sz="2000" dirty="0"/>
          </a:p>
          <a:p>
            <a:pPr marL="342900" indent="-342900">
              <a:buFont typeface="Wingdings" pitchFamily="2" charset="2"/>
              <a:buChar char="v"/>
            </a:pPr>
            <a:r>
              <a:rPr lang="ru-RU" sz="2000" dirty="0"/>
              <a:t>2 октября 1944 — 19 января 1945: </a:t>
            </a:r>
            <a:endParaRPr lang="ru-RU" sz="2000" dirty="0" smtClean="0"/>
          </a:p>
          <a:p>
            <a:r>
              <a:rPr lang="ru-RU" sz="2000" dirty="0"/>
              <a:t> </a:t>
            </a:r>
            <a:r>
              <a:rPr lang="ru-RU" sz="2000" dirty="0" smtClean="0"/>
              <a:t>  Леопольд </a:t>
            </a:r>
            <a:r>
              <a:rPr lang="ru-RU" sz="2000" dirty="0" err="1"/>
              <a:t>Окулицкий</a:t>
            </a:r>
            <a:r>
              <a:rPr lang="ru-RU" sz="2000" dirty="0"/>
              <a:t> «Медвежонок</a:t>
            </a:r>
            <a:r>
              <a:rPr lang="ru-RU" sz="2000" dirty="0" smtClean="0"/>
              <a:t>»</a:t>
            </a:r>
            <a:endParaRPr lang="ru-RU" sz="2000"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66549" y="332656"/>
            <a:ext cx="1561492" cy="2304256"/>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42549" y="2780928"/>
            <a:ext cx="1524000" cy="21336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74532" y="4005064"/>
            <a:ext cx="1704975" cy="268605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24589082"/>
      </p:ext>
    </p:extLst>
  </p:cSld>
  <p:clrMapOvr>
    <a:masterClrMapping/>
  </p:clrMapOvr>
  <p:transition spd="slow">
    <p:pull/>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142582" y="2967335"/>
            <a:ext cx="9903673" cy="923330"/>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ru-RU" sz="5400" b="1" cap="none" spc="0" dirty="0" smtClean="0">
                <a:ln/>
                <a:solidFill>
                  <a:schemeClr val="accent3"/>
                </a:solidFill>
                <a:effectLst/>
              </a:rPr>
              <a:t>СПАСИБО ЗА ВНИМАНИЕ!</a:t>
            </a:r>
            <a:endParaRPr lang="ru-RU" sz="5400" b="1" cap="none" spc="0" dirty="0">
              <a:ln/>
              <a:solidFill>
                <a:schemeClr val="accent3"/>
              </a:solidFill>
              <a:effectLst/>
            </a:endParaRPr>
          </a:p>
        </p:txBody>
      </p:sp>
    </p:spTree>
    <p:extLst>
      <p:ext uri="{BB962C8B-B14F-4D97-AF65-F5344CB8AC3E}">
        <p14:creationId xmlns:p14="http://schemas.microsoft.com/office/powerpoint/2010/main" val="3104405961"/>
      </p:ext>
    </p:extLst>
  </p:cSld>
  <p:clrMapOvr>
    <a:masterClrMapping/>
  </p:clrMapOvr>
  <p:transition spd="slow">
    <p:pull/>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1341884" y="-99392"/>
            <a:ext cx="9601200" cy="1143000"/>
          </a:xfrm>
        </p:spPr>
        <p:txBody>
          <a:bodyP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ru-RU" b="1" dirty="0">
                <a:ln/>
                <a:solidFill>
                  <a:schemeClr val="accent3"/>
                </a:solidFill>
              </a:rPr>
              <a:t>Борьба против нацистов в Польше</a:t>
            </a:r>
          </a:p>
        </p:txBody>
      </p:sp>
      <p:sp>
        <p:nvSpPr>
          <p:cNvPr id="10" name="Прямоугольник 9"/>
          <p:cNvSpPr/>
          <p:nvPr/>
        </p:nvSpPr>
        <p:spPr>
          <a:xfrm>
            <a:off x="477788" y="1124744"/>
            <a:ext cx="8158981" cy="5078313"/>
          </a:xfrm>
          <a:prstGeom prst="rect">
            <a:avLst/>
          </a:prstGeom>
        </p:spPr>
        <p:txBody>
          <a:bodyPr wrap="square">
            <a:spAutoFit/>
          </a:bodyPr>
          <a:lstStyle/>
          <a:p>
            <a:r>
              <a:rPr lang="ru-RU" dirty="0" smtClean="0"/>
              <a:t>    В </a:t>
            </a:r>
            <a:r>
              <a:rPr lang="ru-RU" dirty="0"/>
              <a:t>период с 1 января 1941 года по 30 июня 1944 года в рамках текущей вооружённой борьбы части АК и подчинённые им пустили под откос 732 поезда, подожгли 443 транспорта, уничтожили около 4,3 тыс. транспортных средств, сожгли 130 складов с оружием и снаряжением, повредили 19 тыс. вагонов и около 6,9 тыс. локомотивов, подожгли 1,2 тыс. бензоцистерн, взорвали 40 железнодорожных мостов, уничтожили 5 нефтяных скважин, заморозили 3 крупные доменные печи, провели около 25 тыс. диверсионных акций на военных заводах, совершили около 5,7 тыс. покушений на немцев и сотрудничавших с ними поляков, освободили заключённых из 16 тюрем. Партизанские отряды, действовавшие с 1943 года, провели свыше 170 стычек, уничтожив свыше тысячи немцев.</a:t>
            </a:r>
          </a:p>
          <a:p>
            <a:endParaRPr lang="ru-RU" dirty="0"/>
          </a:p>
          <a:p>
            <a:r>
              <a:rPr lang="ru-RU" dirty="0" smtClean="0"/>
              <a:t>     АК </a:t>
            </a:r>
            <a:r>
              <a:rPr lang="ru-RU" dirty="0"/>
              <a:t>организовала конспиративные группы в некоторых концентрационных лагерях (включая Освенцим) и среди насильственно сосланных в Германию на принудительные работы поляков. Она оказывала также помощь бежавшим из плена союзническим военнопленным. </a:t>
            </a:r>
          </a:p>
        </p:txBody>
      </p:sp>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10636" y="3663900"/>
            <a:ext cx="3832689" cy="2539157"/>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Прямоугольник 10"/>
          <p:cNvSpPr/>
          <p:nvPr/>
        </p:nvSpPr>
        <p:spPr>
          <a:xfrm>
            <a:off x="5850500" y="6211669"/>
            <a:ext cx="6092825" cy="646331"/>
          </a:xfrm>
          <a:prstGeom prst="rect">
            <a:avLst/>
          </a:prstGeom>
        </p:spPr>
        <p:txBody>
          <a:bodyPr>
            <a:spAutoFit/>
          </a:bodyPr>
          <a:lstStyle/>
          <a:p>
            <a:pPr algn="r"/>
            <a:r>
              <a:rPr lang="ru-RU" dirty="0"/>
              <a:t>Солдаты батальона «</a:t>
            </a:r>
            <a:r>
              <a:rPr lang="ru-RU" dirty="0" err="1"/>
              <a:t>Zośka</a:t>
            </a:r>
            <a:r>
              <a:rPr lang="ru-RU" dirty="0"/>
              <a:t>» </a:t>
            </a:r>
            <a:endParaRPr lang="ru-RU" dirty="0" smtClean="0"/>
          </a:p>
          <a:p>
            <a:pPr algn="r"/>
            <a:r>
              <a:rPr lang="ru-RU" dirty="0" smtClean="0"/>
              <a:t>на </a:t>
            </a:r>
            <a:r>
              <a:rPr lang="ru-RU" dirty="0"/>
              <a:t>трофейной «Пантере». </a:t>
            </a:r>
          </a:p>
        </p:txBody>
      </p:sp>
    </p:spTree>
    <p:extLst>
      <p:ext uri="{BB962C8B-B14F-4D97-AF65-F5344CB8AC3E}">
        <p14:creationId xmlns:p14="http://schemas.microsoft.com/office/powerpoint/2010/main" val="1169932064"/>
      </p:ext>
    </p:extLst>
  </p:cSld>
  <p:clrMapOvr>
    <a:masterClrMapping/>
  </p:clrMapOvr>
  <p:transition spd="slow">
    <p:pull/>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189756" y="260648"/>
            <a:ext cx="11881320" cy="3693319"/>
          </a:xfrm>
          <a:prstGeom prst="rect">
            <a:avLst/>
          </a:prstGeom>
        </p:spPr>
        <p:txBody>
          <a:bodyPr wrap="square">
            <a:spAutoFit/>
          </a:bodyPr>
          <a:lstStyle/>
          <a:p>
            <a:pPr indent="442913"/>
            <a:r>
              <a:rPr lang="ru-RU" dirty="0"/>
              <a:t>АК поддерживала — по радио и через курьеров — связь с эмигрантским правительством Польши и штабом Верховного Главнокомандующего. Действовали постоянные </a:t>
            </a:r>
            <a:r>
              <a:rPr lang="ru-RU" dirty="0" err="1"/>
              <a:t>перебросочные</a:t>
            </a:r>
            <a:r>
              <a:rPr lang="ru-RU" dirty="0"/>
              <a:t> базы (важнейшая в Будапеште) и курьерские каналы. В частности, сотрудник Бюро информации и пропаганды Ян Карский в 1942 г. добрался до Великобритании и доставил доклад об уничтожении нацистами евреев в Польше. С февраля 1942 года в Польшу было заброшено 316 подготовленных британским Управлением специальных операций польских разведчиков и диверсантов, которых называли «</a:t>
            </a:r>
            <a:r>
              <a:rPr lang="ru-RU" dirty="0" err="1"/>
              <a:t>тихотемни</a:t>
            </a:r>
            <a:r>
              <a:rPr lang="ru-RU" dirty="0"/>
              <a:t>» (</a:t>
            </a:r>
            <a:r>
              <a:rPr lang="ru-RU" dirty="0" err="1"/>
              <a:t>cichociemni</a:t>
            </a:r>
            <a:r>
              <a:rPr lang="ru-RU" dirty="0" smtClean="0"/>
              <a:t>).</a:t>
            </a:r>
            <a:endParaRPr lang="ru-RU" dirty="0"/>
          </a:p>
          <a:p>
            <a:pPr indent="442913"/>
            <a:r>
              <a:rPr lang="ru-RU" dirty="0"/>
              <a:t>Наиболее эффектным достижением разведки АК была разработка исследовательского центра и заводов в </a:t>
            </a:r>
            <a:r>
              <a:rPr lang="ru-RU" dirty="0" err="1"/>
              <a:t>Пенемюнде</a:t>
            </a:r>
            <a:r>
              <a:rPr lang="ru-RU" dirty="0"/>
              <a:t>, на которых собирали ракеты Фау-1 и Фау-2. Первая информация о происходившем там была получена осенью 1942 г., а в марте 1943 года был отправлен в Лондон подробный рапорт. Это позволило англичанам провести массированную бомбовую атаку (17/18 августа 1943 г.), что на много месяцев приостановило планы создания «чудо-оружия». В 1944 году разведке АК удалось перехватить ракету Фау-2, которая не взорвалась во время учений и передать её фрагменты в Лондон</a:t>
            </a:r>
            <a:r>
              <a:rPr lang="ru-RU" dirty="0" smtClean="0"/>
              <a:t>. </a:t>
            </a:r>
            <a:endParaRPr lang="ru-RU"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3852" y="3953968"/>
            <a:ext cx="4001418" cy="2662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Прямоугольник 5"/>
          <p:cNvSpPr/>
          <p:nvPr/>
        </p:nvSpPr>
        <p:spPr>
          <a:xfrm>
            <a:off x="5055270" y="5100683"/>
            <a:ext cx="843501" cy="369332"/>
          </a:xfrm>
          <a:prstGeom prst="rect">
            <a:avLst/>
          </a:prstGeom>
        </p:spPr>
        <p:txBody>
          <a:bodyPr wrap="none">
            <a:spAutoFit/>
          </a:bodyPr>
          <a:lstStyle/>
          <a:p>
            <a:r>
              <a:rPr lang="ru-RU" dirty="0"/>
              <a:t>Фау-1</a:t>
            </a:r>
          </a:p>
        </p:txBody>
      </p:sp>
    </p:spTree>
    <p:extLst>
      <p:ext uri="{BB962C8B-B14F-4D97-AF65-F5344CB8AC3E}">
        <p14:creationId xmlns:p14="http://schemas.microsoft.com/office/powerpoint/2010/main" val="232995028"/>
      </p:ext>
    </p:extLst>
  </p:cSld>
  <p:clrMapOvr>
    <a:masterClrMapping/>
  </p:clrMapOvr>
  <p:transition spd="slow">
    <p:pull/>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261764" y="332656"/>
            <a:ext cx="11737303" cy="6186309"/>
          </a:xfrm>
          <a:prstGeom prst="rect">
            <a:avLst/>
          </a:prstGeom>
        </p:spPr>
        <p:txBody>
          <a:bodyPr wrap="square">
            <a:spAutoFit/>
          </a:bodyPr>
          <a:lstStyle/>
          <a:p>
            <a:pPr indent="354013"/>
            <a:r>
              <a:rPr lang="ru-RU" dirty="0"/>
              <a:t>Значимую роль в военных действиях сыграли разведывательные данные, касающиеся расположения фабрик бензина (Операция «Синтеза» — «</a:t>
            </a:r>
            <a:r>
              <a:rPr lang="ru-RU" dirty="0" err="1"/>
              <a:t>Synteza</a:t>
            </a:r>
            <a:r>
              <a:rPr lang="ru-RU" dirty="0"/>
              <a:t>»), а также военных сооружений на территории Германии и Польши. Передавалась также информация, касавшаяся концентрационных лагерей и лагерей смерти. Союзники высоко ценили материалы, передаваемые поляками.</a:t>
            </a:r>
          </a:p>
          <a:p>
            <a:pPr indent="354013"/>
            <a:endParaRPr lang="ru-RU" dirty="0"/>
          </a:p>
          <a:p>
            <a:pPr indent="354013"/>
            <a:r>
              <a:rPr lang="ru-RU" dirty="0"/>
              <a:t>В итоге с середины 1940 года до конца 1943 г. (для более позднего периода нет данных) из польской разведывательной сети было передано союзникам свыше 26 тыс. рапортов, а также несколько тысяч расшифрованных немецких депеш.</a:t>
            </a:r>
          </a:p>
          <a:p>
            <a:pPr indent="354013"/>
            <a:endParaRPr lang="ru-RU" dirty="0"/>
          </a:p>
          <a:p>
            <a:pPr indent="354013"/>
            <a:r>
              <a:rPr lang="ru-RU" dirty="0"/>
              <a:t>АК осуществляла широкомасштабную </a:t>
            </a:r>
            <a:r>
              <a:rPr lang="ru-RU" dirty="0" err="1"/>
              <a:t>антинемецкую</a:t>
            </a:r>
            <a:r>
              <a:rPr lang="ru-RU" dirty="0"/>
              <a:t> подпольную пропаганду: были изданы около 250 газет, в том числе конспиративная газета «Информационный Бюллетень» («</a:t>
            </a:r>
            <a:r>
              <a:rPr lang="ru-RU" dirty="0" err="1"/>
              <a:t>Biuletyn</a:t>
            </a:r>
            <a:r>
              <a:rPr lang="ru-RU" dirty="0"/>
              <a:t> </a:t>
            </a:r>
            <a:r>
              <a:rPr lang="ru-RU" dirty="0" err="1"/>
              <a:t>Informacyjny</a:t>
            </a:r>
            <a:r>
              <a:rPr lang="ru-RU" dirty="0"/>
              <a:t>»), который публиковался с 5 ноября 1939 года по январь 1945 года Также проводилась пропагандистская акция, направленная на немецких солдат (Акция «Н»).</a:t>
            </a:r>
          </a:p>
          <a:p>
            <a:pPr indent="354013"/>
            <a:endParaRPr lang="ru-RU" dirty="0"/>
          </a:p>
          <a:p>
            <a:pPr indent="354013"/>
            <a:r>
              <a:rPr lang="ru-RU" dirty="0"/>
              <a:t>К наиболее эффектным операциям АК относятся: повреждение железнодорожного узла в Варшаве (7/8 октября 1942 года), освобождение узников в Пинске (18 января 1943 года), взрыв на вокзале в Берлине (15 февраля 1943 г.), освобождение узников в центре Варшавы (акция под Арсеналом, 26 марта 1943 г.), покушение на Франца </a:t>
            </a:r>
            <a:r>
              <a:rPr lang="ru-RU" dirty="0" err="1"/>
              <a:t>Кутчеру</a:t>
            </a:r>
            <a:r>
              <a:rPr lang="ru-RU" dirty="0"/>
              <a:t> — начальника СС и полиции Варшавского округа (1 февраля 1944 года).</a:t>
            </a:r>
          </a:p>
          <a:p>
            <a:pPr indent="354013"/>
            <a:endParaRPr lang="ru-RU" dirty="0"/>
          </a:p>
          <a:p>
            <a:pPr indent="354013"/>
            <a:r>
              <a:rPr lang="ru-RU" dirty="0"/>
              <a:t>К июлю 1944 г. погибли в борьбе, были расстреляны или замучены в тюрьмах около 34 тысячи бойцов АК, то есть почти каждый десятый. Среди «</a:t>
            </a:r>
            <a:r>
              <a:rPr lang="ru-RU" dirty="0" err="1"/>
              <a:t>тихотемных</a:t>
            </a:r>
            <a:r>
              <a:rPr lang="ru-RU" dirty="0"/>
              <a:t>» потери достигли 1/3 состава.</a:t>
            </a:r>
          </a:p>
        </p:txBody>
      </p:sp>
    </p:spTree>
    <p:extLst>
      <p:ext uri="{BB962C8B-B14F-4D97-AF65-F5344CB8AC3E}">
        <p14:creationId xmlns:p14="http://schemas.microsoft.com/office/powerpoint/2010/main" val="4130843238"/>
      </p:ext>
    </p:extLst>
  </p:cSld>
  <p:clrMapOvr>
    <a:masterClrMapping/>
  </p:clrMapOvr>
  <p:transition spd="slow">
    <p:pull/>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69876" y="-171400"/>
            <a:ext cx="9601200" cy="1143000"/>
          </a:xfrm>
        </p:spPr>
        <p:txBody>
          <a:bodyP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ru-RU" b="1" dirty="0">
                <a:ln/>
                <a:solidFill>
                  <a:schemeClr val="accent3"/>
                </a:solidFill>
              </a:rPr>
              <a:t>АК на территории СССР</a:t>
            </a:r>
          </a:p>
        </p:txBody>
      </p:sp>
      <p:sp>
        <p:nvSpPr>
          <p:cNvPr id="4" name="Прямоугольник 3"/>
          <p:cNvSpPr/>
          <p:nvPr/>
        </p:nvSpPr>
        <p:spPr>
          <a:xfrm>
            <a:off x="1" y="1196752"/>
            <a:ext cx="7678587" cy="5078313"/>
          </a:xfrm>
          <a:prstGeom prst="rect">
            <a:avLst/>
          </a:prstGeom>
        </p:spPr>
        <p:txBody>
          <a:bodyPr wrap="square">
            <a:spAutoFit/>
          </a:bodyPr>
          <a:lstStyle/>
          <a:p>
            <a:pPr indent="176213"/>
            <a:r>
              <a:rPr lang="ru-RU" dirty="0"/>
              <a:t>АК в Западной Беларуси</a:t>
            </a:r>
          </a:p>
          <a:p>
            <a:pPr indent="176213"/>
            <a:endParaRPr lang="ru-RU" dirty="0"/>
          </a:p>
          <a:p>
            <a:pPr indent="176213"/>
            <a:r>
              <a:rPr lang="ru-RU" dirty="0"/>
              <a:t>После присоединения Западной Беларуси к БССР в 1939 органы государственной безопасности СССР и БССР вели активную борьбу с польским подпольем. По данным НКВД БССР за период с октября 1939 по июль 1940 в западных областях БССР было выявлено и устранено 109 различных повстанческих организаций, объединявших 3221 участника, из которых: 2904 поляки, 184 белорусы, 37 литовцы и 106 человек других национальностей. Одновременно велась кампания по выселению в Сибирь, Казахстан и другие отдаленные районы страны из западных областей </a:t>
            </a:r>
            <a:r>
              <a:rPr lang="ru-RU" dirty="0" err="1"/>
              <a:t>Беларусии</a:t>
            </a:r>
            <a:r>
              <a:rPr lang="ru-RU" dirty="0"/>
              <a:t> </a:t>
            </a:r>
            <a:r>
              <a:rPr lang="ru-RU" dirty="0" err="1"/>
              <a:t>осадников</a:t>
            </a:r>
            <a:r>
              <a:rPr lang="ru-RU" dirty="0"/>
              <a:t>, служащих лесной охраны, польских офицеров, полицейских, служащих государственных учреждений, помещиков, предпринимателей и т.д. В результате деятельности органов безопасности и внешней разведки СССР, польскому подполью на территории Беларуси, в основном активной его части, был нанесён значительный урон</a:t>
            </a:r>
            <a:r>
              <a:rPr lang="ru-RU" dirty="0" smtClean="0"/>
              <a:t>.</a:t>
            </a:r>
          </a:p>
          <a:p>
            <a:endParaRPr lang="ru-RU" dirty="0" smtClean="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66620" y="292591"/>
            <a:ext cx="4086225" cy="570547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7966620" y="5998066"/>
            <a:ext cx="4364633" cy="646331"/>
          </a:xfrm>
          <a:prstGeom prst="rect">
            <a:avLst/>
          </a:prstGeom>
        </p:spPr>
        <p:txBody>
          <a:bodyPr wrap="square">
            <a:spAutoFit/>
          </a:bodyPr>
          <a:lstStyle/>
          <a:p>
            <a:r>
              <a:rPr lang="ru-RU" dirty="0"/>
              <a:t>Солдаты батальона «</a:t>
            </a:r>
            <a:r>
              <a:rPr lang="ru-RU" dirty="0" err="1"/>
              <a:t>Kiliński</a:t>
            </a:r>
            <a:r>
              <a:rPr lang="ru-RU" dirty="0"/>
              <a:t>» </a:t>
            </a:r>
            <a:r>
              <a:rPr lang="ru-RU" dirty="0" smtClean="0"/>
              <a:t>на</a:t>
            </a:r>
          </a:p>
          <a:p>
            <a:r>
              <a:rPr lang="ru-RU" dirty="0" smtClean="0"/>
              <a:t> </a:t>
            </a:r>
            <a:r>
              <a:rPr lang="ru-RU" dirty="0"/>
              <a:t>баррикадах. 20 августа 1944 года.</a:t>
            </a:r>
          </a:p>
        </p:txBody>
      </p:sp>
    </p:spTree>
    <p:extLst>
      <p:ext uri="{BB962C8B-B14F-4D97-AF65-F5344CB8AC3E}">
        <p14:creationId xmlns:p14="http://schemas.microsoft.com/office/powerpoint/2010/main" val="371841401"/>
      </p:ext>
    </p:extLst>
  </p:cSld>
  <p:clrMapOvr>
    <a:masterClrMapping/>
  </p:clrMapOvr>
  <p:transition spd="slow">
    <p:pull/>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7746" y="127618"/>
            <a:ext cx="12071077" cy="6740307"/>
          </a:xfrm>
          <a:prstGeom prst="rect">
            <a:avLst/>
          </a:prstGeom>
        </p:spPr>
        <p:txBody>
          <a:bodyPr wrap="square">
            <a:spAutoFit/>
          </a:bodyPr>
          <a:lstStyle/>
          <a:p>
            <a:pPr indent="176213"/>
            <a:r>
              <a:rPr lang="ru-RU" dirty="0"/>
              <a:t>На территории Беларуси существовали три округа АК: </a:t>
            </a:r>
            <a:r>
              <a:rPr lang="ru-RU" dirty="0" err="1"/>
              <a:t>Новогрудская</a:t>
            </a:r>
            <a:r>
              <a:rPr lang="ru-RU" dirty="0"/>
              <a:t>, </a:t>
            </a:r>
            <a:r>
              <a:rPr lang="ru-RU" dirty="0" err="1"/>
              <a:t>Полесская</a:t>
            </a:r>
            <a:r>
              <a:rPr lang="ru-RU" dirty="0"/>
              <a:t> и </a:t>
            </a:r>
            <a:r>
              <a:rPr lang="ru-RU" dirty="0" err="1"/>
              <a:t>Виленская</a:t>
            </a:r>
            <a:r>
              <a:rPr lang="ru-RU" dirty="0"/>
              <a:t>, а также инспекторат Гродно, которые подчинялись простора АК </a:t>
            </a:r>
            <a:r>
              <a:rPr lang="ru-RU" dirty="0" err="1"/>
              <a:t>Белосток</a:t>
            </a:r>
            <a:r>
              <a:rPr lang="ru-RU" dirty="0"/>
              <a:t>.</a:t>
            </a:r>
          </a:p>
          <a:p>
            <a:pPr indent="176213"/>
            <a:endParaRPr lang="ru-RU" dirty="0"/>
          </a:p>
          <a:p>
            <a:pPr indent="176213"/>
            <a:r>
              <a:rPr lang="ru-RU" dirty="0"/>
              <a:t>На территории Западной Беларуси советское и польское подполье определенное время сосуществовали довольно мирно, иногда поддерживали союзнические отношения: обменивались информацией о обстановку на фронтах войны, а также о положении в своих районах действия, договаривались о совместных действиях во время карательных экспедиции гитлеровцев и т.д. Так, созданный весной 1943 в районе озера Нарочь отдел </a:t>
            </a:r>
            <a:r>
              <a:rPr lang="ru-RU" dirty="0" err="1"/>
              <a:t>А.Бужынскага</a:t>
            </a:r>
            <a:r>
              <a:rPr lang="ru-RU" dirty="0"/>
              <a:t> («</a:t>
            </a:r>
            <a:r>
              <a:rPr lang="ru-RU" dirty="0" err="1"/>
              <a:t>Кмицица</a:t>
            </a:r>
            <a:r>
              <a:rPr lang="ru-RU" dirty="0"/>
              <a:t>») участвовал в боевых операциях вместе с партизанской бригадой, которой руководил </a:t>
            </a:r>
            <a:r>
              <a:rPr lang="ru-RU" dirty="0" err="1"/>
              <a:t>Ф.Маркав</a:t>
            </a:r>
            <a:r>
              <a:rPr lang="ru-RU" dirty="0"/>
              <a:t>. Вместе они провели ряд операций по разгроме немецких гарнизонов.</a:t>
            </a:r>
          </a:p>
          <a:p>
            <a:pPr indent="176213"/>
            <a:endParaRPr lang="ru-RU" dirty="0"/>
          </a:p>
          <a:p>
            <a:pPr indent="176213"/>
            <a:r>
              <a:rPr lang="ru-RU" dirty="0"/>
              <a:t>Основная часть польского подполья поддерживала и выполняла указания и установки Лондона и Варшавы. Дальнейшая поступь политических событий делало неизбежным конфликт между АК и советскими партизанами. Главным был вопрос о советско-польской границе и отношению к немецким оккупантам. На местном уровне к тому же действовали факторы борьбы за сферы влияния, вопросы обеспечения продовольствием, оружием и т.д</a:t>
            </a:r>
            <a:r>
              <a:rPr lang="ru-RU" dirty="0" smtClean="0"/>
              <a:t>.</a:t>
            </a:r>
          </a:p>
          <a:p>
            <a:pPr indent="176213"/>
            <a:r>
              <a:rPr lang="ru-RU" dirty="0"/>
              <a:t>После того как немецкие войска были изгнаны из Беларуси, органы НКВД применяли в отношении бывших членов АК репрессивные меры. С территории </a:t>
            </a:r>
            <a:r>
              <a:rPr lang="ru-RU" dirty="0" err="1"/>
              <a:t>Белостокской</a:t>
            </a:r>
            <a:r>
              <a:rPr lang="ru-RU" dirty="0"/>
              <a:t>, </a:t>
            </a:r>
            <a:r>
              <a:rPr lang="ru-RU" dirty="0" err="1"/>
              <a:t>Виленской</a:t>
            </a:r>
            <a:r>
              <a:rPr lang="ru-RU" dirty="0"/>
              <a:t> и </a:t>
            </a:r>
            <a:r>
              <a:rPr lang="ru-RU" dirty="0" err="1"/>
              <a:t>Новогрудской</a:t>
            </a:r>
            <a:r>
              <a:rPr lang="ru-RU" dirty="0"/>
              <a:t> округов было депортировано, по подсчетам польских ученых, около 80 тысяч </a:t>
            </a:r>
            <a:r>
              <a:rPr lang="ru-RU" dirty="0" err="1"/>
              <a:t>аковцев</a:t>
            </a:r>
            <a:r>
              <a:rPr lang="ru-RU" dirty="0"/>
              <a:t> вместе с их семьями.</a:t>
            </a:r>
          </a:p>
          <a:p>
            <a:pPr indent="176213"/>
            <a:endParaRPr lang="ru-RU" dirty="0"/>
          </a:p>
          <a:p>
            <a:pPr indent="176213"/>
            <a:r>
              <a:rPr lang="ru-RU" dirty="0"/>
              <a:t>Часть бывших членов АК перешла к вооруженной борьбе против советской власти. В 1944-45 в Западной Беларуси происходили многочисленные нападения на военнослужащих, советских активистов, местных жителей, поддержавших советскую власть, переселенцев из восточных регионов. Отдельные акции зафиксированы вплоть до начала 1950-х годов.</a:t>
            </a:r>
          </a:p>
        </p:txBody>
      </p:sp>
    </p:spTree>
    <p:extLst>
      <p:ext uri="{BB962C8B-B14F-4D97-AF65-F5344CB8AC3E}">
        <p14:creationId xmlns:p14="http://schemas.microsoft.com/office/powerpoint/2010/main" val="2254311003"/>
      </p:ext>
    </p:extLst>
  </p:cSld>
  <p:clrMapOvr>
    <a:masterClrMapping/>
  </p:clrMapOvr>
  <p:transition spd="slow">
    <p:pull/>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05780" y="1340768"/>
            <a:ext cx="6696744" cy="2308324"/>
          </a:xfrm>
          <a:prstGeom prst="rect">
            <a:avLst/>
          </a:prstGeom>
        </p:spPr>
        <p:txBody>
          <a:bodyPr wrap="square">
            <a:spAutoFit/>
          </a:bodyPr>
          <a:lstStyle/>
          <a:p>
            <a:pPr indent="176213"/>
            <a:r>
              <a:rPr lang="ru-RU" dirty="0" smtClean="0"/>
              <a:t>На </a:t>
            </a:r>
            <a:r>
              <a:rPr lang="ru-RU" dirty="0"/>
              <a:t>территории Литвы (территория </a:t>
            </a:r>
            <a:r>
              <a:rPr lang="ru-RU" dirty="0" err="1"/>
              <a:t>рейхскомиссариата</a:t>
            </a:r>
            <a:r>
              <a:rPr lang="ru-RU" dirty="0"/>
              <a:t> «</a:t>
            </a:r>
            <a:r>
              <a:rPr lang="ru-RU" dirty="0" err="1"/>
              <a:t>Остланд</a:t>
            </a:r>
            <a:r>
              <a:rPr lang="ru-RU" dirty="0"/>
              <a:t>») была создана отдельная </a:t>
            </a:r>
            <a:r>
              <a:rPr lang="ru-RU" dirty="0" err="1"/>
              <a:t>Виленская</a:t>
            </a:r>
            <a:r>
              <a:rPr lang="ru-RU" dirty="0"/>
              <a:t> округа — общей численностью 9000 человек, воевавших против литовских коллаборационистов. В Литве Армия </a:t>
            </a:r>
            <a:r>
              <a:rPr lang="ru-RU" dirty="0" err="1"/>
              <a:t>Крайова</a:t>
            </a:r>
            <a:r>
              <a:rPr lang="ru-RU" dirty="0"/>
              <a:t> иногда сотрудничала с нацистами </a:t>
            </a:r>
            <a:r>
              <a:rPr lang="ru-RU" dirty="0" smtClean="0"/>
              <a:t>, </a:t>
            </a:r>
            <a:r>
              <a:rPr lang="ru-RU" dirty="0"/>
              <a:t>неоднократно была предоставлена ​​помощь оружием в обмен на относительную нейтральность и решительные действия против советских партизан.</a:t>
            </a:r>
          </a:p>
        </p:txBody>
      </p:sp>
      <p:sp>
        <p:nvSpPr>
          <p:cNvPr id="3" name="Заголовок 2"/>
          <p:cNvSpPr>
            <a:spLocks noGrp="1"/>
          </p:cNvSpPr>
          <p:nvPr>
            <p:ph type="title"/>
          </p:nvPr>
        </p:nvSpPr>
        <p:spPr>
          <a:xfrm>
            <a:off x="1293812" y="260648"/>
            <a:ext cx="9601200" cy="1143000"/>
          </a:xfrm>
        </p:spPr>
        <p:txBody>
          <a:bodyP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ru-RU" b="1" dirty="0">
                <a:ln/>
                <a:solidFill>
                  <a:schemeClr val="accent3"/>
                </a:solidFill>
              </a:rPr>
              <a:t>АК в Литве</a:t>
            </a:r>
            <a:br>
              <a:rPr lang="ru-RU" b="1" dirty="0">
                <a:ln/>
                <a:solidFill>
                  <a:schemeClr val="accent3"/>
                </a:solidFill>
              </a:rPr>
            </a:br>
            <a:endParaRPr lang="ru-RU" b="1" dirty="0">
              <a:ln/>
              <a:solidFill>
                <a:schemeClr val="accent3"/>
              </a:solidFill>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02524" y="2996952"/>
            <a:ext cx="4741267" cy="36004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7659199" y="2350621"/>
            <a:ext cx="3627916" cy="646331"/>
          </a:xfrm>
          <a:prstGeom prst="rect">
            <a:avLst/>
          </a:prstGeom>
        </p:spPr>
        <p:txBody>
          <a:bodyPr wrap="none">
            <a:spAutoFit/>
          </a:bodyPr>
          <a:lstStyle/>
          <a:p>
            <a:pPr algn="ctr"/>
            <a:r>
              <a:rPr lang="ru-RU" dirty="0"/>
              <a:t>Солдаты батальона «</a:t>
            </a:r>
            <a:r>
              <a:rPr lang="ru-RU" dirty="0" err="1"/>
              <a:t>Czata</a:t>
            </a:r>
            <a:r>
              <a:rPr lang="ru-RU" dirty="0"/>
              <a:t> 49</a:t>
            </a:r>
            <a:r>
              <a:rPr lang="ru-RU" dirty="0" smtClean="0"/>
              <a:t>».</a:t>
            </a:r>
          </a:p>
          <a:p>
            <a:pPr algn="ctr"/>
            <a:r>
              <a:rPr lang="ru-RU" dirty="0" smtClean="0"/>
              <a:t> </a:t>
            </a:r>
            <a:r>
              <a:rPr lang="ru-RU" dirty="0"/>
              <a:t>Август 1944 года.</a:t>
            </a:r>
          </a:p>
        </p:txBody>
      </p:sp>
    </p:spTree>
    <p:extLst>
      <p:ext uri="{BB962C8B-B14F-4D97-AF65-F5344CB8AC3E}">
        <p14:creationId xmlns:p14="http://schemas.microsoft.com/office/powerpoint/2010/main" val="2848565360"/>
      </p:ext>
    </p:extLst>
  </p:cSld>
  <p:clrMapOvr>
    <a:masterClrMapping/>
  </p:clrMapOvr>
  <p:transition spd="slow">
    <p:pull/>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53852" y="-362159"/>
            <a:ext cx="9601200" cy="1143000"/>
          </a:xfrm>
        </p:spPr>
        <p:txBody>
          <a:bodyP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ru-RU" b="1" dirty="0">
                <a:ln/>
                <a:solidFill>
                  <a:schemeClr val="accent3"/>
                </a:solidFill>
              </a:rPr>
              <a:t>АК в Западной Украине</a:t>
            </a:r>
          </a:p>
        </p:txBody>
      </p:sp>
      <p:sp>
        <p:nvSpPr>
          <p:cNvPr id="3" name="Прямоугольник 2"/>
          <p:cNvSpPr/>
          <p:nvPr/>
        </p:nvSpPr>
        <p:spPr>
          <a:xfrm>
            <a:off x="333772" y="751344"/>
            <a:ext cx="10585176" cy="5632311"/>
          </a:xfrm>
          <a:prstGeom prst="rect">
            <a:avLst/>
          </a:prstGeom>
        </p:spPr>
        <p:txBody>
          <a:bodyPr wrap="square">
            <a:spAutoFit/>
          </a:bodyPr>
          <a:lstStyle/>
          <a:p>
            <a:pPr indent="265113"/>
            <a:r>
              <a:rPr lang="ru-RU" dirty="0"/>
              <a:t>На Западной Украине была создана отдельная Волынская округа и </a:t>
            </a:r>
            <a:r>
              <a:rPr lang="ru-RU" dirty="0" err="1"/>
              <a:t>обшар</a:t>
            </a:r>
            <a:r>
              <a:rPr lang="ru-RU" dirty="0"/>
              <a:t> № 3. Волынская округа насчитывала около 8 000 бойцов, сражавшихся с Украинской Повстанческой Армией (УПА). </a:t>
            </a:r>
            <a:r>
              <a:rPr lang="ru-RU" dirty="0" err="1"/>
              <a:t>Обшар</a:t>
            </a:r>
            <a:r>
              <a:rPr lang="ru-RU" dirty="0"/>
              <a:t> № 3 (комендант — полковник Я. </a:t>
            </a:r>
            <a:r>
              <a:rPr lang="ru-RU" dirty="0" err="1"/>
              <a:t>Филипковский</a:t>
            </a:r>
            <a:r>
              <a:rPr lang="ru-RU" dirty="0"/>
              <a:t>) занимал территорию созданного немецкими оккупационными властями дистрикта «Галиция» и включал Львовскую, Тернопольскую и Станиславскую округи. Львовская округа объединяла 15 000 чел., которые включились в борьбу против УПА и украинской полиции, лишь изредка действуя против немцев. В Тернопольской округе 13 000 польских бойцов сконцентрировались на борьбе с УПА. В Станиславской округе было 7 000 бойцов, сосредоточившихся на самообороне и проведении акций против УПА. Осенью 1943 г. командование АК в округе установило контакт с командирами венгерских войск, которые в обмен на нейтралитет передали полякам оружие</a:t>
            </a:r>
            <a:r>
              <a:rPr lang="ru-RU" dirty="0" smtClean="0"/>
              <a:t>.</a:t>
            </a:r>
          </a:p>
          <a:p>
            <a:pPr indent="265113"/>
            <a:r>
              <a:rPr lang="ru-RU" dirty="0"/>
              <a:t>В 1942 году немецкие власти начали выселять с территории украинско-польского пограничья поляков и на их место вселять немцев и украинцев</a:t>
            </a:r>
            <a:r>
              <a:rPr lang="ru-RU" dirty="0" smtClean="0"/>
              <a:t>.</a:t>
            </a:r>
          </a:p>
          <a:p>
            <a:pPr indent="265113"/>
            <a:r>
              <a:rPr lang="ru-RU" dirty="0" smtClean="0"/>
              <a:t> </a:t>
            </a:r>
            <a:r>
              <a:rPr lang="ru-RU" dirty="0"/>
              <a:t>В ответ АК уничтожила несколько сот </a:t>
            </a:r>
            <a:r>
              <a:rPr lang="ru-RU" dirty="0" smtClean="0"/>
              <a:t>представителей</a:t>
            </a:r>
          </a:p>
          <a:p>
            <a:pPr indent="265113"/>
            <a:r>
              <a:rPr lang="ru-RU" dirty="0" smtClean="0"/>
              <a:t> </a:t>
            </a:r>
            <a:r>
              <a:rPr lang="ru-RU" dirty="0"/>
              <a:t>украинской сельской элиты</a:t>
            </a:r>
            <a:r>
              <a:rPr lang="ru-RU" dirty="0" smtClean="0"/>
              <a:t>.</a:t>
            </a:r>
          </a:p>
          <a:p>
            <a:pPr indent="265113"/>
            <a:r>
              <a:rPr lang="ru-RU" dirty="0"/>
              <a:t>В июле 1943 года УПА начала карательные акции против </a:t>
            </a:r>
            <a:endParaRPr lang="ru-RU" dirty="0" smtClean="0"/>
          </a:p>
          <a:p>
            <a:pPr indent="265113"/>
            <a:r>
              <a:rPr lang="ru-RU" dirty="0" smtClean="0"/>
              <a:t>мирного </a:t>
            </a:r>
            <a:r>
              <a:rPr lang="ru-RU" dirty="0"/>
              <a:t>польского населения. Всего в течение 1943 и 1944 </a:t>
            </a:r>
            <a:endParaRPr lang="ru-RU" dirty="0" smtClean="0"/>
          </a:p>
          <a:p>
            <a:pPr indent="265113"/>
            <a:r>
              <a:rPr lang="ru-RU" dirty="0" smtClean="0"/>
              <a:t>годов </a:t>
            </a:r>
            <a:r>
              <a:rPr lang="ru-RU" dirty="0"/>
              <a:t>украинские националисты убили от 50 до 60 тысяч </a:t>
            </a:r>
            <a:endParaRPr lang="ru-RU" dirty="0" smtClean="0"/>
          </a:p>
          <a:p>
            <a:pPr indent="265113"/>
            <a:r>
              <a:rPr lang="ru-RU" dirty="0" smtClean="0"/>
              <a:t>поляков</a:t>
            </a:r>
            <a:r>
              <a:rPr lang="ru-RU" dirty="0"/>
              <a:t>. Такие данные приводят польские историки </a:t>
            </a:r>
            <a:endParaRPr lang="ru-RU" dirty="0" smtClean="0"/>
          </a:p>
          <a:p>
            <a:pPr indent="265113"/>
            <a:r>
              <a:rPr lang="ru-RU" dirty="0" smtClean="0"/>
              <a:t>(</a:t>
            </a:r>
            <a:r>
              <a:rPr lang="ru-RU" dirty="0"/>
              <a:t>некоторые из них приводят гораздо </a:t>
            </a:r>
            <a:r>
              <a:rPr lang="ru-RU" dirty="0" err="1"/>
              <a:t>бо́льшие</a:t>
            </a:r>
            <a:r>
              <a:rPr lang="ru-RU" dirty="0"/>
              <a:t> цифры).</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4652" y="4077072"/>
            <a:ext cx="3516053" cy="263704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98454776"/>
      </p:ext>
    </p:extLst>
  </p:cSld>
  <p:clrMapOvr>
    <a:masterClrMapping/>
  </p:clrMapOvr>
  <p:transition spd="slow">
    <p:pull/>
  </p:transition>
  <p:timing>
    <p:tnLst>
      <p:par>
        <p:cTn id="1" dur="indefinite" restart="never" nodeType="tmRoot"/>
      </p:par>
    </p:tnLst>
  </p:timing>
</p:sld>
</file>

<file path=ppt/theme/theme1.xml><?xml version="1.0" encoding="utf-8"?>
<a:theme xmlns:a="http://schemas.openxmlformats.org/drawingml/2006/main" name="TS102801115">
  <a:themeElements>
    <a:clrScheme name="Woodgrain_16x9">
      <a:dk1>
        <a:sysClr val="windowText" lastClr="000000"/>
      </a:dk1>
      <a:lt1>
        <a:sysClr val="window" lastClr="FFFFFF"/>
      </a:lt1>
      <a:dk2>
        <a:srgbClr val="90B365"/>
      </a:dk2>
      <a:lt2>
        <a:srgbClr val="EEECE1"/>
      </a:lt2>
      <a:accent1>
        <a:srgbClr val="4283D2"/>
      </a:accent1>
      <a:accent2>
        <a:srgbClr val="6E9D35"/>
      </a:accent2>
      <a:accent3>
        <a:srgbClr val="DE6742"/>
      </a:accent3>
      <a:accent4>
        <a:srgbClr val="8F73DF"/>
      </a:accent4>
      <a:accent5>
        <a:srgbClr val="CB991B"/>
      </a:accent5>
      <a:accent6>
        <a:srgbClr val="7F7F7F"/>
      </a:accent6>
      <a:hlink>
        <a:srgbClr val="90B365"/>
      </a:hlink>
      <a:folHlink>
        <a:srgbClr val="7F7F7F"/>
      </a:folHlink>
    </a:clrScheme>
    <a:fontScheme name="Woodgrain_16x9">
      <a:majorFont>
        <a:latin typeface="Century"/>
        <a:ea typeface=""/>
        <a:cs typeface=""/>
      </a:majorFont>
      <a:minorFont>
        <a:latin typeface="Century"/>
        <a:ea typeface=""/>
        <a:cs typeface=""/>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miter lim="800000"/>
        </a:ln>
        <a:ln w="19050" cap="flat" cmpd="sng" algn="ctr">
          <a:solidFill>
            <a:schemeClr val="phClr"/>
          </a:solidFill>
          <a:miter lim="800000"/>
        </a:ln>
        <a:ln w="28575" cap="flat" cmpd="sng" algn="ctr">
          <a:solidFill>
            <a:schemeClr val="phClr"/>
          </a:solidFill>
          <a:miter lim="800000"/>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sz="2400"/>
        </a:defPPr>
      </a:lstStyle>
      <a:style>
        <a:lnRef idx="2">
          <a:schemeClr val="accent1">
            <a:shade val="50000"/>
          </a:schemeClr>
        </a:lnRef>
        <a:fillRef idx="1">
          <a:schemeClr val="accent1"/>
        </a:fillRef>
        <a:effectRef idx="0">
          <a:schemeClr val="accent1"/>
        </a:effectRef>
        <a:fontRef idx="minor">
          <a:schemeClr val="lt1"/>
        </a:fontRef>
      </a:style>
    </a:spDef>
    <a:lnDef>
      <a:spPr>
        <a:ln w="19050"/>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400"/>
        </a:defPPr>
      </a:lstStyle>
    </a:txDef>
  </a:objectDefaults>
  <a:extraClrSchemeLst/>
</a:theme>
</file>

<file path=ppt/theme/theme2.xml><?xml version="1.0" encoding="utf-8"?>
<a:theme xmlns:a="http://schemas.openxmlformats.org/drawingml/2006/main" name="Office Theme">
  <a:themeElements>
    <a:clrScheme name="Woodgrain_16x9">
      <a:dk1>
        <a:sysClr val="windowText" lastClr="000000"/>
      </a:dk1>
      <a:lt1>
        <a:sysClr val="window" lastClr="FFFFFF"/>
      </a:lt1>
      <a:dk2>
        <a:srgbClr val="90B365"/>
      </a:dk2>
      <a:lt2>
        <a:srgbClr val="EEECE1"/>
      </a:lt2>
      <a:accent1>
        <a:srgbClr val="4283D2"/>
      </a:accent1>
      <a:accent2>
        <a:srgbClr val="6E9D35"/>
      </a:accent2>
      <a:accent3>
        <a:srgbClr val="DE6742"/>
      </a:accent3>
      <a:accent4>
        <a:srgbClr val="8F73DF"/>
      </a:accent4>
      <a:accent5>
        <a:srgbClr val="CB991B"/>
      </a:accent5>
      <a:accent6>
        <a:srgbClr val="7F7F7F"/>
      </a:accent6>
      <a:hlink>
        <a:srgbClr val="90B365"/>
      </a:hlink>
      <a:folHlink>
        <a:srgbClr val="7F7F7F"/>
      </a:folHlink>
    </a:clrScheme>
    <a:fontScheme name="Woodgrain_16x9">
      <a:majorFont>
        <a:latin typeface="Century"/>
        <a:ea typeface=""/>
        <a:cs typeface=""/>
      </a:majorFont>
      <a:minorFont>
        <a:latin typeface="Century"/>
        <a:ea typeface=""/>
        <a:cs typeface=""/>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miter lim="800000"/>
        </a:ln>
        <a:ln w="19050" cap="flat" cmpd="sng" algn="ctr">
          <a:solidFill>
            <a:schemeClr val="phClr"/>
          </a:solidFill>
          <a:miter lim="800000"/>
        </a:ln>
        <a:ln w="28575" cap="flat" cmpd="sng" algn="ctr">
          <a:solidFill>
            <a:schemeClr val="phClr"/>
          </a:solidFill>
          <a:miter lim="800000"/>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Woodgrain_16x9">
      <a:dk1>
        <a:sysClr val="windowText" lastClr="000000"/>
      </a:dk1>
      <a:lt1>
        <a:sysClr val="window" lastClr="FFFFFF"/>
      </a:lt1>
      <a:dk2>
        <a:srgbClr val="90B365"/>
      </a:dk2>
      <a:lt2>
        <a:srgbClr val="EEECE1"/>
      </a:lt2>
      <a:accent1>
        <a:srgbClr val="4283D2"/>
      </a:accent1>
      <a:accent2>
        <a:srgbClr val="6E9D35"/>
      </a:accent2>
      <a:accent3>
        <a:srgbClr val="DE6742"/>
      </a:accent3>
      <a:accent4>
        <a:srgbClr val="8F73DF"/>
      </a:accent4>
      <a:accent5>
        <a:srgbClr val="CB991B"/>
      </a:accent5>
      <a:accent6>
        <a:srgbClr val="7F7F7F"/>
      </a:accent6>
      <a:hlink>
        <a:srgbClr val="90B365"/>
      </a:hlink>
      <a:folHlink>
        <a:srgbClr val="7F7F7F"/>
      </a:folHlink>
    </a:clrScheme>
    <a:fontScheme name="Woodgrain_16x9">
      <a:majorFont>
        <a:latin typeface="Century"/>
        <a:ea typeface=""/>
        <a:cs typeface=""/>
      </a:majorFont>
      <a:minorFont>
        <a:latin typeface="Century"/>
        <a:ea typeface=""/>
        <a:cs typeface=""/>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miter lim="800000"/>
        </a:ln>
        <a:ln w="19050" cap="flat" cmpd="sng" algn="ctr">
          <a:solidFill>
            <a:schemeClr val="phClr"/>
          </a:solidFill>
          <a:miter lim="800000"/>
        </a:ln>
        <a:ln w="28575" cap="flat" cmpd="sng" algn="ctr">
          <a:solidFill>
            <a:schemeClr val="phClr"/>
          </a:solidFill>
          <a:miter lim="800000"/>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206AF6D2-5EE4-4070-BBE8-FC12504F7BD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TS102801115</Template>
  <TotalTime>0</TotalTime>
  <Words>4145</Words>
  <Application>Microsoft Office PowerPoint</Application>
  <PresentationFormat>Произвольный</PresentationFormat>
  <Paragraphs>136</Paragraphs>
  <Slides>26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26</vt:i4>
      </vt:variant>
    </vt:vector>
  </HeadingPairs>
  <TitlesOfParts>
    <vt:vector size="27" baseType="lpstr">
      <vt:lpstr>TS102801115</vt:lpstr>
      <vt:lpstr>Памятный знак «Крест Армии Крайовой»</vt:lpstr>
      <vt:lpstr>Силы</vt:lpstr>
      <vt:lpstr>Борьба против нацистов в Польше</vt:lpstr>
      <vt:lpstr>Презентация PowerPoint</vt:lpstr>
      <vt:lpstr>Презентация PowerPoint</vt:lpstr>
      <vt:lpstr>АК на территории СССР</vt:lpstr>
      <vt:lpstr>Презентация PowerPoint</vt:lpstr>
      <vt:lpstr>АК в Литве </vt:lpstr>
      <vt:lpstr>АК в Западной Украине</vt:lpstr>
      <vt:lpstr>Операция Буря на территории СССР</vt:lpstr>
      <vt:lpstr>Армия Крайова и евреи</vt:lpstr>
      <vt:lpstr>Действия АК в районе Люблина</vt:lpstr>
      <vt:lpstr>В Келецком воеводстве</vt:lpstr>
      <vt:lpstr>В Варшавском воеводстве</vt:lpstr>
      <vt:lpstr>Нападение на отряд Зорина</vt:lpstr>
      <vt:lpstr>Советская политика в отношении АК</vt:lpstr>
      <vt:lpstr>Презентация PowerPoint</vt:lpstr>
      <vt:lpstr>Презентация PowerPoint</vt:lpstr>
      <vt:lpstr>Презентация PowerPoint</vt:lpstr>
      <vt:lpstr>Операция «Буря» и Варшавское восстание</vt:lpstr>
      <vt:lpstr>Презентация PowerPoint</vt:lpstr>
      <vt:lpstr>Конец существования АК</vt:lpstr>
      <vt:lpstr>Презентация PowerPoint</vt:lpstr>
      <vt:lpstr>Презентация PowerPoint</vt:lpstr>
      <vt:lpstr>Командиры</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2012-10-29T14:52:50Z</dcterms:created>
  <dcterms:modified xsi:type="dcterms:W3CDTF">2023-01-23T20:24:00Z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TC028011159991</vt:lpwstr>
  </property>
</Properties>
</file>