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082"/>
    <a:srgbClr val="E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4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7E05DD-EB76-E379-26B8-034871806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D3B1FB-9B52-B244-8F37-5163486FB2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403F0D-9D49-AC1E-9F75-00FF4B80A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10/15/2024</a:t>
            </a:fld>
            <a:endParaRPr lang="en-US" spc="5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5565CD-30CF-7657-C878-673CE0F0D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4D912A-1988-5131-06DC-EBA8630E9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038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533EE9-3D84-4666-A7A1-49E523DDB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7F79FCC-E88D-FC1E-78FB-C2554E370C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E333DE-EAEE-0DED-BB1C-1FE8F3390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10/15/2024</a:t>
            </a:fld>
            <a:endParaRPr lang="en-US" spc="5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B3D89F-1362-69C7-9571-439C7BACB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74C052-7B51-FFD6-06B5-6DC4F9580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021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19C4AE7-F43A-B6D5-197F-337E14A30C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74CA58-9EC9-9EFF-B844-0DB24A7C5B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2C65E9-A681-71F9-F55A-8994E5ACF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10/15/2024</a:t>
            </a:fld>
            <a:endParaRPr lang="en-US" spc="5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6DD595-35E0-B279-34DF-EA4FA95AB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DAEDF2-B25C-A2F5-87F0-33DB6D413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322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DBD4C2-675E-53AB-8DBD-EA3C02521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568034-193E-52E9-9489-60BEDA11A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B7AB7A-0F7E-35F1-9E1B-C25521CA4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10/15/2024</a:t>
            </a:fld>
            <a:endParaRPr lang="en-US" spc="5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FB0E62-4439-807F-5C65-4948D5213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95AF4C-47F8-82CE-CE74-B6CA6CA95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909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1E7567-3E8D-65E3-572B-2D4683613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895C6B-76F0-E859-DEAF-B44737554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C62817-72D7-BE7E-2158-EFF8A00C7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10/15/2024</a:t>
            </a:fld>
            <a:endParaRPr lang="en-US" spc="5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36CFFC-95B4-299F-3C04-068AD4AE1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537FAB-3A0A-9087-EBF4-56C6D74FB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050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0A8730-A456-5989-311E-8E9FAC15E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21CE9C-D01D-F473-A615-506D0606A8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361CB1-0F0A-776A-7A62-C0227DCC63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E15836-635F-7886-C1AA-73D17A294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10/15/2024</a:t>
            </a:fld>
            <a:endParaRPr lang="en-US" spc="5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1BB119-FB2E-1D93-02FB-E0629E005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30F4D5-7DEC-B0D1-1869-99BF14248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671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99B9C7-4266-6704-5F76-3F51DAD3E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43DB7B-9270-9A73-9363-AAD5A5F93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751C78-9748-382E-763B-814D67A2A3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A92AAB-CFA9-3F02-1273-97B6347372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E291B7-04D3-D389-6532-19A58F89BC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4E962AF-EEE1-3CCF-AC96-40209C117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10/15/2024</a:t>
            </a:fld>
            <a:endParaRPr lang="en-US" spc="5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F8B4A89-5771-27D8-C1CF-DD05240C1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F702005-E9D6-9436-BBC3-21981F6E7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693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F0D775-8F19-2A65-D7AB-FADB826E3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7CFF65A-1970-97E0-9559-161E7A6EC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10/15/2024</a:t>
            </a:fld>
            <a:endParaRPr lang="en-US" spc="5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3467006-1CD9-6D8C-E51D-4F73346AA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9D66A3C-9917-53C6-5A37-0320068FF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85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E1BC987-0E93-770C-05DA-11E4F45CD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10/15/2024</a:t>
            </a:fld>
            <a:endParaRPr lang="en-US" spc="5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BFA766-5792-FBB4-A75A-3DADF736E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20CAAB9-E724-C341-38B6-A5ADA8DF7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107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3625C9-876A-8EC0-38E0-AE08902CF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0E449B-6F21-9C78-D3B4-D127137EA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090F08-8D34-A4A3-4BE7-3E56BD63FA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292096-DFBC-50E9-95C0-0D95F2F0C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10/15/2024</a:t>
            </a:fld>
            <a:endParaRPr lang="en-US" spc="5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C2275C-4FBC-5461-6ED2-DB7C0F2ED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5E81E2-FE22-4FD3-A208-536FD5D2C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85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57CF7-CA44-68DB-BCCF-617A459A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1FE06BC-A30D-3BD5-97E4-42D28BA44E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64A4CE-0083-DDB7-701E-9F3A9369A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B717A9-3045-6151-FAE2-66405698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10/15/2024</a:t>
            </a:fld>
            <a:endParaRPr lang="en-US" spc="5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4F91DF-39F6-4FA4-464B-FD823A766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9DBC39-9ED8-A95B-1143-65657D4D2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833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8CB5FE-0584-A8B3-1BA5-7FFB479AF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30EC1D-0603-5E88-87EB-7E7213A57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98BAFA-B424-8039-4A1A-933514AD35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10/15/2024</a:t>
            </a:fld>
            <a:endParaRPr lang="en-US" spc="5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C40C9D-96A0-048F-B9D8-7EBC4763D8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138D4D-ED56-B0B1-2574-79A4FC8A0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699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Лекция &quot;Что лежит в основе медиа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745" y="745775"/>
            <a:ext cx="7786255" cy="583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8CDAA3-F419-CEB5-9AA6-20A267E282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343" y="1534788"/>
            <a:ext cx="4862945" cy="1975527"/>
          </a:xfrm>
        </p:spPr>
        <p:txBody>
          <a:bodyPr anchor="ctr">
            <a:normAutofit/>
          </a:bodyPr>
          <a:lstStyle/>
          <a:p>
            <a:pPr algn="l"/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Противоположная оценка события в медиа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D8DEDB0-FE77-7584-0791-DBAABD5E4C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847749"/>
            <a:ext cx="1963190" cy="1010251"/>
          </a:xfrm>
        </p:spPr>
        <p:txBody>
          <a:bodyPr anchor="ctr">
            <a:noAutofit/>
          </a:bodyPr>
          <a:lstStyle/>
          <a:p>
            <a:pPr algn="l">
              <a:lnSpc>
                <a:spcPct val="91000"/>
              </a:lnSpc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Канавалов А.                                               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Рябиченко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                                  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«Б»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354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9A5B42E-C45F-FED2-3F51-E5112BE5C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0" i="0" dirty="0">
                <a:solidFill>
                  <a:srgbClr val="D1D5DB"/>
                </a:solidFill>
                <a:effectLst/>
                <a:latin typeface="Söhne"/>
              </a:rPr>
              <a:t>  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Всемирные СМИ широко освещали новость о победе Джо Байдена на выборах президента США над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бывшим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президентом Дональдом Трампом. Новость о победе Байдена вызвала большой интерес и обсуждения 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пределами США. 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 всем мире журналисты и политические аналитики проводили анализ результатов выборов, выделяли ключевые моменты кампании и прогнозировали последствия нового президентства для международных отношений. Во многих странах были организованы праздничные мероприятия и шествия в честь победы 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Байдена.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hlinkClick r:id="rId2" action="ppaction://hlinksldjump"/>
            <a:extLst>
              <a:ext uri="{FF2B5EF4-FFF2-40B4-BE49-F238E27FC236}">
                <a16:creationId xmlns:a16="http://schemas.microsoft.com/office/drawing/2014/main" id="{39522B08-4FC1-E7CF-5149-B5063921E21F}"/>
              </a:ext>
            </a:extLst>
          </p:cNvPr>
          <p:cNvSpPr/>
          <p:nvPr/>
        </p:nvSpPr>
        <p:spPr>
          <a:xfrm>
            <a:off x="9100456" y="5558971"/>
            <a:ext cx="3018973" cy="1226459"/>
          </a:xfrm>
          <a:prstGeom prst="roundRect">
            <a:avLst/>
          </a:prstGeom>
          <a:solidFill>
            <a:srgbClr val="EE0000"/>
          </a:solidFill>
          <a:ln>
            <a:solidFill>
              <a:srgbClr val="E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/>
              <a:t>назад</a:t>
            </a:r>
          </a:p>
        </p:txBody>
      </p:sp>
      <p:pic>
        <p:nvPicPr>
          <p:cNvPr id="4100" name="Picture 4" descr="https://avatars.mds.yandex.net/i?id=707b2afa6634715246f3b02799c99c825ebd65e20ed653f0-5255597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6" y="3205239"/>
            <a:ext cx="5370286" cy="358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0483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8ADEC48-A0BB-935A-BE02-B813733F4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"/>
            <a:ext cx="12192000" cy="3211106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ru-RU" b="0" i="0" dirty="0">
                <a:solidFill>
                  <a:srgbClr val="D1D5DB"/>
                </a:solidFill>
                <a:effectLst/>
                <a:latin typeface="Söhne"/>
              </a:rPr>
              <a:t>  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 людей на новость о победе Джо Байдена над Дональдом Трампом была очень разнообразной. Некоторые люди были радостны и счастливы, так как считали, что Байден лучший кандидат на пост президента. Они выражали свою радость в социальных сетях, устраивали митинги и праздновали 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победу.</a:t>
            </a:r>
            <a:r>
              <a:rPr lang="en-US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l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 люди были расстроены и недовольны результатами выборов. Они выражали свою разочарованность и жаловались на предполагаемое нарушение выборов. Некоторые сторонники Трампа даже устраивали протесты против итогов голосования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hlinkClick r:id="rId2" action="ppaction://hlinksldjump"/>
            <a:extLst>
              <a:ext uri="{FF2B5EF4-FFF2-40B4-BE49-F238E27FC236}">
                <a16:creationId xmlns:a16="http://schemas.microsoft.com/office/drawing/2014/main" id="{6CF4091B-5054-9077-82C4-179CBEE1A60B}"/>
              </a:ext>
            </a:extLst>
          </p:cNvPr>
          <p:cNvSpPr/>
          <p:nvPr/>
        </p:nvSpPr>
        <p:spPr>
          <a:xfrm>
            <a:off x="8996785" y="5602514"/>
            <a:ext cx="3122645" cy="1182916"/>
          </a:xfrm>
          <a:prstGeom prst="roundRect">
            <a:avLst/>
          </a:prstGeom>
          <a:solidFill>
            <a:srgbClr val="EE0000"/>
          </a:solidFill>
          <a:ln>
            <a:solidFill>
              <a:srgbClr val="E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/>
              <a:t>назад</a:t>
            </a:r>
          </a:p>
        </p:txBody>
      </p:sp>
      <p:pic>
        <p:nvPicPr>
          <p:cNvPr id="6146" name="Picture 2" descr="https://avatars.mds.yandex.net/i?id=0cda89f964d4daef56ccdf51e1b51df5b97a59ad-9052192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0" y="3211106"/>
            <a:ext cx="5776686" cy="357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3617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4" name="Rectangle 307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85" name="Arc 308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2C50CF-995D-D84A-5A41-441519D74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347700"/>
            <a:ext cx="5458838" cy="1325563"/>
          </a:xfrm>
        </p:spPr>
        <p:txBody>
          <a:bodyPr>
            <a:normAutofit fontScale="90000"/>
          </a:bodyPr>
          <a:lstStyle/>
          <a:p>
            <a:r>
              <a:rPr lang="ru-RU" sz="3400" dirty="0"/>
              <a:t>Объяснения и доказательства что это факт</a:t>
            </a:r>
          </a:p>
        </p:txBody>
      </p:sp>
      <p:sp>
        <p:nvSpPr>
          <p:cNvPr id="3083" name="Freeform: Shape 308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7690EBA-1E06-6B27-E20F-ABAD7F9D9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634" y="-311180"/>
            <a:ext cx="5195253" cy="748036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AE5B72E-1B2C-F60B-814F-245289F83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673263"/>
            <a:ext cx="5458838" cy="50613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1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Противоположные оценки разных стран касательно победы Байдена над Трампом могут быть объяснены различными политическими установками и интересами. Например, страны, которые имели проблемы в отношениях с администрацией Трампа, могут выразить радость и оптимизм по поводу победы Байдена, так как они надеются на улучшение своих отношений с новым президентом.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1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траны, которые </a:t>
            </a:r>
            <a:r>
              <a:rPr lang="ru-RU" sz="21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нашли общий язык с Трампом или выигрывали от его политики, могут быть расстроены и опасаться изменений во внешней политике США под руководством Байдена. Также, противоположные оценки могут быть связаны с идеологическими различиями и взглядами на мировые события.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8119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01001D-E2F2-C22D-D44B-8CA1C34B6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430" y="583345"/>
            <a:ext cx="7160357" cy="41648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8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СПАСИБО ЗА ВНИМАНИЕ</a:t>
            </a:r>
          </a:p>
        </p:txBody>
      </p:sp>
      <p:sp>
        <p:nvSpPr>
          <p:cNvPr id="9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42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F616A-9AD6-EF1F-6519-24D588ED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2609"/>
            <a:ext cx="12192000" cy="132556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бъявление результатов выборов президента США 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092606E8-4340-26BF-6992-AEFBC0200E82}"/>
              </a:ext>
            </a:extLst>
          </p:cNvPr>
          <p:cNvSpPr/>
          <p:nvPr/>
        </p:nvSpPr>
        <p:spPr>
          <a:xfrm>
            <a:off x="1906696" y="2034072"/>
            <a:ext cx="1101012" cy="144624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0902600D-D031-4FE5-6EC6-ECACF5B356CD}"/>
              </a:ext>
            </a:extLst>
          </p:cNvPr>
          <p:cNvSpPr/>
          <p:nvPr/>
        </p:nvSpPr>
        <p:spPr>
          <a:xfrm>
            <a:off x="5407089" y="1926771"/>
            <a:ext cx="1138334" cy="1520890"/>
          </a:xfrm>
          <a:prstGeom prst="downArrow">
            <a:avLst>
              <a:gd name="adj1" fmla="val 50000"/>
              <a:gd name="adj2" fmla="val 43443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17F5F644-0453-B966-17E7-66B72FE687ED}"/>
              </a:ext>
            </a:extLst>
          </p:cNvPr>
          <p:cNvSpPr/>
          <p:nvPr/>
        </p:nvSpPr>
        <p:spPr>
          <a:xfrm>
            <a:off x="8944805" y="1894114"/>
            <a:ext cx="1110343" cy="1586204"/>
          </a:xfrm>
          <a:prstGeom prst="downArrow">
            <a:avLst/>
          </a:prstGeom>
          <a:solidFill>
            <a:srgbClr val="EE0000"/>
          </a:solidFill>
          <a:ln>
            <a:solidFill>
              <a:srgbClr val="E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hlinkClick r:id="rId2" action="ppaction://hlinksldjump"/>
            <a:extLst>
              <a:ext uri="{FF2B5EF4-FFF2-40B4-BE49-F238E27FC236}">
                <a16:creationId xmlns:a16="http://schemas.microsoft.com/office/drawing/2014/main" id="{A54BBB80-C5B0-E204-5D82-9BF74EC5F0F3}"/>
              </a:ext>
            </a:extLst>
          </p:cNvPr>
          <p:cNvSpPr/>
          <p:nvPr/>
        </p:nvSpPr>
        <p:spPr>
          <a:xfrm>
            <a:off x="894324" y="3704253"/>
            <a:ext cx="3125755" cy="1903445"/>
          </a:xfrm>
          <a:prstGeom prst="roundRect">
            <a:avLst/>
          </a:prstGeom>
          <a:solidFill>
            <a:srgbClr val="156082"/>
          </a:solidFill>
          <a:ln>
            <a:solidFill>
              <a:srgbClr val="1560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США</a:t>
            </a:r>
            <a:endParaRPr lang="ru-RU" sz="4000" dirty="0"/>
          </a:p>
        </p:txBody>
      </p:sp>
      <p:sp>
        <p:nvSpPr>
          <p:cNvPr id="13" name="Прямоугольник: скругленные углы 12">
            <a:hlinkClick r:id="rId3" action="ppaction://hlinksldjump"/>
            <a:extLst>
              <a:ext uri="{FF2B5EF4-FFF2-40B4-BE49-F238E27FC236}">
                <a16:creationId xmlns:a16="http://schemas.microsoft.com/office/drawing/2014/main" id="{DA0AD344-59AF-F012-171A-DF7A822D0E27}"/>
              </a:ext>
            </a:extLst>
          </p:cNvPr>
          <p:cNvSpPr/>
          <p:nvPr/>
        </p:nvSpPr>
        <p:spPr>
          <a:xfrm>
            <a:off x="4415711" y="3704253"/>
            <a:ext cx="3125755" cy="190344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Европа</a:t>
            </a:r>
            <a:endParaRPr lang="ru-RU" sz="4000" dirty="0"/>
          </a:p>
        </p:txBody>
      </p:sp>
      <p:sp>
        <p:nvSpPr>
          <p:cNvPr id="14" name="Прямоугольник: скругленные углы 13">
            <a:hlinkClick r:id="rId4" action="ppaction://hlinksldjump"/>
            <a:extLst>
              <a:ext uri="{FF2B5EF4-FFF2-40B4-BE49-F238E27FC236}">
                <a16:creationId xmlns:a16="http://schemas.microsoft.com/office/drawing/2014/main" id="{A1E7CE43-6E99-52D7-80EA-A0737B972291}"/>
              </a:ext>
            </a:extLst>
          </p:cNvPr>
          <p:cNvSpPr/>
          <p:nvPr/>
        </p:nvSpPr>
        <p:spPr>
          <a:xfrm>
            <a:off x="7937099" y="3704253"/>
            <a:ext cx="3125754" cy="1903445"/>
          </a:xfrm>
          <a:prstGeom prst="roundRect">
            <a:avLst/>
          </a:prstGeom>
          <a:solidFill>
            <a:srgbClr val="EE0000"/>
          </a:solidFill>
          <a:ln>
            <a:solidFill>
              <a:srgbClr val="E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Весь мир</a:t>
            </a:r>
            <a:endParaRPr lang="ru-RU" sz="4000" dirty="0"/>
          </a:p>
        </p:txBody>
      </p:sp>
      <p:sp>
        <p:nvSpPr>
          <p:cNvPr id="15" name="Прямоугольник 14">
            <a:hlinkClick r:id="rId5" action="ppaction://hlinksldjump"/>
            <a:extLst>
              <a:ext uri="{FF2B5EF4-FFF2-40B4-BE49-F238E27FC236}">
                <a16:creationId xmlns:a16="http://schemas.microsoft.com/office/drawing/2014/main" id="{2DFDF243-8615-B14B-FA69-D047F95863A0}"/>
              </a:ext>
            </a:extLst>
          </p:cNvPr>
          <p:cNvSpPr/>
          <p:nvPr/>
        </p:nvSpPr>
        <p:spPr>
          <a:xfrm>
            <a:off x="3554962" y="5773953"/>
            <a:ext cx="4851919" cy="80243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/>
              <a:t>ИТОГ</a:t>
            </a:r>
          </a:p>
        </p:txBody>
      </p:sp>
    </p:spTree>
    <p:extLst>
      <p:ext uri="{BB962C8B-B14F-4D97-AF65-F5344CB8AC3E}">
        <p14:creationId xmlns:p14="http://schemas.microsoft.com/office/powerpoint/2010/main" val="799682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an dir="u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13636C-5FE7-91E0-281F-E3C4A9F97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83463"/>
            <a:ext cx="12191999" cy="132556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США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A5D2E3A5-2E5F-7F59-2F50-5650AE8DDC71}"/>
              </a:ext>
            </a:extLst>
          </p:cNvPr>
          <p:cNvCxnSpPr/>
          <p:nvPr/>
        </p:nvCxnSpPr>
        <p:spPr>
          <a:xfrm flipH="1">
            <a:off x="3812733" y="1567850"/>
            <a:ext cx="1418252" cy="1082351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FCBC1243-6417-0C27-DBC1-0A1F0BB009FB}"/>
              </a:ext>
            </a:extLst>
          </p:cNvPr>
          <p:cNvCxnSpPr/>
          <p:nvPr/>
        </p:nvCxnSpPr>
        <p:spPr>
          <a:xfrm>
            <a:off x="7004560" y="1567849"/>
            <a:ext cx="1418253" cy="1082351"/>
          </a:xfrm>
          <a:prstGeom prst="straightConnector1">
            <a:avLst/>
          </a:prstGeom>
          <a:ln w="76200">
            <a:solidFill>
              <a:srgbClr val="15608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: скругленные углы 10">
            <a:hlinkClick r:id="rId2" action="ppaction://hlinksldjump"/>
            <a:extLst>
              <a:ext uri="{FF2B5EF4-FFF2-40B4-BE49-F238E27FC236}">
                <a16:creationId xmlns:a16="http://schemas.microsoft.com/office/drawing/2014/main" id="{741BFBDF-EC0F-7DEB-962E-242DCFA515FB}"/>
              </a:ext>
            </a:extLst>
          </p:cNvPr>
          <p:cNvSpPr/>
          <p:nvPr/>
        </p:nvSpPr>
        <p:spPr>
          <a:xfrm>
            <a:off x="7004560" y="2771804"/>
            <a:ext cx="2883159" cy="1791477"/>
          </a:xfrm>
          <a:prstGeom prst="roundRect">
            <a:avLst/>
          </a:prstGeom>
          <a:solidFill>
            <a:srgbClr val="156082"/>
          </a:solidFill>
          <a:ln>
            <a:solidFill>
              <a:srgbClr val="1560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Поведение людей</a:t>
            </a:r>
          </a:p>
        </p:txBody>
      </p:sp>
      <p:sp>
        <p:nvSpPr>
          <p:cNvPr id="10" name="Прямоугольник: скругленные углы 9">
            <a:hlinkClick r:id="rId3" action="ppaction://hlinksldjump"/>
            <a:extLst>
              <a:ext uri="{FF2B5EF4-FFF2-40B4-BE49-F238E27FC236}">
                <a16:creationId xmlns:a16="http://schemas.microsoft.com/office/drawing/2014/main" id="{F2B92DC8-CF7D-ED0D-8E68-388FB387E934}"/>
              </a:ext>
            </a:extLst>
          </p:cNvPr>
          <p:cNvSpPr/>
          <p:nvPr/>
        </p:nvSpPr>
        <p:spPr>
          <a:xfrm>
            <a:off x="2347826" y="2771804"/>
            <a:ext cx="2883159" cy="1791477"/>
          </a:xfrm>
          <a:prstGeom prst="roundRect">
            <a:avLst/>
          </a:prstGeom>
          <a:solidFill>
            <a:srgbClr val="156082"/>
          </a:solidFill>
          <a:ln>
            <a:solidFill>
              <a:srgbClr val="1560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Как освещается это событие</a:t>
            </a:r>
          </a:p>
        </p:txBody>
      </p:sp>
    </p:spTree>
    <p:extLst>
      <p:ext uri="{BB962C8B-B14F-4D97-AF65-F5344CB8AC3E}">
        <p14:creationId xmlns:p14="http://schemas.microsoft.com/office/powerpoint/2010/main" val="27074030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FC6DB95-9197-C75D-DF33-577ADABCF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04800"/>
            <a:ext cx="12150725" cy="38172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/>
              <a:t>   </a:t>
            </a:r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США новость о победе Джо Байдена на выборах </a:t>
            </a:r>
            <a:r>
              <a:rPr lang="ru-RU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была </a:t>
            </a:r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широко освещена во всех основных средствах массовой </a:t>
            </a:r>
            <a:r>
              <a:rPr lang="ru-RU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информации. </a:t>
            </a:r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американские СМИ отмечали историческое значение этого события, поскольку Байден стал старейшим президентом в истории </a:t>
            </a:r>
            <a:r>
              <a:rPr lang="ru-RU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США, а Камал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Харрис -</a:t>
            </a:r>
            <a:r>
              <a:rPr lang="ru-RU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афроамериканским </a:t>
            </a:r>
            <a:r>
              <a:rPr lang="ru-RU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вице-президентом. </a:t>
            </a:r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политические аналитики и </a:t>
            </a:r>
            <a:r>
              <a:rPr lang="ru-RU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комментаторы не раз высказывали </a:t>
            </a:r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свои мнения относительно значимости этого события для политической жизни страны.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hlinkClick r:id="rId2" action="ppaction://hlinksldjump"/>
            <a:extLst>
              <a:ext uri="{FF2B5EF4-FFF2-40B4-BE49-F238E27FC236}">
                <a16:creationId xmlns:a16="http://schemas.microsoft.com/office/drawing/2014/main" id="{306C1D02-F777-2495-796E-DD07E23F7735}"/>
              </a:ext>
            </a:extLst>
          </p:cNvPr>
          <p:cNvSpPr/>
          <p:nvPr/>
        </p:nvSpPr>
        <p:spPr>
          <a:xfrm>
            <a:off x="9287783" y="5553788"/>
            <a:ext cx="2862942" cy="125030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/>
              <a:t>назад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05BC697D-4EFD-E77F-BD10-4EEADB187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8188"/>
            <a:ext cx="4664529" cy="292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avatars.mds.yandex.net/i?id=7b9581dae695a8e312557f864cc6ef393ef48444-5289313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29" y="3928189"/>
            <a:ext cx="4572000" cy="292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22188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2A22CD5-0C76-0DE9-5BC3-0DA358309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0"/>
            <a:ext cx="12351657" cy="41894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0" i="0" dirty="0">
                <a:effectLst/>
                <a:latin typeface="Söhne"/>
              </a:rPr>
              <a:t>  </a:t>
            </a:r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объявления о победе Джо Байдена на президентских </a:t>
            </a:r>
            <a:r>
              <a:rPr lang="ru-RU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выборах, </a:t>
            </a:r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люди выразили радость и облегчение. Большинство сторонников Байдена вышли на улицы, чтобы отпраздновать победу, поддерживая идеи демократии и разнообразия. Некоторые противники Трампа также отметили победу Байдена как шаг к лучшему и надежду на изменения в политике и обществе. Однако не все люди приняли новость с энтузиазмом, и некоторые сторонники Трампа выразили недовольство и отказались признавать результаты выборов.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hlinkClick r:id="rId2" action="ppaction://hlinksldjump"/>
            <a:extLst>
              <a:ext uri="{FF2B5EF4-FFF2-40B4-BE49-F238E27FC236}">
                <a16:creationId xmlns:a16="http://schemas.microsoft.com/office/drawing/2014/main" id="{4241ECA1-1B7F-E4BB-D7DE-84AD519F7448}"/>
              </a:ext>
            </a:extLst>
          </p:cNvPr>
          <p:cNvSpPr/>
          <p:nvPr/>
        </p:nvSpPr>
        <p:spPr>
          <a:xfrm>
            <a:off x="8920066" y="5326613"/>
            <a:ext cx="3225282" cy="147423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/>
              <a:t>назад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0AE07D5C-739A-662B-0C69-1AC333CB7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2163"/>
            <a:ext cx="4077478" cy="284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avatars.mds.yandex.net/i?id=69dca911e46d2fe4d0ce1d5dc5dbca3ec750662d-13125018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478" y="4100804"/>
            <a:ext cx="4744094" cy="266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8441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0502AA-3326-EAC4-A594-DB5A807BD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190" y="1158101"/>
            <a:ext cx="2466252" cy="13255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ЕВРОПА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8BDBC7AF-C894-D544-1EDB-4B693857F83B}"/>
              </a:ext>
            </a:extLst>
          </p:cNvPr>
          <p:cNvCxnSpPr/>
          <p:nvPr/>
        </p:nvCxnSpPr>
        <p:spPr>
          <a:xfrm flipH="1">
            <a:off x="3444550" y="2106738"/>
            <a:ext cx="1231640" cy="134422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D20A6543-3C79-8181-CAF1-60641135D42C}"/>
              </a:ext>
            </a:extLst>
          </p:cNvPr>
          <p:cNvCxnSpPr/>
          <p:nvPr/>
        </p:nvCxnSpPr>
        <p:spPr>
          <a:xfrm>
            <a:off x="7142442" y="2106738"/>
            <a:ext cx="1231641" cy="132494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: скругленные углы 7">
            <a:hlinkClick r:id="rId2" action="ppaction://hlinksldjump"/>
            <a:extLst>
              <a:ext uri="{FF2B5EF4-FFF2-40B4-BE49-F238E27FC236}">
                <a16:creationId xmlns:a16="http://schemas.microsoft.com/office/drawing/2014/main" id="{DE53232B-28AA-5EFA-264F-0D8EADC44AAB}"/>
              </a:ext>
            </a:extLst>
          </p:cNvPr>
          <p:cNvSpPr/>
          <p:nvPr/>
        </p:nvSpPr>
        <p:spPr>
          <a:xfrm>
            <a:off x="2016965" y="3561494"/>
            <a:ext cx="2659225" cy="168884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Как освещается это событие</a:t>
            </a:r>
          </a:p>
        </p:txBody>
      </p:sp>
      <p:sp>
        <p:nvSpPr>
          <p:cNvPr id="9" name="Прямоугольник: скругленные углы 8">
            <a:hlinkClick r:id="rId3" action="ppaction://hlinksldjump"/>
            <a:extLst>
              <a:ext uri="{FF2B5EF4-FFF2-40B4-BE49-F238E27FC236}">
                <a16:creationId xmlns:a16="http://schemas.microsoft.com/office/drawing/2014/main" id="{E59DEBFF-8981-060B-B809-0FCBFF9F81C9}"/>
              </a:ext>
            </a:extLst>
          </p:cNvPr>
          <p:cNvSpPr/>
          <p:nvPr/>
        </p:nvSpPr>
        <p:spPr>
          <a:xfrm>
            <a:off x="7142442" y="3561494"/>
            <a:ext cx="2659225" cy="168884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Поведение людей</a:t>
            </a:r>
          </a:p>
        </p:txBody>
      </p:sp>
    </p:spTree>
    <p:extLst>
      <p:ext uri="{BB962C8B-B14F-4D97-AF65-F5344CB8AC3E}">
        <p14:creationId xmlns:p14="http://schemas.microsoft.com/office/powerpoint/2010/main" val="42134266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EB03D93-E761-B23D-253B-830BC5FF0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3556000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ru-RU" sz="3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Европейские СМИ подчеркивали значимость победы Джо Байдена на выборах президента США над Дональдом Трампом. Новость о победе Байдена была широко освещена </a:t>
            </a:r>
            <a:r>
              <a:rPr lang="ru-RU" sz="33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СМИ</a:t>
            </a:r>
            <a:r>
              <a:rPr lang="ru-RU" sz="3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подчеркивали изменения, которые могут произойти в отношениях между США и Европой после прихода Байдена к </a:t>
            </a:r>
            <a:r>
              <a:rPr lang="ru-RU" sz="33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власти.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Смена </a:t>
            </a:r>
            <a:r>
              <a:rPr lang="ru-RU" sz="33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</a:t>
            </a:r>
            <a:r>
              <a:rPr lang="ru-RU" sz="3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3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США должна была помочь восстановить </a:t>
            </a:r>
            <a:r>
              <a:rPr lang="ru-RU" sz="3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доверие и укрепить отношения </a:t>
            </a:r>
            <a:r>
              <a:rPr lang="ru-RU" sz="33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Европой</a:t>
            </a:r>
            <a:r>
              <a:rPr lang="ru-RU" sz="3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охладились после прихода Трампа к власти. Также отмечалось, что Байден обещал вернуть США к Парижскому соглашению по климату и поддержать международные организации, что вызвало позитивные отклики в европейских странах.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: скругленные углы 3">
            <a:hlinkClick r:id="rId2" action="ppaction://hlinksldjump"/>
            <a:extLst>
              <a:ext uri="{FF2B5EF4-FFF2-40B4-BE49-F238E27FC236}">
                <a16:creationId xmlns:a16="http://schemas.microsoft.com/office/drawing/2014/main" id="{CE60C71D-4FF2-FBA9-C246-95C19D824762}"/>
              </a:ext>
            </a:extLst>
          </p:cNvPr>
          <p:cNvSpPr/>
          <p:nvPr/>
        </p:nvSpPr>
        <p:spPr>
          <a:xfrm>
            <a:off x="9202059" y="5404499"/>
            <a:ext cx="2917371" cy="1380931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/>
              <a:t>назад</a:t>
            </a:r>
          </a:p>
        </p:txBody>
      </p:sp>
      <p:pic>
        <p:nvPicPr>
          <p:cNvPr id="8194" name="Picture 2" descr="https://avatars.mds.yandex.net/i?id=d8b4e3152de4319f76818c044d91105d9ee54591-4359388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5" y="3556000"/>
            <a:ext cx="4849086" cy="323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34673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EBEC4D8-447B-0428-D2B9-AEA4E32C7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279086" cy="4935894"/>
          </a:xfrm>
        </p:spPr>
        <p:txBody>
          <a:bodyPr/>
          <a:lstStyle/>
          <a:p>
            <a:pPr marL="0" indent="0">
              <a:buNone/>
            </a:pPr>
            <a:r>
              <a:rPr lang="ru-RU" b="0" i="0" dirty="0">
                <a:effectLst/>
                <a:latin typeface="Söhne"/>
              </a:rPr>
              <a:t>  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 людей в Европе после того, как стало известно о победе Джо Байдена на выборах в США, было преимущественно позитивным. В большинстве стран Европы, люди выражали облегчение и радость от того, что Трамп больше не будет президентом и что отношения между США и Европой могут улучшиться. Многие политики и общественные деятели в Европе также высказывали поддержку Байдену и высказывали надежду на сотрудничество с новой администрацией США.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hlinkClick r:id="rId2" action="ppaction://hlinksldjump"/>
            <a:extLst>
              <a:ext uri="{FF2B5EF4-FFF2-40B4-BE49-F238E27FC236}">
                <a16:creationId xmlns:a16="http://schemas.microsoft.com/office/drawing/2014/main" id="{B51434FA-345D-86C6-F36D-7F76D953BB7F}"/>
              </a:ext>
            </a:extLst>
          </p:cNvPr>
          <p:cNvSpPr/>
          <p:nvPr/>
        </p:nvSpPr>
        <p:spPr>
          <a:xfrm>
            <a:off x="9230050" y="5395169"/>
            <a:ext cx="2889380" cy="1390261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/>
              <a:t>назад</a:t>
            </a:r>
          </a:p>
        </p:txBody>
      </p:sp>
      <p:pic>
        <p:nvPicPr>
          <p:cNvPr id="5" name="Picture 4" descr="Picture background">
            <a:extLst>
              <a:ext uri="{FF2B5EF4-FFF2-40B4-BE49-F238E27FC236}">
                <a16:creationId xmlns:a16="http://schemas.microsoft.com/office/drawing/2014/main" id="{F4CF80A3-8E0D-CF54-B60D-BE921D318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0" y="3034295"/>
            <a:ext cx="6284686" cy="37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8243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скругленные углы 8">
            <a:hlinkClick r:id="rId2" action="ppaction://hlinksldjump"/>
            <a:extLst>
              <a:ext uri="{FF2B5EF4-FFF2-40B4-BE49-F238E27FC236}">
                <a16:creationId xmlns:a16="http://schemas.microsoft.com/office/drawing/2014/main" id="{AA77825D-F55B-FB1F-A2CD-10B6961ACF17}"/>
              </a:ext>
            </a:extLst>
          </p:cNvPr>
          <p:cNvSpPr/>
          <p:nvPr/>
        </p:nvSpPr>
        <p:spPr>
          <a:xfrm>
            <a:off x="8204719" y="3860607"/>
            <a:ext cx="2687216" cy="1660849"/>
          </a:xfrm>
          <a:prstGeom prst="roundRect">
            <a:avLst/>
          </a:prstGeom>
          <a:solidFill>
            <a:srgbClr val="EE0000"/>
          </a:solidFill>
          <a:ln>
            <a:solidFill>
              <a:srgbClr val="E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Поведение людей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53B43-5632-DAB1-F978-E979FFB25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13347"/>
            <a:ext cx="12191999" cy="558606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ВСЁМ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67607616-0A04-9AF3-F97A-DCB8A53F37C3}"/>
              </a:ext>
            </a:extLst>
          </p:cNvPr>
          <p:cNvCxnSpPr/>
          <p:nvPr/>
        </p:nvCxnSpPr>
        <p:spPr>
          <a:xfrm flipH="1">
            <a:off x="3223209" y="2215504"/>
            <a:ext cx="746449" cy="1492898"/>
          </a:xfrm>
          <a:prstGeom prst="straightConnector1">
            <a:avLst/>
          </a:prstGeom>
          <a:ln w="76200">
            <a:solidFill>
              <a:srgbClr val="EE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90AE45E8-6ACC-8981-4607-74C16667C54B}"/>
              </a:ext>
            </a:extLst>
          </p:cNvPr>
          <p:cNvCxnSpPr>
            <a:cxnSpLocks/>
          </p:cNvCxnSpPr>
          <p:nvPr/>
        </p:nvCxnSpPr>
        <p:spPr>
          <a:xfrm>
            <a:off x="8204719" y="2215504"/>
            <a:ext cx="709127" cy="1492898"/>
          </a:xfrm>
          <a:prstGeom prst="straightConnector1">
            <a:avLst/>
          </a:prstGeom>
          <a:ln w="76200">
            <a:solidFill>
              <a:srgbClr val="EE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: скругленные углы 7">
            <a:hlinkClick r:id="rId3" action="ppaction://hlinksldjump"/>
            <a:extLst>
              <a:ext uri="{FF2B5EF4-FFF2-40B4-BE49-F238E27FC236}">
                <a16:creationId xmlns:a16="http://schemas.microsoft.com/office/drawing/2014/main" id="{B5BFA6DD-B77A-9C39-3A0F-4DC99B9774EE}"/>
              </a:ext>
            </a:extLst>
          </p:cNvPr>
          <p:cNvSpPr/>
          <p:nvPr/>
        </p:nvSpPr>
        <p:spPr>
          <a:xfrm>
            <a:off x="1282442" y="3860608"/>
            <a:ext cx="2687216" cy="1660849"/>
          </a:xfrm>
          <a:prstGeom prst="roundRect">
            <a:avLst/>
          </a:prstGeom>
          <a:solidFill>
            <a:srgbClr val="EE0000"/>
          </a:solidFill>
          <a:ln>
            <a:solidFill>
              <a:srgbClr val="E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Как освещается это событие</a:t>
            </a:r>
          </a:p>
        </p:txBody>
      </p:sp>
    </p:spTree>
    <p:extLst>
      <p:ext uri="{BB962C8B-B14F-4D97-AF65-F5344CB8AC3E}">
        <p14:creationId xmlns:p14="http://schemas.microsoft.com/office/powerpoint/2010/main" val="23531488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7955</TotalTime>
  <Words>626</Words>
  <Application>Microsoft Office PowerPoint</Application>
  <PresentationFormat>Широкоэкранный</PresentationFormat>
  <Paragraphs>32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Söhne</vt:lpstr>
      <vt:lpstr>Times New Roman</vt:lpstr>
      <vt:lpstr>Тема Office</vt:lpstr>
      <vt:lpstr>Противоположная оценка события в медиа</vt:lpstr>
      <vt:lpstr>Объявление результатов выборов президента США в 2020 году</vt:lpstr>
      <vt:lpstr>США</vt:lpstr>
      <vt:lpstr>Презентация PowerPoint</vt:lpstr>
      <vt:lpstr>Презентация PowerPoint</vt:lpstr>
      <vt:lpstr>ЕВРОПА</vt:lpstr>
      <vt:lpstr>Презентация PowerPoint</vt:lpstr>
      <vt:lpstr>Презентация PowerPoint</vt:lpstr>
      <vt:lpstr>ВО ВСЁМ МИРЕ</vt:lpstr>
      <vt:lpstr>Презентация PowerPoint</vt:lpstr>
      <vt:lpstr>Презентация PowerPoint</vt:lpstr>
      <vt:lpstr>Объяснения и доказательства что это факт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Противоположная оценка события в медиа</dc:title>
  <dc:creator>Максим Канавалов</dc:creator>
  <cp:lastModifiedBy>Владислав Рябиченко</cp:lastModifiedBy>
  <cp:revision>15</cp:revision>
  <dcterms:created xsi:type="dcterms:W3CDTF">2024-10-20T12:18:36Z</dcterms:created>
  <dcterms:modified xsi:type="dcterms:W3CDTF">2024-10-20T17:27:15Z</dcterms:modified>
</cp:coreProperties>
</file>