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iFKRODwZGgaWINVsnyaPz97GfB4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3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4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4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7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7470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 sz="4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0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  <p:grpSp>
        <p:nvGrpSpPr>
          <p:cNvPr id="209" name="Google Shape;209;p10"/>
          <p:cNvGrpSpPr/>
          <p:nvPr/>
        </p:nvGrpSpPr>
        <p:grpSpPr>
          <a:xfrm>
            <a:off x="189780" y="1133850"/>
            <a:ext cx="4701397" cy="3757328"/>
            <a:chOff x="67" y="2742038"/>
            <a:chExt cx="4010278" cy="2634131"/>
          </a:xfrm>
        </p:grpSpPr>
        <p:sp>
          <p:nvSpPr>
            <p:cNvPr id="210" name="Google Shape;210;p10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10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Статья 18. Брачный возраст.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Брачный воз- раст устанавливается в 18 лет. В исключи- тельных случаях, обусловленных беремен- ностью, рождением ребёнка, а также в слу- чае приобретения несовершеннолетним полной дееспособности до достижения со- вершеннолетия орган, регистрирующий ак- ты гражданского состояния, может снизить лицам, вступающим в брак, брачный воз- раст …, но не более чем на 3 года. Снижение брачного возраста производится по заявле- нию лиц, вступающих в брак. При этом сог- ласия родителей, попечителей несовершен- нолетних на заключение брака не требует- ся.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descr="http://ipo.grsu.by/lib/wp-content/uploads/2015/11/-%D1%81%D0%B5%D0%BC-e1448007605941.jpg" id="212" name="Google Shape;21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29201" y="1133849"/>
            <a:ext cx="3933644" cy="5598889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13" name="Google Shape;213;p10"/>
          <p:cNvSpPr txBox="1"/>
          <p:nvPr/>
        </p:nvSpPr>
        <p:spPr>
          <a:xfrm>
            <a:off x="646982" y="6381065"/>
            <a:ext cx="4382219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Кодекс Республики Беларусь о браке и семье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11"/>
          <p:cNvGrpSpPr/>
          <p:nvPr/>
        </p:nvGrpSpPr>
        <p:grpSpPr>
          <a:xfrm>
            <a:off x="229368" y="1639021"/>
            <a:ext cx="8776019" cy="4019904"/>
            <a:chOff x="589" y="345058"/>
            <a:chExt cx="8776019" cy="4019904"/>
          </a:xfrm>
        </p:grpSpPr>
        <p:sp>
          <p:nvSpPr>
            <p:cNvPr id="219" name="Google Shape;219;p11"/>
            <p:cNvSpPr/>
            <p:nvPr/>
          </p:nvSpPr>
          <p:spPr>
            <a:xfrm>
              <a:off x="4388599" y="1038120"/>
              <a:ext cx="3104966" cy="5388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0" name="Google Shape;220;p11"/>
            <p:cNvSpPr/>
            <p:nvPr/>
          </p:nvSpPr>
          <p:spPr>
            <a:xfrm>
              <a:off x="4342879" y="1038120"/>
              <a:ext cx="91440" cy="53887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1" name="Google Shape;221;p11"/>
            <p:cNvSpPr/>
            <p:nvPr/>
          </p:nvSpPr>
          <p:spPr>
            <a:xfrm>
              <a:off x="1283633" y="1038120"/>
              <a:ext cx="3104966" cy="53887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2" name="Google Shape;222;p11"/>
            <p:cNvSpPr/>
            <p:nvPr/>
          </p:nvSpPr>
          <p:spPr>
            <a:xfrm>
              <a:off x="1897813" y="345058"/>
              <a:ext cx="4981571" cy="69306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11"/>
            <p:cNvSpPr txBox="1"/>
            <p:nvPr/>
          </p:nvSpPr>
          <p:spPr>
            <a:xfrm>
              <a:off x="1897813" y="345058"/>
              <a:ext cx="4981571" cy="69306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 допускается заключение брака: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4" name="Google Shape;224;p11"/>
            <p:cNvSpPr/>
            <p:nvPr/>
          </p:nvSpPr>
          <p:spPr>
            <a:xfrm>
              <a:off x="589" y="1576998"/>
              <a:ext cx="2566087" cy="278796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1"/>
            <p:cNvSpPr txBox="1"/>
            <p:nvPr/>
          </p:nvSpPr>
          <p:spPr>
            <a:xfrm>
              <a:off x="589" y="1576998"/>
              <a:ext cx="2566087" cy="278796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если один из пары состоит в другом зарегистрированном браке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6" name="Google Shape;226;p11"/>
            <p:cNvSpPr/>
            <p:nvPr/>
          </p:nvSpPr>
          <p:spPr>
            <a:xfrm>
              <a:off x="3105555" y="1576998"/>
              <a:ext cx="2566087" cy="278796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11"/>
            <p:cNvSpPr txBox="1"/>
            <p:nvPr/>
          </p:nvSpPr>
          <p:spPr>
            <a:xfrm>
              <a:off x="3105555" y="1576998"/>
              <a:ext cx="2566087" cy="278796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 родственниками по прямой восходящей и нисходящей линии, между полнородными и неполнородными братьями и сёстрами, между усыновителями (удочерителями) и усыновлёнными (удочерёнными)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8" name="Google Shape;228;p11"/>
            <p:cNvSpPr/>
            <p:nvPr/>
          </p:nvSpPr>
          <p:spPr>
            <a:xfrm>
              <a:off x="6210521" y="1576998"/>
              <a:ext cx="2566087" cy="278796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1"/>
            <p:cNvSpPr txBox="1"/>
            <p:nvPr/>
          </p:nvSpPr>
          <p:spPr>
            <a:xfrm>
              <a:off x="6210521" y="1576998"/>
              <a:ext cx="2566087" cy="278796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если хотя бы один из пары признан судом недееспособным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30" name="Google Shape;230;p11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" name="Google Shape;235;p12"/>
          <p:cNvGrpSpPr/>
          <p:nvPr/>
        </p:nvGrpSpPr>
        <p:grpSpPr>
          <a:xfrm>
            <a:off x="270025" y="1286415"/>
            <a:ext cx="8629829" cy="5311712"/>
            <a:chOff x="62990" y="1079"/>
            <a:chExt cx="8629829" cy="5311712"/>
          </a:xfrm>
        </p:grpSpPr>
        <p:sp>
          <p:nvSpPr>
            <p:cNvPr id="236" name="Google Shape;236;p12"/>
            <p:cNvSpPr/>
            <p:nvPr/>
          </p:nvSpPr>
          <p:spPr>
            <a:xfrm>
              <a:off x="5476085" y="3977189"/>
              <a:ext cx="2276168" cy="39503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7" name="Google Shape;237;p12"/>
            <p:cNvSpPr/>
            <p:nvPr/>
          </p:nvSpPr>
          <p:spPr>
            <a:xfrm>
              <a:off x="5430365" y="3977189"/>
              <a:ext cx="91440" cy="39503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8" name="Google Shape;238;p12"/>
            <p:cNvSpPr/>
            <p:nvPr/>
          </p:nvSpPr>
          <p:spPr>
            <a:xfrm>
              <a:off x="3199917" y="3977189"/>
              <a:ext cx="2276168" cy="39503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9" name="Google Shape;239;p12"/>
            <p:cNvSpPr/>
            <p:nvPr/>
          </p:nvSpPr>
          <p:spPr>
            <a:xfrm>
              <a:off x="4115510" y="2321201"/>
              <a:ext cx="1360575" cy="39503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0" name="Google Shape;240;p12"/>
            <p:cNvSpPr/>
            <p:nvPr/>
          </p:nvSpPr>
          <p:spPr>
            <a:xfrm>
              <a:off x="2754935" y="2321201"/>
              <a:ext cx="1360575" cy="39503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1" name="Google Shape;241;p12"/>
            <p:cNvSpPr/>
            <p:nvPr/>
          </p:nvSpPr>
          <p:spPr>
            <a:xfrm>
              <a:off x="2698830" y="684607"/>
              <a:ext cx="1416679" cy="39503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2" name="Google Shape;242;p12"/>
            <p:cNvSpPr/>
            <p:nvPr/>
          </p:nvSpPr>
          <p:spPr>
            <a:xfrm>
              <a:off x="1282151" y="684607"/>
              <a:ext cx="1416679" cy="39503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3" name="Google Shape;243;p12"/>
            <p:cNvSpPr/>
            <p:nvPr/>
          </p:nvSpPr>
          <p:spPr>
            <a:xfrm>
              <a:off x="1315870" y="1079"/>
              <a:ext cx="2765921" cy="68352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12"/>
            <p:cNvSpPr txBox="1"/>
            <p:nvPr/>
          </p:nvSpPr>
          <p:spPr>
            <a:xfrm>
              <a:off x="1315870" y="1079"/>
              <a:ext cx="2765921" cy="68352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Прекращение брака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5" name="Google Shape;245;p12"/>
            <p:cNvSpPr/>
            <p:nvPr/>
          </p:nvSpPr>
          <p:spPr>
            <a:xfrm>
              <a:off x="62990" y="1079645"/>
              <a:ext cx="2438322" cy="124155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12"/>
            <p:cNvSpPr txBox="1"/>
            <p:nvPr/>
          </p:nvSpPr>
          <p:spPr>
            <a:xfrm>
              <a:off x="62990" y="1079645"/>
              <a:ext cx="2438322" cy="12415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вследствие смерти или объявления в судеб- ном порядке одного из супругов умершим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7" name="Google Shape;247;p12"/>
            <p:cNvSpPr/>
            <p:nvPr/>
          </p:nvSpPr>
          <p:spPr>
            <a:xfrm>
              <a:off x="2896349" y="1079645"/>
              <a:ext cx="2438322" cy="124155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2"/>
            <p:cNvSpPr txBox="1"/>
            <p:nvPr/>
          </p:nvSpPr>
          <p:spPr>
            <a:xfrm>
              <a:off x="2896349" y="1079645"/>
              <a:ext cx="2438322" cy="12415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вследствие расторжения брака при жизни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9" name="Google Shape;249;p12"/>
            <p:cNvSpPr/>
            <p:nvPr/>
          </p:nvSpPr>
          <p:spPr>
            <a:xfrm>
              <a:off x="1591879" y="2716238"/>
              <a:ext cx="2326112" cy="126095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12"/>
            <p:cNvSpPr txBox="1"/>
            <p:nvPr/>
          </p:nvSpPr>
          <p:spPr>
            <a:xfrm>
              <a:off x="1591879" y="2716238"/>
              <a:ext cx="2326112" cy="126095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судом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1" name="Google Shape;251;p12"/>
            <p:cNvSpPr/>
            <p:nvPr/>
          </p:nvSpPr>
          <p:spPr>
            <a:xfrm>
              <a:off x="4313029" y="2716238"/>
              <a:ext cx="2326112" cy="126095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12"/>
            <p:cNvSpPr txBox="1"/>
            <p:nvPr/>
          </p:nvSpPr>
          <p:spPr>
            <a:xfrm>
              <a:off x="4313029" y="2716238"/>
              <a:ext cx="2326112" cy="126095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органом, регистри- рующим акты граж- данского состояния, если соблюдены все три условия: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12"/>
            <p:cNvSpPr/>
            <p:nvPr/>
          </p:nvSpPr>
          <p:spPr>
            <a:xfrm>
              <a:off x="2259351" y="4372226"/>
              <a:ext cx="1881131" cy="94056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12"/>
            <p:cNvSpPr txBox="1"/>
            <p:nvPr/>
          </p:nvSpPr>
          <p:spPr>
            <a:xfrm>
              <a:off x="2259351" y="4372226"/>
              <a:ext cx="1881131" cy="9405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взаимное согласие супругов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12"/>
            <p:cNvSpPr/>
            <p:nvPr/>
          </p:nvSpPr>
          <p:spPr>
            <a:xfrm>
              <a:off x="4535520" y="4372226"/>
              <a:ext cx="1881131" cy="94056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2"/>
            <p:cNvSpPr txBox="1"/>
            <p:nvPr/>
          </p:nvSpPr>
          <p:spPr>
            <a:xfrm>
              <a:off x="4535520" y="4372226"/>
              <a:ext cx="1881131" cy="9405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отсутствие об- щих несовершен- нолетних детей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7" name="Google Shape;257;p12"/>
            <p:cNvSpPr/>
            <p:nvPr/>
          </p:nvSpPr>
          <p:spPr>
            <a:xfrm>
              <a:off x="6811688" y="4372226"/>
              <a:ext cx="1881131" cy="94056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12"/>
            <p:cNvSpPr txBox="1"/>
            <p:nvPr/>
          </p:nvSpPr>
          <p:spPr>
            <a:xfrm>
              <a:off x="6811688" y="4372226"/>
              <a:ext cx="1881131" cy="9405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отсутствие споров об имуществе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9" name="Google Shape;259;p12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  <p:grpSp>
        <p:nvGrpSpPr>
          <p:cNvPr id="82" name="Google Shape;82;p3"/>
          <p:cNvGrpSpPr/>
          <p:nvPr/>
        </p:nvGrpSpPr>
        <p:grpSpPr>
          <a:xfrm>
            <a:off x="189780" y="1292005"/>
            <a:ext cx="8773064" cy="1278666"/>
            <a:chOff x="67" y="2742038"/>
            <a:chExt cx="4010278" cy="2634131"/>
          </a:xfrm>
        </p:grpSpPr>
        <p:sp>
          <p:nvSpPr>
            <p:cNvPr id="83" name="Google Shape;83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Семейное право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отрасль права, представляющая совокупность правовых норм, регулирующих личные неимущественные и связанные с ними имуществен- ные отношения, возникающие между гражданами (физическими лицами) на осно- ве брака, усыновления (удочерения) и других форм устройства детей на воспита- ние в семью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descr="http://ipo.grsu.by/lib/wp-content/uploads/2015/11/-%D1%81%D0%B5%D0%BC-e1448007605941.jpg" id="85" name="Google Shape;8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33381" y="2705467"/>
            <a:ext cx="2829463" cy="4027271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86" name="Google Shape;86;p3"/>
          <p:cNvSpPr txBox="1"/>
          <p:nvPr/>
        </p:nvSpPr>
        <p:spPr>
          <a:xfrm>
            <a:off x="1751162" y="6394184"/>
            <a:ext cx="4382219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Кодекс Республики Беларусь о браке и семье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7" name="Google Shape;87;p3"/>
          <p:cNvSpPr txBox="1"/>
          <p:nvPr/>
        </p:nvSpPr>
        <p:spPr>
          <a:xfrm>
            <a:off x="189780" y="2705467"/>
            <a:ext cx="5865963" cy="66746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Источник регулирования –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Кодекс Республики Бела- русь о браке и семье</a:t>
            </a:r>
            <a:endParaRPr b="1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4"/>
          <p:cNvGrpSpPr/>
          <p:nvPr/>
        </p:nvGrpSpPr>
        <p:grpSpPr>
          <a:xfrm>
            <a:off x="313837" y="1824389"/>
            <a:ext cx="8680226" cy="4313401"/>
            <a:chOff x="3286" y="547680"/>
            <a:chExt cx="8680226" cy="4313401"/>
          </a:xfrm>
        </p:grpSpPr>
        <p:sp>
          <p:nvSpPr>
            <p:cNvPr id="93" name="Google Shape;93;p4"/>
            <p:cNvSpPr/>
            <p:nvPr/>
          </p:nvSpPr>
          <p:spPr>
            <a:xfrm>
              <a:off x="3286" y="547680"/>
              <a:ext cx="3822333" cy="47711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4"/>
            <p:cNvSpPr txBox="1"/>
            <p:nvPr/>
          </p:nvSpPr>
          <p:spPr>
            <a:xfrm>
              <a:off x="17260" y="561654"/>
              <a:ext cx="3794385" cy="44916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Регулируемые отношения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" name="Google Shape;95;p4"/>
            <p:cNvSpPr/>
            <p:nvPr/>
          </p:nvSpPr>
          <p:spPr>
            <a:xfrm>
              <a:off x="385519" y="1024792"/>
              <a:ext cx="382233" cy="44163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6" name="Google Shape;96;p4"/>
            <p:cNvSpPr/>
            <p:nvPr/>
          </p:nvSpPr>
          <p:spPr>
            <a:xfrm>
              <a:off x="767752" y="1216194"/>
              <a:ext cx="7915760" cy="50046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4"/>
            <p:cNvSpPr txBox="1"/>
            <p:nvPr/>
          </p:nvSpPr>
          <p:spPr>
            <a:xfrm>
              <a:off x="782410" y="1230852"/>
              <a:ext cx="7886444" cy="47114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 членами семьи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8" name="Google Shape;98;p4"/>
            <p:cNvSpPr/>
            <p:nvPr/>
          </p:nvSpPr>
          <p:spPr>
            <a:xfrm>
              <a:off x="385519" y="1024792"/>
              <a:ext cx="382233" cy="140276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9" name="Google Shape;99;p4"/>
            <p:cNvSpPr/>
            <p:nvPr/>
          </p:nvSpPr>
          <p:spPr>
            <a:xfrm>
              <a:off x="767752" y="1908060"/>
              <a:ext cx="7915760" cy="1039000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4"/>
            <p:cNvSpPr txBox="1"/>
            <p:nvPr/>
          </p:nvSpPr>
          <p:spPr>
            <a:xfrm>
              <a:off x="798183" y="1938491"/>
              <a:ext cx="7854898" cy="9781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возникающие в результате приёма на воспитание в семью детей-сирот, детей, по различным причинам оставшихся без попечения родителей (усыновление (удочерение), опекунская семья, приёмная семья, детский дом семейного типа)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385519" y="1024792"/>
              <a:ext cx="382233" cy="249647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2" name="Google Shape;102;p4"/>
            <p:cNvSpPr/>
            <p:nvPr/>
          </p:nvSpPr>
          <p:spPr>
            <a:xfrm>
              <a:off x="767752" y="3138462"/>
              <a:ext cx="7915760" cy="765608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4"/>
            <p:cNvSpPr txBox="1"/>
            <p:nvPr/>
          </p:nvSpPr>
          <p:spPr>
            <a:xfrm>
              <a:off x="790176" y="3160886"/>
              <a:ext cx="7870912" cy="7207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 бывшими членами семьи (например, отношения между бывшими супругами по взаимному содержанию)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385519" y="1024792"/>
              <a:ext cx="382233" cy="345348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5" name="Google Shape;105;p4"/>
            <p:cNvSpPr/>
            <p:nvPr/>
          </p:nvSpPr>
          <p:spPr>
            <a:xfrm>
              <a:off x="767752" y="4095473"/>
              <a:ext cx="7915760" cy="765608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4"/>
            <p:cNvSpPr txBox="1"/>
            <p:nvPr/>
          </p:nvSpPr>
          <p:spPr>
            <a:xfrm>
              <a:off x="790176" y="4117897"/>
              <a:ext cx="7870912" cy="7207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 родителями и детьми, если дети родились у родителей, не состоя- щих в браке; дети, рождённые в браке и вне брака, пользуются равной и всесторонней защитой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07" name="Google Shape;107;p4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  <p:grpSp>
        <p:nvGrpSpPr>
          <p:cNvPr id="113" name="Google Shape;113;p5"/>
          <p:cNvGrpSpPr/>
          <p:nvPr/>
        </p:nvGrpSpPr>
        <p:grpSpPr>
          <a:xfrm>
            <a:off x="197366" y="1310516"/>
            <a:ext cx="8697507" cy="5220379"/>
            <a:chOff x="7586" y="51059"/>
            <a:chExt cx="8697507" cy="5220379"/>
          </a:xfrm>
        </p:grpSpPr>
        <p:sp>
          <p:nvSpPr>
            <p:cNvPr id="114" name="Google Shape;114;p5"/>
            <p:cNvSpPr/>
            <p:nvPr/>
          </p:nvSpPr>
          <p:spPr>
            <a:xfrm>
              <a:off x="7586" y="51059"/>
              <a:ext cx="3808861" cy="57857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5"/>
            <p:cNvSpPr txBox="1"/>
            <p:nvPr/>
          </p:nvSpPr>
          <p:spPr>
            <a:xfrm>
              <a:off x="24532" y="68005"/>
              <a:ext cx="3774969" cy="5446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Задачами законодательства о браке и семье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388472" y="629635"/>
              <a:ext cx="380886" cy="5284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7" name="Google Shape;117;p5"/>
            <p:cNvSpPr/>
            <p:nvPr/>
          </p:nvSpPr>
          <p:spPr>
            <a:xfrm>
              <a:off x="769358" y="774279"/>
              <a:ext cx="7935735" cy="76760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5"/>
            <p:cNvSpPr txBox="1"/>
            <p:nvPr/>
          </p:nvSpPr>
          <p:spPr>
            <a:xfrm>
              <a:off x="791840" y="796761"/>
              <a:ext cx="7890771" cy="72263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укрепление семьи в Республике Беларусь как естественной и основной ячейки общества на принципах общечеловеческой морали, недопущение ослабления и разрушения семейных связей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" name="Google Shape;119;p5"/>
            <p:cNvSpPr/>
            <p:nvPr/>
          </p:nvSpPr>
          <p:spPr>
            <a:xfrm>
              <a:off x="388472" y="629635"/>
              <a:ext cx="380886" cy="144069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0" name="Google Shape;120;p5"/>
            <p:cNvSpPr/>
            <p:nvPr/>
          </p:nvSpPr>
          <p:spPr>
            <a:xfrm>
              <a:off x="769358" y="1686527"/>
              <a:ext cx="7935735" cy="76760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5"/>
            <p:cNvSpPr txBox="1"/>
            <p:nvPr/>
          </p:nvSpPr>
          <p:spPr>
            <a:xfrm>
              <a:off x="791840" y="1709009"/>
              <a:ext cx="7890771" cy="72263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построение семейных отношений на добровольном брачном союзе жен- щины и мужчины, равенстве прав супругов в семье, на взаимной любви, уважении и взаимопомощи всех членов семьи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388472" y="629635"/>
              <a:ext cx="380886" cy="214072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3" name="Google Shape;123;p5"/>
            <p:cNvSpPr/>
            <p:nvPr/>
          </p:nvSpPr>
          <p:spPr>
            <a:xfrm>
              <a:off x="769358" y="2598774"/>
              <a:ext cx="7935735" cy="34318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5"/>
            <p:cNvSpPr txBox="1"/>
            <p:nvPr/>
          </p:nvSpPr>
          <p:spPr>
            <a:xfrm>
              <a:off x="779409" y="2608825"/>
              <a:ext cx="7915633" cy="3230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установление прав детей и обеспечение их приоритета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388472" y="629635"/>
              <a:ext cx="380886" cy="273165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6" name="Google Shape;126;p5"/>
            <p:cNvSpPr/>
            <p:nvPr/>
          </p:nvSpPr>
          <p:spPr>
            <a:xfrm>
              <a:off x="769358" y="3086601"/>
              <a:ext cx="7935735" cy="54936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5"/>
            <p:cNvSpPr txBox="1"/>
            <p:nvPr/>
          </p:nvSpPr>
          <p:spPr>
            <a:xfrm>
              <a:off x="785448" y="3102691"/>
              <a:ext cx="7903555" cy="51718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установление прав и обязанностей супругов, родителей и других членов семьи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388472" y="629635"/>
              <a:ext cx="380886" cy="353478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9" name="Google Shape;129;p5"/>
            <p:cNvSpPr/>
            <p:nvPr/>
          </p:nvSpPr>
          <p:spPr>
            <a:xfrm>
              <a:off x="769358" y="3780614"/>
              <a:ext cx="7935735" cy="76760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5"/>
            <p:cNvSpPr txBox="1"/>
            <p:nvPr/>
          </p:nvSpPr>
          <p:spPr>
            <a:xfrm>
              <a:off x="791840" y="3803096"/>
              <a:ext cx="7890771" cy="72263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охрана материнства и отцовства, прав и законных интересов детей, обес- печение благоприятных условий для развития и становления каждого ре- бёнка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388472" y="629635"/>
              <a:ext cx="380886" cy="435251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2" name="Google Shape;132;p5"/>
            <p:cNvSpPr/>
            <p:nvPr/>
          </p:nvSpPr>
          <p:spPr>
            <a:xfrm>
              <a:off x="769358" y="4692862"/>
              <a:ext cx="7935735" cy="57857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5"/>
            <p:cNvSpPr txBox="1"/>
            <p:nvPr/>
          </p:nvSpPr>
          <p:spPr>
            <a:xfrm>
              <a:off x="786304" y="4709808"/>
              <a:ext cx="7901843" cy="5446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учёт наилучших интересов ребёнка при принятии государственными ор- ганами, иными организациями решений в отношении детей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6"/>
          <p:cNvGrpSpPr/>
          <p:nvPr/>
        </p:nvGrpSpPr>
        <p:grpSpPr>
          <a:xfrm>
            <a:off x="207033" y="1708030"/>
            <a:ext cx="4123428" cy="491706"/>
            <a:chOff x="67" y="2742038"/>
            <a:chExt cx="4010278" cy="2634131"/>
          </a:xfrm>
        </p:grpSpPr>
        <p:sp>
          <p:nvSpPr>
            <p:cNvPr id="139" name="Google Shape;139;p6"/>
            <p:cNvSpPr/>
            <p:nvPr/>
          </p:nvSpPr>
          <p:spPr>
            <a:xfrm>
              <a:off x="67" y="2742038"/>
              <a:ext cx="4010278" cy="2634131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6"/>
            <p:cNvSpPr/>
            <p:nvPr/>
          </p:nvSpPr>
          <p:spPr>
            <a:xfrm>
              <a:off x="67" y="2742038"/>
              <a:ext cx="4010278" cy="2634131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Брак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41" name="Google Shape;141;p6"/>
          <p:cNvGrpSpPr/>
          <p:nvPr/>
        </p:nvGrpSpPr>
        <p:grpSpPr>
          <a:xfrm>
            <a:off x="207033" y="2717320"/>
            <a:ext cx="4123428" cy="1846054"/>
            <a:chOff x="67" y="2742038"/>
            <a:chExt cx="4010278" cy="2634131"/>
          </a:xfrm>
        </p:grpSpPr>
        <p:sp>
          <p:nvSpPr>
            <p:cNvPr id="142" name="Google Shape;142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добровольный союз мужчины и жен- щины, который заключается на усло- виях, предусмотренных законодатель- ством, направлен на создание семьи и порождает для сторон взаимные права и обязанности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144" name="Google Shape;144;p6"/>
          <p:cNvCxnSpPr>
            <a:stCxn id="139" idx="2"/>
            <a:endCxn id="143" idx="0"/>
          </p:cNvCxnSpPr>
          <p:nvPr/>
        </p:nvCxnSpPr>
        <p:spPr>
          <a:xfrm>
            <a:off x="2268747" y="2199736"/>
            <a:ext cx="0" cy="517500"/>
          </a:xfrm>
          <a:prstGeom prst="straightConnector1">
            <a:avLst/>
          </a:prstGeom>
          <a:solidFill>
            <a:schemeClr val="accent1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  <p:grpSp>
        <p:nvGrpSpPr>
          <p:cNvPr id="145" name="Google Shape;145;p6"/>
          <p:cNvGrpSpPr/>
          <p:nvPr/>
        </p:nvGrpSpPr>
        <p:grpSpPr>
          <a:xfrm>
            <a:off x="4813538" y="1708030"/>
            <a:ext cx="4123428" cy="491706"/>
            <a:chOff x="67" y="2742038"/>
            <a:chExt cx="4010278" cy="2634131"/>
          </a:xfrm>
        </p:grpSpPr>
        <p:sp>
          <p:nvSpPr>
            <p:cNvPr id="146" name="Google Shape;146;p6"/>
            <p:cNvSpPr/>
            <p:nvPr/>
          </p:nvSpPr>
          <p:spPr>
            <a:xfrm>
              <a:off x="67" y="2742038"/>
              <a:ext cx="4010278" cy="2634131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67" y="2742038"/>
              <a:ext cx="4010278" cy="2634131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Семья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48" name="Google Shape;148;p6"/>
          <p:cNvGrpSpPr/>
          <p:nvPr/>
        </p:nvGrpSpPr>
        <p:grpSpPr>
          <a:xfrm>
            <a:off x="4813538" y="2717320"/>
            <a:ext cx="4123428" cy="1846054"/>
            <a:chOff x="67" y="2742038"/>
            <a:chExt cx="4010278" cy="2634131"/>
          </a:xfrm>
        </p:grpSpPr>
        <p:sp>
          <p:nvSpPr>
            <p:cNvPr id="149" name="Google Shape;149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объединение лиц, связанных между собой моральной и материальной общ- ностью и поддержкой, ведением обще- го хозяйства, правами и обязанностя- ми, вытекающими из брака, а также близостью родства, усыновления (удо- черения)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151" name="Google Shape;151;p6"/>
          <p:cNvCxnSpPr>
            <a:stCxn id="146" idx="2"/>
            <a:endCxn id="150" idx="0"/>
          </p:cNvCxnSpPr>
          <p:nvPr/>
        </p:nvCxnSpPr>
        <p:spPr>
          <a:xfrm>
            <a:off x="6875252" y="2199736"/>
            <a:ext cx="0" cy="517500"/>
          </a:xfrm>
          <a:prstGeom prst="straightConnector1">
            <a:avLst/>
          </a:prstGeom>
          <a:solidFill>
            <a:schemeClr val="accent1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  <p:grpSp>
        <p:nvGrpSpPr>
          <p:cNvPr id="152" name="Google Shape;152;p6"/>
          <p:cNvGrpSpPr/>
          <p:nvPr/>
        </p:nvGrpSpPr>
        <p:grpSpPr>
          <a:xfrm>
            <a:off x="207033" y="5080958"/>
            <a:ext cx="4123428" cy="1095556"/>
            <a:chOff x="67" y="2742038"/>
            <a:chExt cx="4010278" cy="2634131"/>
          </a:xfrm>
        </p:grpSpPr>
        <p:sp>
          <p:nvSpPr>
            <p:cNvPr id="153" name="Google Shape;153;p6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6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Республике Беларусь признаётся только брак, заключённых в органах, регистрирующих акты гражданского состояния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155" name="Google Shape;155;p6"/>
          <p:cNvCxnSpPr/>
          <p:nvPr/>
        </p:nvCxnSpPr>
        <p:spPr>
          <a:xfrm>
            <a:off x="2286000" y="4563374"/>
            <a:ext cx="0" cy="517584"/>
          </a:xfrm>
          <a:prstGeom prst="straightConnector1">
            <a:avLst/>
          </a:prstGeom>
          <a:solidFill>
            <a:schemeClr val="accent1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  <p:sp>
        <p:nvSpPr>
          <p:cNvPr id="156" name="Google Shape;156;p6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oogle Shape;161;p7"/>
          <p:cNvGrpSpPr/>
          <p:nvPr/>
        </p:nvGrpSpPr>
        <p:grpSpPr>
          <a:xfrm>
            <a:off x="233319" y="2320509"/>
            <a:ext cx="8768118" cy="2656928"/>
            <a:chOff x="4540" y="1026546"/>
            <a:chExt cx="8768118" cy="2656928"/>
          </a:xfrm>
        </p:grpSpPr>
        <p:sp>
          <p:nvSpPr>
            <p:cNvPr id="162" name="Google Shape;162;p7"/>
            <p:cNvSpPr/>
            <p:nvPr/>
          </p:nvSpPr>
          <p:spPr>
            <a:xfrm>
              <a:off x="4388599" y="1763039"/>
              <a:ext cx="3437178" cy="39769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3" name="Google Shape;163;p7"/>
            <p:cNvSpPr/>
            <p:nvPr/>
          </p:nvSpPr>
          <p:spPr>
            <a:xfrm>
              <a:off x="4388599" y="1763039"/>
              <a:ext cx="1145726" cy="39769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4" name="Google Shape;164;p7"/>
            <p:cNvSpPr/>
            <p:nvPr/>
          </p:nvSpPr>
          <p:spPr>
            <a:xfrm>
              <a:off x="3242873" y="1763039"/>
              <a:ext cx="1145726" cy="39769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5" name="Google Shape;165;p7"/>
            <p:cNvSpPr/>
            <p:nvPr/>
          </p:nvSpPr>
          <p:spPr>
            <a:xfrm>
              <a:off x="951421" y="1763039"/>
              <a:ext cx="3437178" cy="39769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6" name="Google Shape;166;p7"/>
            <p:cNvSpPr/>
            <p:nvPr/>
          </p:nvSpPr>
          <p:spPr>
            <a:xfrm>
              <a:off x="2432646" y="1026546"/>
              <a:ext cx="3911906" cy="73649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7"/>
            <p:cNvSpPr txBox="1"/>
            <p:nvPr/>
          </p:nvSpPr>
          <p:spPr>
            <a:xfrm>
              <a:off x="2432646" y="1026546"/>
              <a:ext cx="3911906" cy="7364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Условия заключения брака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8" name="Google Shape;168;p7"/>
            <p:cNvSpPr/>
            <p:nvPr/>
          </p:nvSpPr>
          <p:spPr>
            <a:xfrm>
              <a:off x="4540" y="2160729"/>
              <a:ext cx="1893762" cy="152274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7"/>
            <p:cNvSpPr txBox="1"/>
            <p:nvPr/>
          </p:nvSpPr>
          <p:spPr>
            <a:xfrm>
              <a:off x="4540" y="2160729"/>
              <a:ext cx="1893762" cy="152274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взаимное согласие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0" name="Google Shape;170;p7"/>
            <p:cNvSpPr/>
            <p:nvPr/>
          </p:nvSpPr>
          <p:spPr>
            <a:xfrm>
              <a:off x="2295992" y="2160729"/>
              <a:ext cx="1893762" cy="152274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7"/>
            <p:cNvSpPr txBox="1"/>
            <p:nvPr/>
          </p:nvSpPr>
          <p:spPr>
            <a:xfrm>
              <a:off x="2295992" y="2160729"/>
              <a:ext cx="1893762" cy="152274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достижение брачного возраста (18 лет)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2" name="Google Shape;172;p7"/>
            <p:cNvSpPr/>
            <p:nvPr/>
          </p:nvSpPr>
          <p:spPr>
            <a:xfrm>
              <a:off x="4587444" y="2160729"/>
              <a:ext cx="1893762" cy="152274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7"/>
            <p:cNvSpPr txBox="1"/>
            <p:nvPr/>
          </p:nvSpPr>
          <p:spPr>
            <a:xfrm>
              <a:off x="4587444" y="2160729"/>
              <a:ext cx="1893762" cy="152274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отсутствие препятствий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6878896" y="2160729"/>
              <a:ext cx="1893762" cy="152192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7"/>
            <p:cNvSpPr txBox="1"/>
            <p:nvPr/>
          </p:nvSpPr>
          <p:spPr>
            <a:xfrm>
              <a:off x="6878896" y="2160729"/>
              <a:ext cx="1893762" cy="152192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обязательное присутствие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76" name="Google Shape;176;p7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  <p:grpSp>
        <p:nvGrpSpPr>
          <p:cNvPr id="182" name="Google Shape;182;p8"/>
          <p:cNvGrpSpPr/>
          <p:nvPr/>
        </p:nvGrpSpPr>
        <p:grpSpPr>
          <a:xfrm>
            <a:off x="189780" y="1133850"/>
            <a:ext cx="4701397" cy="3032708"/>
            <a:chOff x="67" y="2742038"/>
            <a:chExt cx="4010278" cy="2634131"/>
          </a:xfrm>
        </p:grpSpPr>
        <p:sp>
          <p:nvSpPr>
            <p:cNvPr id="183" name="Google Shape;183;p8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8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Статья 16. Сроки заключения брака.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Зак- лючение брака происходит в срок, согласо- ванный лицами, вступающими в брак, с ор- ганом, регистрирующим акты гражданского состояния, но не ранее чем через 3 дня и не позднее чем через 3 месяца со дня обраще- ния. В исключительных случаях, обуслов- ленных беременностью, наличием общего ребёнка или особыми обстоятельствами, брак может быть заключён до истечения трёхдневного срока, в том числе в день об- ращения.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descr="http://ipo.grsu.by/lib/wp-content/uploads/2015/11/-%D1%81%D0%B5%D0%BC-e1448007605941.jpg" id="185" name="Google Shape;185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29201" y="1133849"/>
            <a:ext cx="3933644" cy="5598889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86" name="Google Shape;186;p8"/>
          <p:cNvSpPr txBox="1"/>
          <p:nvPr/>
        </p:nvSpPr>
        <p:spPr>
          <a:xfrm>
            <a:off x="646982" y="6381065"/>
            <a:ext cx="438221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Кодекс Республики Беларусь о браке и семье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" name="Google Shape;191;p9"/>
          <p:cNvGrpSpPr/>
          <p:nvPr/>
        </p:nvGrpSpPr>
        <p:grpSpPr>
          <a:xfrm>
            <a:off x="229368" y="1848876"/>
            <a:ext cx="8776019" cy="3600195"/>
            <a:chOff x="589" y="554913"/>
            <a:chExt cx="8776019" cy="3600195"/>
          </a:xfrm>
        </p:grpSpPr>
        <p:sp>
          <p:nvSpPr>
            <p:cNvPr id="192" name="Google Shape;192;p9"/>
            <p:cNvSpPr/>
            <p:nvPr/>
          </p:nvSpPr>
          <p:spPr>
            <a:xfrm>
              <a:off x="4388599" y="1552877"/>
              <a:ext cx="3104966" cy="5388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3" name="Google Shape;193;p9"/>
            <p:cNvSpPr/>
            <p:nvPr/>
          </p:nvSpPr>
          <p:spPr>
            <a:xfrm>
              <a:off x="4342879" y="1552877"/>
              <a:ext cx="91440" cy="53887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4" name="Google Shape;194;p9"/>
            <p:cNvSpPr/>
            <p:nvPr/>
          </p:nvSpPr>
          <p:spPr>
            <a:xfrm>
              <a:off x="1283633" y="1552877"/>
              <a:ext cx="3104966" cy="53887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5" name="Google Shape;195;p9"/>
            <p:cNvSpPr/>
            <p:nvPr/>
          </p:nvSpPr>
          <p:spPr>
            <a:xfrm>
              <a:off x="1897813" y="554913"/>
              <a:ext cx="4981571" cy="99796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9"/>
            <p:cNvSpPr txBox="1"/>
            <p:nvPr/>
          </p:nvSpPr>
          <p:spPr>
            <a:xfrm>
              <a:off x="1897813" y="554913"/>
              <a:ext cx="4981571" cy="99796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Брачный возраст может быть снижен (но не более чем на 3 года) в случаях: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7" name="Google Shape;197;p9"/>
            <p:cNvSpPr/>
            <p:nvPr/>
          </p:nvSpPr>
          <p:spPr>
            <a:xfrm>
              <a:off x="589" y="2091756"/>
              <a:ext cx="2566087" cy="206335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9"/>
            <p:cNvSpPr txBox="1"/>
            <p:nvPr/>
          </p:nvSpPr>
          <p:spPr>
            <a:xfrm>
              <a:off x="589" y="2091756"/>
              <a:ext cx="2566087" cy="20633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беременности невесты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9" name="Google Shape;199;p9"/>
            <p:cNvSpPr/>
            <p:nvPr/>
          </p:nvSpPr>
          <p:spPr>
            <a:xfrm>
              <a:off x="3105555" y="2091756"/>
              <a:ext cx="2566087" cy="206335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9"/>
            <p:cNvSpPr txBox="1"/>
            <p:nvPr/>
          </p:nvSpPr>
          <p:spPr>
            <a:xfrm>
              <a:off x="3105555" y="2091756"/>
              <a:ext cx="2566087" cy="20633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рождения ребёнка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1" name="Google Shape;201;p9"/>
            <p:cNvSpPr/>
            <p:nvPr/>
          </p:nvSpPr>
          <p:spPr>
            <a:xfrm>
              <a:off x="6210521" y="2091756"/>
              <a:ext cx="2566087" cy="206335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9"/>
            <p:cNvSpPr txBox="1"/>
            <p:nvPr/>
          </p:nvSpPr>
          <p:spPr>
            <a:xfrm>
              <a:off x="6210521" y="2091756"/>
              <a:ext cx="2566087" cy="206335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приобретения несовершеннолетним полной дееспособности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03" name="Google Shape;203;p9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Понятие семейного права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15.02.2022</vt:lpwstr>
  </property>
</Properties>
</file>