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embeddedFontLst>
    <p:embeddedFont>
      <p:font typeface="Cambria Math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5" roundtripDataSignature="AMtx7mho1jAUaVp3hy2Csd31YyuwazjA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BF13673-0A49-48B0-98D6-81F31E0E82EA}">
  <a:tblStyle styleId="{0BF13673-0A49-48B0-98D6-81F31E0E82E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CambriaMath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6.jpg"/><Relationship Id="rId6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1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19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19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19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9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19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19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19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19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1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1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19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1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30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3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3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2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3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3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3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3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3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4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4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4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4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0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20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23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3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4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24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26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27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27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8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18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8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18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18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18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18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18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sz="4400"/>
              <a:t>Демократия</a:t>
            </a:r>
            <a:endParaRPr sz="4400"/>
          </a:p>
        </p:txBody>
      </p:sp>
      <p:sp>
        <p:nvSpPr>
          <p:cNvPr id="162" name="Google Shape;162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Обществоведение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ru-RU"/>
              <a:t>10 класс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Формы демократии</a:t>
            </a:r>
            <a:endParaRPr sz="4000"/>
          </a:p>
        </p:txBody>
      </p:sp>
      <p:pic>
        <p:nvPicPr>
          <p:cNvPr id="267" name="Google Shape;26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9200"/>
            <a:ext cx="8153399" cy="523708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Формы демократии</a:t>
            </a:r>
            <a:endParaRPr sz="4000"/>
          </a:p>
        </p:txBody>
      </p:sp>
      <p:grpSp>
        <p:nvGrpSpPr>
          <p:cNvPr id="273" name="Google Shape;273;p11"/>
          <p:cNvGrpSpPr/>
          <p:nvPr/>
        </p:nvGrpSpPr>
        <p:grpSpPr>
          <a:xfrm>
            <a:off x="469891" y="1399525"/>
            <a:ext cx="7545528" cy="4115180"/>
            <a:chOff x="290379" y="2525"/>
            <a:chExt cx="7545528" cy="4115180"/>
          </a:xfrm>
        </p:grpSpPr>
        <p:sp>
          <p:nvSpPr>
            <p:cNvPr id="274" name="Google Shape;274;p11"/>
            <p:cNvSpPr/>
            <p:nvPr/>
          </p:nvSpPr>
          <p:spPr>
            <a:xfrm>
              <a:off x="6056918" y="2047050"/>
              <a:ext cx="91440" cy="61244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5" name="Google Shape;275;p11"/>
            <p:cNvSpPr/>
            <p:nvPr/>
          </p:nvSpPr>
          <p:spPr>
            <a:xfrm>
              <a:off x="4063144" y="635738"/>
              <a:ext cx="2039494" cy="61244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6" name="Google Shape;276;p11"/>
            <p:cNvSpPr/>
            <p:nvPr/>
          </p:nvSpPr>
          <p:spPr>
            <a:xfrm>
              <a:off x="1977929" y="2047050"/>
              <a:ext cx="91440" cy="61244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7" name="Google Shape;277;p11"/>
            <p:cNvSpPr/>
            <p:nvPr/>
          </p:nvSpPr>
          <p:spPr>
            <a:xfrm>
              <a:off x="2023649" y="635738"/>
              <a:ext cx="2039494" cy="61244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8" name="Google Shape;278;p11"/>
            <p:cNvSpPr/>
            <p:nvPr/>
          </p:nvSpPr>
          <p:spPr>
            <a:xfrm>
              <a:off x="2953126" y="2525"/>
              <a:ext cx="2220034" cy="63321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1"/>
            <p:cNvSpPr txBox="1"/>
            <p:nvPr/>
          </p:nvSpPr>
          <p:spPr>
            <a:xfrm>
              <a:off x="2953126" y="2525"/>
              <a:ext cx="2220034" cy="63321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Парламент</a:t>
              </a:r>
              <a:endPara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290379" y="1248185"/>
              <a:ext cx="3466540" cy="79886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1"/>
            <p:cNvSpPr txBox="1"/>
            <p:nvPr/>
          </p:nvSpPr>
          <p:spPr>
            <a:xfrm>
              <a:off x="290379" y="1248185"/>
              <a:ext cx="3466540" cy="7988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выборный орган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0379" y="2659497"/>
              <a:ext cx="3466540" cy="145820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1"/>
            <p:cNvSpPr txBox="1"/>
            <p:nvPr/>
          </p:nvSpPr>
          <p:spPr>
            <a:xfrm>
              <a:off x="290379" y="2659497"/>
              <a:ext cx="3466540" cy="14582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осуществление представительства основных социально-политических интересов различных слоёв общества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4369367" y="1248185"/>
              <a:ext cx="3466540" cy="79886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1"/>
            <p:cNvSpPr txBox="1"/>
            <p:nvPr/>
          </p:nvSpPr>
          <p:spPr>
            <a:xfrm>
              <a:off x="4369367" y="1248185"/>
              <a:ext cx="3466540" cy="7988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законодательный орган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4369367" y="2659497"/>
              <a:ext cx="3466540" cy="145820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1"/>
            <p:cNvSpPr txBox="1"/>
            <p:nvPr/>
          </p:nvSpPr>
          <p:spPr>
            <a:xfrm>
              <a:off x="4369367" y="2659497"/>
              <a:ext cx="3466540" cy="14582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главная функция – принятие законов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8" name="Google Shape;288;p11"/>
          <p:cNvSpPr/>
          <p:nvPr/>
        </p:nvSpPr>
        <p:spPr>
          <a:xfrm>
            <a:off x="503906" y="5733256"/>
            <a:ext cx="7452469" cy="86409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Национальное собрание Республики Беларусь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- это парламент Рес- публики Беларусь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Виды избирательных систем</a:t>
            </a:r>
            <a:endParaRPr sz="4000"/>
          </a:p>
        </p:txBody>
      </p:sp>
      <p:grpSp>
        <p:nvGrpSpPr>
          <p:cNvPr id="294" name="Google Shape;294;p12"/>
          <p:cNvGrpSpPr/>
          <p:nvPr/>
        </p:nvGrpSpPr>
        <p:grpSpPr>
          <a:xfrm>
            <a:off x="327557" y="1394043"/>
            <a:ext cx="7912820" cy="5150032"/>
            <a:chOff x="4029" y="125283"/>
            <a:chExt cx="7912820" cy="5150032"/>
          </a:xfrm>
        </p:grpSpPr>
        <p:sp>
          <p:nvSpPr>
            <p:cNvPr id="295" name="Google Shape;295;p12"/>
            <p:cNvSpPr/>
            <p:nvPr/>
          </p:nvSpPr>
          <p:spPr>
            <a:xfrm>
              <a:off x="5534253" y="3744416"/>
              <a:ext cx="1304498" cy="45280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6" name="Google Shape;296;p12"/>
            <p:cNvSpPr/>
            <p:nvPr/>
          </p:nvSpPr>
          <p:spPr>
            <a:xfrm>
              <a:off x="4229754" y="3744416"/>
              <a:ext cx="1304498" cy="45280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7" name="Google Shape;297;p12"/>
            <p:cNvSpPr/>
            <p:nvPr/>
          </p:nvSpPr>
          <p:spPr>
            <a:xfrm>
              <a:off x="5488533" y="1962945"/>
              <a:ext cx="91440" cy="45280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8" name="Google Shape;298;p12"/>
            <p:cNvSpPr/>
            <p:nvPr/>
          </p:nvSpPr>
          <p:spPr>
            <a:xfrm>
              <a:off x="3615378" y="859576"/>
              <a:ext cx="1918874" cy="45280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9" name="Google Shape;299;p12"/>
            <p:cNvSpPr/>
            <p:nvPr/>
          </p:nvSpPr>
          <p:spPr>
            <a:xfrm>
              <a:off x="1650783" y="1962945"/>
              <a:ext cx="91440" cy="45280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0" name="Google Shape;300;p12"/>
            <p:cNvSpPr/>
            <p:nvPr/>
          </p:nvSpPr>
          <p:spPr>
            <a:xfrm>
              <a:off x="1696503" y="859576"/>
              <a:ext cx="1918874" cy="45280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1" name="Google Shape;301;p12"/>
            <p:cNvSpPr/>
            <p:nvPr/>
          </p:nvSpPr>
          <p:spPr>
            <a:xfrm>
              <a:off x="1676990" y="125283"/>
              <a:ext cx="3876776" cy="73429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2"/>
            <p:cNvSpPr txBox="1"/>
            <p:nvPr/>
          </p:nvSpPr>
          <p:spPr>
            <a:xfrm>
              <a:off x="1676990" y="125283"/>
              <a:ext cx="3876776" cy="7342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Избирательное право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3" name="Google Shape;303;p12"/>
            <p:cNvSpPr/>
            <p:nvPr/>
          </p:nvSpPr>
          <p:spPr>
            <a:xfrm>
              <a:off x="4029" y="1312377"/>
              <a:ext cx="3384948" cy="65056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2"/>
            <p:cNvSpPr txBox="1"/>
            <p:nvPr/>
          </p:nvSpPr>
          <p:spPr>
            <a:xfrm>
              <a:off x="4029" y="1312377"/>
              <a:ext cx="3384948" cy="6505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система норм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4029" y="2415746"/>
              <a:ext cx="3384948" cy="132866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2"/>
            <p:cNvSpPr txBox="1"/>
            <p:nvPr/>
          </p:nvSpPr>
          <p:spPr>
            <a:xfrm>
              <a:off x="4029" y="2415746"/>
              <a:ext cx="3384948" cy="13286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совокупность юридических норм, регулирующих участие граждан в выборах представи- тельных органов власти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3841779" y="1312377"/>
              <a:ext cx="3384948" cy="65056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2"/>
            <p:cNvSpPr txBox="1"/>
            <p:nvPr/>
          </p:nvSpPr>
          <p:spPr>
            <a:xfrm>
              <a:off x="3841779" y="1312377"/>
              <a:ext cx="3384948" cy="6505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возможность человека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3841779" y="2415746"/>
              <a:ext cx="3384948" cy="132866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2"/>
            <p:cNvSpPr txBox="1"/>
            <p:nvPr/>
          </p:nvSpPr>
          <p:spPr>
            <a:xfrm>
              <a:off x="3841779" y="2415746"/>
              <a:ext cx="3384948" cy="13286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право граждан избирать и быть избранным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3151656" y="4197217"/>
              <a:ext cx="2156196" cy="107809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2"/>
            <p:cNvSpPr txBox="1"/>
            <p:nvPr/>
          </p:nvSpPr>
          <p:spPr>
            <a:xfrm>
              <a:off x="3151656" y="4197217"/>
              <a:ext cx="2156196" cy="10780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активное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– право избирать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760653" y="4197217"/>
              <a:ext cx="2156196" cy="1078098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2"/>
            <p:cNvSpPr txBox="1"/>
            <p:nvPr/>
          </p:nvSpPr>
          <p:spPr>
            <a:xfrm>
              <a:off x="5760653" y="4197217"/>
              <a:ext cx="2156196" cy="10780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пассивное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– право быть избранным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Виды избирательных систем</a:t>
            </a:r>
            <a:endParaRPr sz="4000"/>
          </a:p>
        </p:txBody>
      </p:sp>
      <p:graphicFrame>
        <p:nvGraphicFramePr>
          <p:cNvPr id="320" name="Google Shape;320;p13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{0BF13673-0A49-48B0-98D6-81F31E0E82EA}</a:tableStyleId>
              </a:tblPr>
              <a:tblGrid>
                <a:gridCol w="1800200"/>
                <a:gridCol w="619270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Принципы выборов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Всеобщие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Избирательным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правом обладают все совершеннолетние граждане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Свободные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Избиратель сам решает, участвовать ли ему в выборах и за кого голосовать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Равные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 избирателей одинаковое количество голосов. Кандида- ты участвуют в выборах на равных основаниях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Прямые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Граждане непосредственно голосуют за кандидата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Тайные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Контроль за волеизъявлением граждан запрещён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21" name="Google Shape;321;p13"/>
          <p:cNvSpPr/>
          <p:nvPr/>
        </p:nvSpPr>
        <p:spPr>
          <a:xfrm>
            <a:off x="265952" y="4581128"/>
            <a:ext cx="7978456" cy="86409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Избирательный ценз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устанавливаемые законом условия для получе- ния или осуществления избирательного права (чаще всего наличие граж- данства и достижение определённого возраста)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22" name="Google Shape;322;p13"/>
          <p:cNvSpPr/>
          <p:nvPr/>
        </p:nvSpPr>
        <p:spPr>
          <a:xfrm>
            <a:off x="282202" y="5517232"/>
            <a:ext cx="7978456" cy="122413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В некоторых странах также существуют выборы:</a:t>
            </a:r>
            <a:endParaRPr/>
          </a:p>
          <a:p>
            <a:pPr indent="-180975" lvl="0" marL="1809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обязательные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(граждане должны принять участие в голосовании);</a:t>
            </a:r>
            <a:endParaRPr/>
          </a:p>
          <a:p>
            <a:pPr indent="-180975" lvl="0" marL="18097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косвенные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(граждане избирают какой-либо орган, который потом и за- вершает выборы своим голосованием)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Виды избирательных систем</a:t>
            </a:r>
            <a:endParaRPr sz="4000"/>
          </a:p>
        </p:txBody>
      </p:sp>
      <p:sp>
        <p:nvSpPr>
          <p:cNvPr id="328" name="Google Shape;328;p14"/>
          <p:cNvSpPr/>
          <p:nvPr/>
        </p:nvSpPr>
        <p:spPr>
          <a:xfrm>
            <a:off x="251520" y="1340768"/>
            <a:ext cx="7978456" cy="115212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Избирательная система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совокупность установленных законом пра- вил, принципов и приёмов, с помощью которых определяются результаты голосования в представительные органы власти и на государственные должности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aphicFrame>
        <p:nvGraphicFramePr>
          <p:cNvPr id="329" name="Google Shape;329;p14"/>
          <p:cNvGraphicFramePr/>
          <p:nvPr/>
        </p:nvGraphicFramePr>
        <p:xfrm>
          <a:off x="251520" y="27149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{0BF13673-0A49-48B0-98D6-81F31E0E82EA}</a:tableStyleId>
              </a:tblPr>
              <a:tblGrid>
                <a:gridCol w="2376275"/>
                <a:gridCol w="5544625"/>
              </a:tblGrid>
              <a:tr h="4544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Типы избирательных</a:t>
                      </a: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систем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199257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Мажоритарная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(фр. majorité – большин- ство) используется на президентских, парламентских и местных выборах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Абсолютного большинства: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мандат (полномочия) получает кандидат, набрав- ший более 50% голосов от числа явившихся на вы- боры граждан (в случае необходимости проводит- ся второй тур, куда проходят два кандидата, наб- равшие больше других</a:t>
                      </a: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голосов)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3633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Относительного большинства: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мандат получает кандидат, набравший больше го- лосов, чем кто-либо из его конкурентов (не обяза- тельно более половины голосов)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Виды избирательных систем</a:t>
            </a:r>
            <a:endParaRPr sz="4000"/>
          </a:p>
        </p:txBody>
      </p:sp>
      <p:sp>
        <p:nvSpPr>
          <p:cNvPr id="335" name="Google Shape;335;p15"/>
          <p:cNvSpPr/>
          <p:nvPr/>
        </p:nvSpPr>
        <p:spPr>
          <a:xfrm>
            <a:off x="251520" y="1340768"/>
            <a:ext cx="7978456" cy="115212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Избирательная система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совокупность установленных законом пра- вил, принципов и приёмов, с помощью которых определяются результаты голосования в представительные органы власти и на государственные должности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aphicFrame>
        <p:nvGraphicFramePr>
          <p:cNvPr id="336" name="Google Shape;336;p15"/>
          <p:cNvGraphicFramePr/>
          <p:nvPr/>
        </p:nvGraphicFramePr>
        <p:xfrm>
          <a:off x="251520" y="27149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{0BF13673-0A49-48B0-98D6-81F31E0E82EA}</a:tableStyleId>
              </a:tblPr>
              <a:tblGrid>
                <a:gridCol w="2376275"/>
                <a:gridCol w="554462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Типы избирательных</a:t>
                      </a: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систем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Пропорциональная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-  используется толь- ко на выборах в пар- ламенты или иные (местные) предста- вительные органы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Избиратели голосуют не за отдельных кандидатов, а за партийные списки. Места в парламента рас- пределяются пропорционально полученным голо- сам. Депутатские мандаты получают члены партии в соответствии с числом поданных за них голосов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Смешанная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– ис- пользуется на выбо- рах в парламенты или иные (местные) представительные органы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Одна часть представительного органа избирается по мажоритарной</a:t>
                      </a: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системе, а другая – по пропор- циональной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Принципы демократии</a:t>
            </a:r>
            <a:endParaRPr sz="4000"/>
          </a:p>
        </p:txBody>
      </p:sp>
      <p:graphicFrame>
        <p:nvGraphicFramePr>
          <p:cNvPr id="342" name="Google Shape;342;p16"/>
          <p:cNvGraphicFramePr/>
          <p:nvPr/>
        </p:nvGraphicFramePr>
        <p:xfrm>
          <a:off x="323528" y="13407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{0BF13673-0A49-48B0-98D6-81F31E0E82EA}</a:tableStyleId>
              </a:tblPr>
              <a:tblGrid>
                <a:gridCol w="2376275"/>
                <a:gridCol w="554462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Принципы демократии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Суверенитет наро- да как источник власти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Источником власти является народ – граждане го- сударства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Выборы и всеоб- щее избирательное право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свободно избирать и быть избранным в го-с ударственные органы власти (в демократических системах избирательное право является всеоб- щим)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 разделе- ния властей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Разделение государственной власти на законода- тельную, исполнительную, судебную и взаимодей- ствие в системе «сдержек и противовесов», чтобы исключить злоупотребление властью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Политический и идеологический плюрализм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Существование множества партий, политических объединений, движений и т.п., которые выражают интересы различных групп населения, а также раз- личные идеологии и мнения (ни одна идеология не может устанавливаться</a:t>
                      </a: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как обязательная)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Принципы демократии</a:t>
            </a:r>
            <a:endParaRPr sz="4000"/>
          </a:p>
        </p:txBody>
      </p:sp>
      <p:graphicFrame>
        <p:nvGraphicFramePr>
          <p:cNvPr id="348" name="Google Shape;348;p17"/>
          <p:cNvGraphicFramePr/>
          <p:nvPr/>
        </p:nvGraphicFramePr>
        <p:xfrm>
          <a:off x="323528" y="13407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{0BF13673-0A49-48B0-98D6-81F31E0E82EA}</a:tableStyleId>
              </a:tblPr>
              <a:tblGrid>
                <a:gridCol w="2376275"/>
                <a:gridCol w="554462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Принципы демократии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Возможность обще- ства контролиро- вать власть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Главным инструментом контроля являются сред- ства массовой информации, деятельность партий и общественных организаций, выборы как меха- низм передачи власти мирным законным путём</a:t>
                      </a:r>
                      <a:endParaRPr b="0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49" name="Google Shape;349;p17"/>
          <p:cNvSpPr/>
          <p:nvPr/>
        </p:nvSpPr>
        <p:spPr>
          <a:xfrm>
            <a:off x="309096" y="4377992"/>
            <a:ext cx="7978456" cy="64807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В демократическом обществе незыблемым правилом является принцип </a:t>
            </a: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«разрешено всё, что не запрещено законом»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50" name="Google Shape;350;p17"/>
          <p:cNvSpPr/>
          <p:nvPr/>
        </p:nvSpPr>
        <p:spPr>
          <a:xfrm>
            <a:off x="294740" y="5157192"/>
            <a:ext cx="7978456" cy="93610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Демократия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– это власть большинства, при которой части общества, ос- тавшейся в меньшинстве, гарантирована защита от преследований за несовпадающие с большинством взгляды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51" name="Google Shape;351;p17"/>
          <p:cNvSpPr/>
          <p:nvPr/>
        </p:nvSpPr>
        <p:spPr>
          <a:xfrm>
            <a:off x="291655" y="3310760"/>
            <a:ext cx="7978456" cy="93610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Особую роль в демократическом обществе при осуществлении политичес- ких интересов играет равноправие граждан, соблюдение свободы слова, мнений, собраний и других политических прав и свобод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Понятие демократии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Формы демократии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Виды избирательных систем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Принципы демократии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Понятие демократии</a:t>
            </a:r>
            <a:endParaRPr sz="4000"/>
          </a:p>
        </p:txBody>
      </p:sp>
      <p:sp>
        <p:nvSpPr>
          <p:cNvPr id="177" name="Google Shape;177;p3"/>
          <p:cNvSpPr/>
          <p:nvPr/>
        </p:nvSpPr>
        <p:spPr>
          <a:xfrm>
            <a:off x="133464" y="1340768"/>
            <a:ext cx="3646448" cy="86409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Демократия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(от греч. δῆμος – на- род и κράτος - власть) - «народо- властие»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ÐÐ¸Ð½ÐºÐ¾Ð»ÑÐ½, ÐÐ²ÑÐ°Ð°Ð¼ â ÐÐ¸ÐºÐ¸Ð¿ÐµÐ´Ð¸Ñ" id="178" name="Google Shape;1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928" y="1340768"/>
            <a:ext cx="4320480" cy="5400600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9" name="Google Shape;179;p3"/>
          <p:cNvSpPr/>
          <p:nvPr/>
        </p:nvSpPr>
        <p:spPr>
          <a:xfrm>
            <a:off x="133464" y="2276872"/>
            <a:ext cx="3646448" cy="273630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Демократия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(в античности) -  особая разновидность организа- ции государства, в котором власть принадлежит не одному лицу и не группе лиц, а всем сво- бодным гражданам (в то время только мужчинам), которые пользуются равными правами на участие в управлении госу- дарством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133464" y="5085184"/>
            <a:ext cx="3646448" cy="86409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Демократия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- это правление на- рода, посредством народа и для народа. (Авраам Линкольн)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81" name="Google Shape;181;p3"/>
          <p:cNvSpPr txBox="1"/>
          <p:nvPr/>
        </p:nvSpPr>
        <p:spPr>
          <a:xfrm>
            <a:off x="899592" y="6262379"/>
            <a:ext cx="29613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Авраам Линкольн, президент США в 1861-1865 гг .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Понятие демократии</a:t>
            </a:r>
            <a:endParaRPr sz="4000"/>
          </a:p>
        </p:txBody>
      </p:sp>
      <p:grpSp>
        <p:nvGrpSpPr>
          <p:cNvPr id="187" name="Google Shape;187;p4"/>
          <p:cNvGrpSpPr/>
          <p:nvPr/>
        </p:nvGrpSpPr>
        <p:grpSpPr>
          <a:xfrm>
            <a:off x="181471" y="2348876"/>
            <a:ext cx="8122369" cy="3152582"/>
            <a:chOff x="1959" y="951876"/>
            <a:chExt cx="8122369" cy="3152582"/>
          </a:xfrm>
        </p:grpSpPr>
        <p:sp>
          <p:nvSpPr>
            <p:cNvPr id="188" name="Google Shape;188;p4"/>
            <p:cNvSpPr/>
            <p:nvPr/>
          </p:nvSpPr>
          <p:spPr>
            <a:xfrm>
              <a:off x="4063144" y="2325917"/>
              <a:ext cx="2223544" cy="77180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4"/>
            <p:cNvSpPr/>
            <p:nvPr/>
          </p:nvSpPr>
          <p:spPr>
            <a:xfrm>
              <a:off x="1839599" y="2325917"/>
              <a:ext cx="2223544" cy="77180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0" name="Google Shape;190;p4"/>
            <p:cNvSpPr/>
            <p:nvPr/>
          </p:nvSpPr>
          <p:spPr>
            <a:xfrm>
              <a:off x="1141516" y="951876"/>
              <a:ext cx="5843254" cy="137404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4"/>
            <p:cNvSpPr txBox="1"/>
            <p:nvPr/>
          </p:nvSpPr>
          <p:spPr>
            <a:xfrm>
              <a:off x="1141516" y="951876"/>
              <a:ext cx="5843254" cy="13740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Демократия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– это тип политической системы, в кото- рой </a:t>
              </a: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власть осуществляется народом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либо через лич- ное участие (выборы, референдумы), либо через своих представителей, избранных в органы государственной власти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959" y="3097726"/>
              <a:ext cx="3675280" cy="100673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1959" y="3097726"/>
              <a:ext cx="3675280" cy="10067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прямая демократия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4449048" y="3097726"/>
              <a:ext cx="3675280" cy="100673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4"/>
            <p:cNvSpPr txBox="1"/>
            <p:nvPr/>
          </p:nvSpPr>
          <p:spPr>
            <a:xfrm>
              <a:off x="4449048" y="3097726"/>
              <a:ext cx="3675280" cy="10067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представительная демократия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Формы демократии</a:t>
            </a:r>
            <a:endParaRPr sz="4000"/>
          </a:p>
        </p:txBody>
      </p:sp>
      <p:grpSp>
        <p:nvGrpSpPr>
          <p:cNvPr id="201" name="Google Shape;201;p5"/>
          <p:cNvGrpSpPr/>
          <p:nvPr/>
        </p:nvGrpSpPr>
        <p:grpSpPr>
          <a:xfrm>
            <a:off x="285604" y="1398670"/>
            <a:ext cx="7914103" cy="5052994"/>
            <a:chOff x="106092" y="1670"/>
            <a:chExt cx="7914103" cy="5052994"/>
          </a:xfrm>
        </p:grpSpPr>
        <p:sp>
          <p:nvSpPr>
            <p:cNvPr id="202" name="Google Shape;202;p5"/>
            <p:cNvSpPr/>
            <p:nvPr/>
          </p:nvSpPr>
          <p:spPr>
            <a:xfrm>
              <a:off x="6183954" y="2512124"/>
              <a:ext cx="91440" cy="75201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3" name="Google Shape;203;p5"/>
            <p:cNvSpPr/>
            <p:nvPr/>
          </p:nvSpPr>
          <p:spPr>
            <a:xfrm>
              <a:off x="4063144" y="779186"/>
              <a:ext cx="2166530" cy="7520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4" name="Google Shape;204;p5"/>
            <p:cNvSpPr/>
            <p:nvPr/>
          </p:nvSpPr>
          <p:spPr>
            <a:xfrm>
              <a:off x="1850893" y="2512124"/>
              <a:ext cx="91440" cy="75201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5" name="Google Shape;205;p5"/>
            <p:cNvSpPr/>
            <p:nvPr/>
          </p:nvSpPr>
          <p:spPr>
            <a:xfrm>
              <a:off x="1896613" y="779186"/>
              <a:ext cx="2166530" cy="75201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6" name="Google Shape;206;p5"/>
            <p:cNvSpPr/>
            <p:nvPr/>
          </p:nvSpPr>
          <p:spPr>
            <a:xfrm>
              <a:off x="2700163" y="1670"/>
              <a:ext cx="2725961" cy="77751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5"/>
            <p:cNvSpPr txBox="1"/>
            <p:nvPr/>
          </p:nvSpPr>
          <p:spPr>
            <a:xfrm>
              <a:off x="2700163" y="1670"/>
              <a:ext cx="2725961" cy="7775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Демократия</a:t>
              </a:r>
              <a:endParaRPr b="0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06092" y="1531205"/>
              <a:ext cx="3581042" cy="98091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5"/>
            <p:cNvSpPr txBox="1"/>
            <p:nvPr/>
          </p:nvSpPr>
          <p:spPr>
            <a:xfrm>
              <a:off x="106092" y="1531205"/>
              <a:ext cx="3581042" cy="9809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прямая демократия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106092" y="3264143"/>
              <a:ext cx="3581042" cy="179052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5"/>
            <p:cNvSpPr txBox="1"/>
            <p:nvPr/>
          </p:nvSpPr>
          <p:spPr>
            <a:xfrm>
              <a:off x="106092" y="3264143"/>
              <a:ext cx="3581042" cy="17905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власть осуществляется самим народом без политических посредников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4439153" y="1531205"/>
              <a:ext cx="3581042" cy="98091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5"/>
            <p:cNvSpPr txBox="1"/>
            <p:nvPr/>
          </p:nvSpPr>
          <p:spPr>
            <a:xfrm>
              <a:off x="4439153" y="1531205"/>
              <a:ext cx="3581042" cy="9809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представительная демократия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39153" y="3264143"/>
              <a:ext cx="3581042" cy="179052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5"/>
            <p:cNvSpPr txBox="1"/>
            <p:nvPr/>
          </p:nvSpPr>
          <p:spPr>
            <a:xfrm>
              <a:off x="4439153" y="3264143"/>
              <a:ext cx="3581042" cy="17905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народ выбирает своих представи- телей в органы власти и тем са- мым наделяет их правом прини- мать решения от его имени, т.е. делегирует им определённые полномочия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Формы демократии</a:t>
            </a:r>
            <a:endParaRPr sz="4000"/>
          </a:p>
        </p:txBody>
      </p:sp>
      <p:grpSp>
        <p:nvGrpSpPr>
          <p:cNvPr id="221" name="Google Shape;221;p6"/>
          <p:cNvGrpSpPr/>
          <p:nvPr/>
        </p:nvGrpSpPr>
        <p:grpSpPr>
          <a:xfrm>
            <a:off x="184059" y="1915068"/>
            <a:ext cx="8117192" cy="3747942"/>
            <a:chOff x="4547" y="646308"/>
            <a:chExt cx="8117192" cy="3747942"/>
          </a:xfrm>
        </p:grpSpPr>
        <p:sp>
          <p:nvSpPr>
            <p:cNvPr id="222" name="Google Shape;222;p6"/>
            <p:cNvSpPr/>
            <p:nvPr/>
          </p:nvSpPr>
          <p:spPr>
            <a:xfrm>
              <a:off x="4547" y="646308"/>
              <a:ext cx="7045665" cy="440934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6"/>
            <p:cNvSpPr txBox="1"/>
            <p:nvPr/>
          </p:nvSpPr>
          <p:spPr>
            <a:xfrm>
              <a:off x="17462" y="659223"/>
              <a:ext cx="7019835" cy="4151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Методы (институты) прямой демократии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709114" y="1087243"/>
              <a:ext cx="704566" cy="3307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5" name="Google Shape;225;p6"/>
            <p:cNvSpPr/>
            <p:nvPr/>
          </p:nvSpPr>
          <p:spPr>
            <a:xfrm>
              <a:off x="1413680" y="1197476"/>
              <a:ext cx="6708059" cy="44093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6"/>
            <p:cNvSpPr txBox="1"/>
            <p:nvPr/>
          </p:nvSpPr>
          <p:spPr>
            <a:xfrm>
              <a:off x="1426595" y="1210391"/>
              <a:ext cx="6682229" cy="4151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выборы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709114" y="1087243"/>
              <a:ext cx="704566" cy="88186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8" name="Google Shape;228;p6"/>
            <p:cNvSpPr/>
            <p:nvPr/>
          </p:nvSpPr>
          <p:spPr>
            <a:xfrm>
              <a:off x="1413680" y="1748644"/>
              <a:ext cx="6708059" cy="44093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6"/>
            <p:cNvSpPr txBox="1"/>
            <p:nvPr/>
          </p:nvSpPr>
          <p:spPr>
            <a:xfrm>
              <a:off x="1426595" y="1761559"/>
              <a:ext cx="6682229" cy="4151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референдумы (голосования по важным вопросам)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709114" y="1087243"/>
              <a:ext cx="704566" cy="143303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1" name="Google Shape;231;p6"/>
            <p:cNvSpPr/>
            <p:nvPr/>
          </p:nvSpPr>
          <p:spPr>
            <a:xfrm>
              <a:off x="1413680" y="2299812"/>
              <a:ext cx="6708059" cy="44093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6"/>
            <p:cNvSpPr txBox="1"/>
            <p:nvPr/>
          </p:nvSpPr>
          <p:spPr>
            <a:xfrm>
              <a:off x="1426595" y="2312727"/>
              <a:ext cx="6682229" cy="4151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участие граждан в обсуждении проектов законов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709114" y="1087243"/>
              <a:ext cx="704566" cy="198420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4" name="Google Shape;234;p6"/>
            <p:cNvSpPr/>
            <p:nvPr/>
          </p:nvSpPr>
          <p:spPr>
            <a:xfrm>
              <a:off x="1413680" y="2850980"/>
              <a:ext cx="6708059" cy="44093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 txBox="1"/>
            <p:nvPr/>
          </p:nvSpPr>
          <p:spPr>
            <a:xfrm>
              <a:off x="1426595" y="2863895"/>
              <a:ext cx="6682229" cy="4151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сходы и собрания граждан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09114" y="1087243"/>
              <a:ext cx="704566" cy="25353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7" name="Google Shape;237;p6"/>
            <p:cNvSpPr/>
            <p:nvPr/>
          </p:nvSpPr>
          <p:spPr>
            <a:xfrm>
              <a:off x="1413680" y="3402148"/>
              <a:ext cx="6708059" cy="44093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6"/>
            <p:cNvSpPr txBox="1"/>
            <p:nvPr/>
          </p:nvSpPr>
          <p:spPr>
            <a:xfrm>
              <a:off x="1426595" y="3415063"/>
              <a:ext cx="6682229" cy="4151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пикеты, митинги, шествия, демонстрации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709114" y="1087243"/>
              <a:ext cx="704566" cy="30865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0" name="Google Shape;240;p6"/>
            <p:cNvSpPr/>
            <p:nvPr/>
          </p:nvSpPr>
          <p:spPr>
            <a:xfrm>
              <a:off x="1413680" y="3953316"/>
              <a:ext cx="6706803" cy="44093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6"/>
            <p:cNvSpPr txBox="1"/>
            <p:nvPr/>
          </p:nvSpPr>
          <p:spPr>
            <a:xfrm>
              <a:off x="1426595" y="3966231"/>
              <a:ext cx="6680973" cy="4151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обращения граждан в государственные органы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Формы демократии</a:t>
            </a:r>
            <a:endParaRPr sz="4000"/>
          </a:p>
        </p:txBody>
      </p:sp>
      <p:pic>
        <p:nvPicPr>
          <p:cNvPr id="247" name="Google Shape;24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2889" y="1340768"/>
            <a:ext cx="3872911" cy="5328592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48" name="Google Shape;248;p7"/>
          <p:cNvSpPr/>
          <p:nvPr/>
        </p:nvSpPr>
        <p:spPr>
          <a:xfrm>
            <a:off x="133464" y="1340768"/>
            <a:ext cx="4150504" cy="496855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Статья 37. 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Граждане Республики Бе- ларусь имеют право участвовать в ре- шении государственных дел как не- посредственно, так и через свободно избранных представителей. Непо- средственное участие граждан в уп- равлении делами общества и государ- ства обеспечивается проведением ре- ферендумов, обсуждением проектов законов и вопросов республиканско- го и местного значения, другими оп- ределёнными законом способами. В порядке, установленном законода- тельством, граждане Республики Бе- ларусь принимают участие в обсуж- дении вопросов государственной и общественной жизни на республи- канских и местных собраниях.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9" name="Google Shape;249;p7"/>
          <p:cNvSpPr txBox="1"/>
          <p:nvPr/>
        </p:nvSpPr>
        <p:spPr>
          <a:xfrm>
            <a:off x="688473" y="6383706"/>
            <a:ext cx="374441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Конституция Республики Беларусь</a:t>
            </a:r>
            <a:endParaRPr b="0" i="0" sz="16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Формы демократии</a:t>
            </a:r>
            <a:endParaRPr sz="4000"/>
          </a:p>
        </p:txBody>
      </p:sp>
      <p:graphicFrame>
        <p:nvGraphicFramePr>
          <p:cNvPr id="255" name="Google Shape;255;p8"/>
          <p:cNvGraphicFramePr/>
          <p:nvPr/>
        </p:nvGraphicFramePr>
        <p:xfrm>
          <a:off x="251520" y="134076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{0BF13673-0A49-48B0-98D6-81F31E0E82EA}</a:tableStyleId>
              </a:tblPr>
              <a:tblGrid>
                <a:gridCol w="1584175"/>
                <a:gridCol w="6470100"/>
              </a:tblGrid>
              <a:tr h="5720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Референдумы в современной Беларуси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4324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14.05.1995 г.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придании статуса русскому языку государственного («за» – 83,3%).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 изменении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государственной символики («за» – 75,1%).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поддержке действий Президента, направленных на экономическую интеграцию с Российской Федерацией («за» – 83,3%).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необходимости внесения изменений в Конституцию, которые предусматривают возможность досрочного прекращения полномочий Верховного Совета Президен- том в случаях систематического или грубого нарушения Конституции («за» – 77,7%).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Формы демократии</a:t>
            </a:r>
            <a:endParaRPr sz="4000"/>
          </a:p>
        </p:txBody>
      </p:sp>
      <p:graphicFrame>
        <p:nvGraphicFramePr>
          <p:cNvPr id="261" name="Google Shape;261;p9"/>
          <p:cNvGraphicFramePr/>
          <p:nvPr/>
        </p:nvGraphicFramePr>
        <p:xfrm>
          <a:off x="107437" y="106679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{0BF13673-0A49-48B0-98D6-81F31E0E82EA}</a:tableStyleId>
              </a:tblPr>
              <a:tblGrid>
                <a:gridCol w="941175"/>
                <a:gridCol w="7335575"/>
              </a:tblGrid>
              <a:tr h="4685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Референдумы в современной Беларуси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3809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24.11.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1996 г.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Вопросы, инициированные Президентом: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переносе Дня Независимости на 3 июля («за» – 88,18%).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внесении изменений и дополнений в Конституцию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(предло- женных Президентом) («за» – 70,45).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введении свободной без ограничений купли-продажи земель сельскохозяйственного назначения («против» – 82,88%).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 отмене смертной казни («против» – 80,44%).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Вопросы, инициированные Верховным Советом: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внесении изменений и дополнений в Конституцию (предло- женных парламентом) («против» – 71,2%).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выборности глав администраций регионов («против» – 69,92%).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финансировании всех ветвей власти открыто и только из бюд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жета («против» – 65,85%).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597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17.10.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2004 г.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пролонгации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президентских полномочий и внесении изменений в ст. 81 (ч. 1) Конституции («за» – 79,2%)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597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27.02.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2022 г.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внесении изменений и дополнений в Конституцию Республики Беларусь («за» – 82,86%)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18.11.2020</vt:lpwstr>
  </property>
</Properties>
</file>